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8" r:id="rId2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99"/>
    <a:srgbClr val="FF00FF"/>
    <a:srgbClr val="FF66CC"/>
    <a:srgbClr val="FF0066"/>
    <a:srgbClr val="0064C8"/>
    <a:srgbClr val="C8E6E6"/>
    <a:srgbClr val="FF5A00"/>
    <a:srgbClr val="0098D0"/>
    <a:srgbClr val="99D6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45" autoAdjust="0"/>
    <p:restoredTop sz="94647" autoAdjust="0"/>
  </p:normalViewPr>
  <p:slideViewPr>
    <p:cSldViewPr>
      <p:cViewPr varScale="1">
        <p:scale>
          <a:sx n="110" d="100"/>
          <a:sy n="110" d="100"/>
        </p:scale>
        <p:origin x="1464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1806" y="-72"/>
      </p:cViewPr>
      <p:guideLst>
        <p:guide orient="horz" pos="3108"/>
        <p:guide pos="2122"/>
        <p:guide orient="horz" pos="3127"/>
        <p:guide pos="2142"/>
      </p:guideLst>
    </p:cSldViewPr>
  </p:notes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tableStyles" Target="tableStyles.xml" />
  <Relationship Id="rId3" Type="http://schemas.openxmlformats.org/officeDocument/2006/relationships/notesMaster" Target="notesMasters/notesMaster1.xml" />
  <Relationship Id="rId7" Type="http://schemas.openxmlformats.org/officeDocument/2006/relationships/theme" Target="theme/theme1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viewProps" Target="viewProps.xml" />
  <Relationship Id="rId5" Type="http://schemas.openxmlformats.org/officeDocument/2006/relationships/presProps" Target="presProps.xml" />
  <Relationship Id="rId4" Type="http://schemas.openxmlformats.org/officeDocument/2006/relationships/handoutMaster" Target="handoutMasters/handoutMaster1.xml" />
</Relationships>
</file>

<file path=ppt/handoutMasters/_rels/handout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3.xml" />
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2" y="9428583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2" y="9428583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2018/3/8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&#65279;<?xml version="1.0" encoding="utf-8" standalone="yes"?>
<Relationships xmlns="http://schemas.openxmlformats.org/package/2006/relationships">
  <Relationship Id="rId3" Type="http://schemas.openxmlformats.org/officeDocument/2006/relationships/slideLayout" Target="../slideLayouts/slideLayout3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4" Type="http://schemas.openxmlformats.org/officeDocument/2006/relationships/theme" Target="../theme/theme1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2018/3/8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jpeg" />
  <Relationship Id="rId2" Type="http://schemas.openxmlformats.org/officeDocument/2006/relationships/image" Target="../media/image1.jpeg" />
  <Relationship Id="rId1" Type="http://schemas.openxmlformats.org/officeDocument/2006/relationships/slideLayout" Target="../slideLayouts/slideLayout3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羽田空港跡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5315" y="4473857"/>
            <a:ext cx="4089078" cy="2356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1568624" y="99906"/>
            <a:ext cx="6840760" cy="369332"/>
          </a:xfrm>
          <a:prstGeom prst="rect">
            <a:avLst/>
          </a:prstGeom>
          <a:solidFill>
            <a:srgbClr val="FF5A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東京都大田区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における基本計画の概要</a:t>
            </a:r>
          </a:p>
        </p:txBody>
      </p:sp>
      <p:sp>
        <p:nvSpPr>
          <p:cNvPr id="7" name="正方形/長方形 6"/>
          <p:cNvSpPr/>
          <p:nvPr/>
        </p:nvSpPr>
        <p:spPr bwMode="auto">
          <a:xfrm>
            <a:off x="56952" y="609979"/>
            <a:ext cx="9773570" cy="725116"/>
          </a:xfrm>
          <a:prstGeom prst="rect">
            <a:avLst/>
          </a:prstGeom>
          <a:solidFill>
            <a:schemeClr val="bg1"/>
          </a:solidFill>
          <a:ln w="9525">
            <a:solidFill>
              <a:srgbClr val="B2B2B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wrap="square" rtlCol="0" anchor="b"/>
          <a:lstStyle/>
          <a:p>
            <a:r>
              <a:rPr kumimoji="0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本区域の「機械・金属加工関連産業の集積」と「東京国際空港（羽田空港）及びその周辺跡地のインフラ」という地域特性を活用し、成長ものづくり分野、クールジャパン発信機能関連産業（文化産業事業</a:t>
            </a:r>
            <a:r>
              <a:rPr kumimoji="0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）分野に</a:t>
            </a:r>
            <a:r>
              <a:rPr kumimoji="0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おいて、</a:t>
            </a:r>
            <a:r>
              <a:rPr lang="ja-JP" altLang="ja-JP" sz="1100" dirty="0" smtClean="0"/>
              <a:t>高い</a:t>
            </a:r>
            <a:r>
              <a:rPr lang="ja-JP" altLang="ja-JP" sz="1100" dirty="0"/>
              <a:t>経済的波及効果をもたらすよう、地域外との取引で獲得した需要が本区域に所在する事業者間での</a:t>
            </a:r>
            <a:r>
              <a:rPr lang="ja-JP" altLang="ja-JP" sz="1100" dirty="0" smtClean="0"/>
              <a:t>取引を</a:t>
            </a:r>
            <a:r>
              <a:rPr lang="ja-JP" altLang="ja-JP" sz="1100" dirty="0"/>
              <a:t>通じて地域内に波及して好循環を生む状況を目指す</a:t>
            </a:r>
            <a:r>
              <a:rPr lang="ja-JP" altLang="ja-JP" sz="1100" dirty="0" smtClean="0"/>
              <a:t>。</a:t>
            </a:r>
            <a:endParaRPr lang="en-US" altLang="ja-JP" sz="1100" dirty="0" smtClean="0"/>
          </a:p>
        </p:txBody>
      </p:sp>
      <p:sp>
        <p:nvSpPr>
          <p:cNvPr id="17" name="正方形/長方形 16"/>
          <p:cNvSpPr/>
          <p:nvPr/>
        </p:nvSpPr>
        <p:spPr bwMode="auto">
          <a:xfrm>
            <a:off x="56952" y="1461600"/>
            <a:ext cx="6048176" cy="372834"/>
          </a:xfrm>
          <a:prstGeom prst="rect">
            <a:avLst/>
          </a:prstGeom>
          <a:solidFill>
            <a:srgbClr val="C8E6E6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square" rtlCol="0" anchor="t"/>
          <a:lstStyle/>
          <a:p>
            <a:pPr algn="l"/>
            <a:endParaRPr kumimoji="0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0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東京都大田区</a:t>
            </a:r>
            <a:endParaRPr kumimoji="0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endParaRPr kumimoji="0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56952" y="1938753"/>
            <a:ext cx="6048176" cy="553136"/>
          </a:xfrm>
          <a:prstGeom prst="rect">
            <a:avLst/>
          </a:prstGeom>
          <a:solidFill>
            <a:srgbClr val="C8E6E6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square" rtlCol="0" anchor="t"/>
          <a:lstStyle/>
          <a:p>
            <a:pPr algn="l"/>
            <a:endParaRPr kumimoji="0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kumimoji="0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１件あたり平均</a:t>
            </a:r>
            <a:r>
              <a:rPr kumimoji="0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125.77</a:t>
            </a:r>
            <a:r>
              <a:rPr kumimoji="0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百万円の付加価値を創出する地域経済牽引事業を</a:t>
            </a:r>
            <a:r>
              <a:rPr kumimoji="0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</a:t>
            </a:r>
            <a:r>
              <a:rPr kumimoji="0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件創出し、これらの事業が促進区域で</a:t>
            </a:r>
            <a:r>
              <a:rPr kumimoji="0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1.45</a:t>
            </a:r>
            <a:r>
              <a:rPr kumimoji="0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倍の波及効果を与え、促進区域で約</a:t>
            </a:r>
            <a:r>
              <a:rPr kumimoji="0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912</a:t>
            </a:r>
            <a:r>
              <a:rPr kumimoji="0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百万円の付加価値を創出する</a:t>
            </a:r>
            <a:r>
              <a:rPr kumimoji="0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</a:t>
            </a:r>
            <a:r>
              <a:rPr kumimoji="0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を目指す。</a:t>
            </a:r>
            <a:endParaRPr kumimoji="0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56952" y="2631990"/>
            <a:ext cx="6048176" cy="2188360"/>
          </a:xfrm>
          <a:prstGeom prst="rect">
            <a:avLst/>
          </a:prstGeom>
          <a:solidFill>
            <a:srgbClr val="C8E6E6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square" rtlCol="0" anchor="t"/>
          <a:lstStyle/>
          <a:p>
            <a:pPr algn="l"/>
            <a:endParaRPr kumimoji="0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54072" y="6436378"/>
            <a:ext cx="6051055" cy="377394"/>
          </a:xfrm>
          <a:prstGeom prst="rect">
            <a:avLst/>
          </a:prstGeom>
          <a:solidFill>
            <a:srgbClr val="C8E6E6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square" rtlCol="0" anchor="t"/>
          <a:lstStyle/>
          <a:p>
            <a:pPr algn="l"/>
            <a:endParaRPr kumimoji="0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kumimoji="0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計画</a:t>
            </a:r>
            <a:r>
              <a:rPr kumimoji="0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同意</a:t>
            </a:r>
            <a:r>
              <a:rPr kumimoji="0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の日から平成</a:t>
            </a:r>
            <a:r>
              <a:rPr kumimoji="0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34</a:t>
            </a:r>
            <a:r>
              <a:rPr kumimoji="0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年度末日まで</a:t>
            </a:r>
            <a:endParaRPr kumimoji="0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endParaRPr kumimoji="0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177136" y="1381026"/>
            <a:ext cx="18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《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促進区域図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》</a:t>
            </a:r>
            <a:endParaRPr kumimoji="1"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56456" y="1403913"/>
            <a:ext cx="765504" cy="232565"/>
          </a:xfrm>
          <a:prstGeom prst="rect">
            <a:avLst/>
          </a:prstGeom>
          <a:solidFill>
            <a:srgbClr val="0064C8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r>
              <a:rPr kumimoji="0"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促進区域</a:t>
            </a:r>
            <a:endParaRPr kumimoji="0" lang="ja-JP" altLang="en-US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56456" y="1874536"/>
            <a:ext cx="1296144" cy="227279"/>
          </a:xfrm>
          <a:prstGeom prst="rect">
            <a:avLst/>
          </a:prstGeom>
          <a:solidFill>
            <a:srgbClr val="0064C8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r>
              <a:rPr kumimoji="0"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経済的効果の目標</a:t>
            </a:r>
            <a:endParaRPr kumimoji="0" lang="ja-JP" altLang="en-US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56455" y="2530345"/>
            <a:ext cx="2016225" cy="233017"/>
          </a:xfrm>
          <a:prstGeom prst="rect">
            <a:avLst/>
          </a:prstGeom>
          <a:solidFill>
            <a:srgbClr val="0064C8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地域経済牽引事業の承認要件</a:t>
            </a:r>
            <a:endParaRPr kumimoji="0" lang="ja-JP" altLang="en-US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53919" y="6381328"/>
            <a:ext cx="756085" cy="215537"/>
          </a:xfrm>
          <a:prstGeom prst="rect">
            <a:avLst/>
          </a:prstGeom>
          <a:solidFill>
            <a:srgbClr val="0064C8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r>
              <a:rPr kumimoji="0"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計画</a:t>
            </a:r>
            <a:r>
              <a:rPr kumimoji="0"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期間</a:t>
            </a:r>
          </a:p>
        </p:txBody>
      </p:sp>
      <p:sp>
        <p:nvSpPr>
          <p:cNvPr id="24" name="角丸四角形 23"/>
          <p:cNvSpPr/>
          <p:nvPr/>
        </p:nvSpPr>
        <p:spPr bwMode="auto">
          <a:xfrm>
            <a:off x="147306" y="483148"/>
            <a:ext cx="1349309" cy="253663"/>
          </a:xfrm>
          <a:prstGeom prst="roundRect">
            <a:avLst>
              <a:gd name="adj" fmla="val 50000"/>
            </a:avLst>
          </a:prstGeom>
          <a:solidFill>
            <a:srgbClr val="0064C8"/>
          </a:solidFill>
          <a:ln>
            <a:headEnd/>
            <a:tailEnd/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計画のポイント</a:t>
            </a:r>
            <a:endParaRPr kumimoji="0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56952" y="4948568"/>
            <a:ext cx="6048176" cy="576064"/>
          </a:xfrm>
          <a:prstGeom prst="rect">
            <a:avLst/>
          </a:prstGeom>
          <a:solidFill>
            <a:srgbClr val="C8E6E6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square" rtlCol="0" anchor="t"/>
          <a:lstStyle/>
          <a:p>
            <a:pPr algn="l"/>
            <a:endParaRPr kumimoji="0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予算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事業、地方創生関連施策、産業用地情報の提供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事業者からの事業環境整備の提案への対応、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空港跡地関連業務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56456" y="4864909"/>
            <a:ext cx="1584176" cy="227279"/>
          </a:xfrm>
          <a:prstGeom prst="rect">
            <a:avLst/>
          </a:prstGeom>
          <a:solidFill>
            <a:srgbClr val="0064C8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r>
              <a:rPr kumimoji="0"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制度・事業環境の整備</a:t>
            </a:r>
            <a:endParaRPr kumimoji="0" lang="ja-JP" altLang="en-US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57490" y="5656278"/>
            <a:ext cx="6047638" cy="684320"/>
          </a:xfrm>
          <a:prstGeom prst="rect">
            <a:avLst/>
          </a:prstGeom>
          <a:solidFill>
            <a:srgbClr val="C8E6E6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square" rtlCol="0" anchor="t"/>
          <a:lstStyle/>
          <a:p>
            <a:endParaRPr lang="en-US" altLang="ja-JP" sz="1000" dirty="0" smtClean="0"/>
          </a:p>
          <a:p>
            <a:r>
              <a:rPr lang="ja-JP" altLang="ja-JP" sz="1000" dirty="0" smtClean="0"/>
              <a:t>公益</a:t>
            </a:r>
            <a:r>
              <a:rPr lang="ja-JP" altLang="ja-JP" sz="1000" dirty="0"/>
              <a:t>財団法人東京都中小企業振興公社城南支社、地方独立行政法人東京都立産業技術研究センター城南支所、公益財団法人大田区産業振興協会、東京商工会議所大田支部、株式会社日本政策金融公庫大森支店、株式会社商工組合中央金庫大森</a:t>
            </a:r>
            <a:r>
              <a:rPr lang="ja-JP" altLang="ja-JP" sz="1000" dirty="0" smtClean="0"/>
              <a:t>支店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0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endParaRPr kumimoji="0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56456" y="5576868"/>
            <a:ext cx="1584176" cy="215537"/>
          </a:xfrm>
          <a:prstGeom prst="rect">
            <a:avLst/>
          </a:prstGeom>
          <a:solidFill>
            <a:srgbClr val="0064C8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r>
              <a:rPr kumimoji="0"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地域経済牽引支援機関</a:t>
            </a:r>
            <a:endParaRPr kumimoji="0" lang="ja-JP" altLang="en-US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464" y="2795991"/>
            <a:ext cx="5904656" cy="1171813"/>
          </a:xfrm>
          <a:prstGeom prst="roundRect">
            <a:avLst>
              <a:gd name="adj" fmla="val 5496"/>
            </a:avLst>
          </a:prstGeom>
          <a:noFill/>
          <a:ln>
            <a:solidFill>
              <a:srgbClr val="0064C8"/>
            </a:solidFill>
          </a:ln>
        </p:spPr>
        <p:txBody>
          <a:bodyPr wrap="square" rtlCol="0" anchor="ctr">
            <a:spAutoFit/>
          </a:bodyPr>
          <a:lstStyle/>
          <a:p>
            <a:pPr marL="138113" indent="-138113"/>
            <a:r>
              <a:rPr kumimoji="0" lang="en-US" altLang="ja-JP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0"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要件１：地域の特性を活用すること（①～③のいずれか）</a:t>
            </a:r>
            <a:r>
              <a:rPr kumimoji="0" lang="en-US" altLang="ja-JP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>
              <a:spcBef>
                <a:spcPts val="600"/>
              </a:spcBef>
            </a:pPr>
            <a:r>
              <a:rPr kumimoji="0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機械・金属加工関連産業の集積を活用した成長ものづくり分野</a:t>
            </a:r>
          </a:p>
          <a:p>
            <a:pPr marL="138113" indent="-138113"/>
            <a:r>
              <a:rPr kumimoji="0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東京国際空港（羽田空港）及びその周辺跡地のインフラを活用した成長ものづくり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分野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38113" indent="-138113"/>
            <a:r>
              <a:rPr kumimoji="0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東京国際空港（羽田空港）及びその周辺跡地のインフラを活用したクールジャパン発信機能関連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産業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38113" indent="-138113"/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（文化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産業事業）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分野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38113" indent="-138113"/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※②、③における地域の特性としての「東京国際空港（羽田空港）及びその周辺跡地」については、東京国際空港（羽田空港）及び羽田空港跡地第１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ゾーン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、第２ゾーン</a:t>
            </a:r>
            <a:r>
              <a:rPr lang="ja-JP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限定することとする。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8464" y="4007626"/>
            <a:ext cx="2592288" cy="485239"/>
          </a:xfrm>
          <a:prstGeom prst="roundRect">
            <a:avLst>
              <a:gd name="adj" fmla="val 17292"/>
            </a:avLst>
          </a:prstGeom>
          <a:noFill/>
          <a:ln>
            <a:solidFill>
              <a:srgbClr val="0064C8"/>
            </a:solidFill>
          </a:ln>
        </p:spPr>
        <p:txBody>
          <a:bodyPr wrap="square" rtlCol="0" anchor="ctr">
            <a:spAutoFit/>
          </a:bodyPr>
          <a:lstStyle/>
          <a:p>
            <a:r>
              <a:rPr kumimoji="0" lang="en-US" altLang="ja-JP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0"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要件２：高い付加価値</a:t>
            </a:r>
            <a:r>
              <a:rPr kumimoji="0"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kumimoji="0"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創出すること</a:t>
            </a:r>
            <a:r>
              <a:rPr kumimoji="0" lang="en-US" altLang="ja-JP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kumimoji="0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・付加価値増加分：</a:t>
            </a:r>
            <a:r>
              <a:rPr kumimoji="0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11,455</a:t>
            </a:r>
            <a:r>
              <a:rPr kumimoji="0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万円超</a:t>
            </a:r>
            <a:endParaRPr kumimoji="0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792760" y="4004716"/>
            <a:ext cx="3240360" cy="757104"/>
          </a:xfrm>
          <a:prstGeom prst="roundRect">
            <a:avLst>
              <a:gd name="adj" fmla="val 10014"/>
            </a:avLst>
          </a:prstGeom>
          <a:noFill/>
          <a:ln>
            <a:solidFill>
              <a:srgbClr val="0064C8"/>
            </a:solidFill>
          </a:ln>
        </p:spPr>
        <p:txBody>
          <a:bodyPr wrap="square" rtlCol="0" anchor="ctr">
            <a:spAutoFit/>
          </a:bodyPr>
          <a:lstStyle/>
          <a:p>
            <a:r>
              <a:rPr kumimoji="0" lang="en-US" altLang="ja-JP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0" lang="ja-JP" altLang="en-US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要件３：いずれかの経済的効果が見込まれること</a:t>
            </a:r>
            <a:r>
              <a:rPr kumimoji="0" lang="en-US" altLang="ja-JP" sz="9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kumimoji="0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●取引額：</a:t>
            </a:r>
            <a:r>
              <a:rPr kumimoji="0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kumimoji="0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％増加　●</a:t>
            </a:r>
            <a:r>
              <a:rPr kumimoji="0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雇用者数</a:t>
            </a:r>
            <a:r>
              <a:rPr kumimoji="0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kumimoji="0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kumimoji="0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％又は１人増加</a:t>
            </a:r>
            <a:endParaRPr kumimoji="0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0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●売上げ：</a:t>
            </a:r>
            <a:r>
              <a:rPr kumimoji="0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kumimoji="0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％増加　●雇用者給与等支給額：</a:t>
            </a:r>
            <a:endParaRPr kumimoji="0"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0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</a:t>
            </a:r>
            <a:r>
              <a:rPr kumimoji="0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kumimoji="0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％又は</a:t>
            </a:r>
            <a:r>
              <a:rPr kumimoji="0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400</a:t>
            </a:r>
            <a:r>
              <a:rPr kumimoji="0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万円増加</a:t>
            </a:r>
            <a:endParaRPr kumimoji="0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147829" y="4391526"/>
            <a:ext cx="37288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《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羽田空港跡地土地利用図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》</a:t>
            </a:r>
            <a:endParaRPr kumimoji="1"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 bwMode="auto">
          <a:xfrm>
            <a:off x="6393160" y="1605921"/>
            <a:ext cx="3240360" cy="2497491"/>
          </a:xfrm>
          <a:prstGeom prst="roundRect">
            <a:avLst>
              <a:gd name="adj" fmla="val 5062"/>
            </a:avLst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ctr"/>
            <a:r>
              <a:rPr kumimoji="0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促進区域の地図</a:t>
            </a:r>
            <a:endParaRPr kumimoji="0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 descr="用途地図_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7829" y="1590035"/>
            <a:ext cx="3682693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018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