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60" r:id="rId2"/>
    <p:sldId id="256" r:id="rId3"/>
    <p:sldId id="257" r:id="rId4"/>
    <p:sldId id="259" r:id="rId5"/>
  </p:sldIdLst>
  <p:sldSz cx="12192000" cy="6858000"/>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2" autoAdjust="0"/>
    <p:restoredTop sz="94660"/>
  </p:normalViewPr>
  <p:slideViewPr>
    <p:cSldViewPr snapToGrid="0">
      <p:cViewPr varScale="1">
        <p:scale>
          <a:sx n="55" d="100"/>
          <a:sy n="55" d="100"/>
        </p:scale>
        <p:origin x="114" y="3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7B8E8109-3E9E-49B4-A657-12CDFA34ED7A}" type="datetimeFigureOut">
              <a:rPr kumimoji="1" lang="ja-JP" altLang="en-US" smtClean="0"/>
              <a:t>2024/5/29</a:t>
            </a:fld>
            <a:endParaRPr kumimoji="1" lang="ja-JP" altLang="en-US"/>
          </a:p>
        </p:txBody>
      </p:sp>
      <p:sp>
        <p:nvSpPr>
          <p:cNvPr id="4" name="スライド イメージ プレースホルダー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153BA5EA-53D3-4A4E-BCD9-F85FF78D2D7B}" type="slidenum">
              <a:rPr kumimoji="1" lang="ja-JP" altLang="en-US" smtClean="0"/>
              <a:t>‹#›</a:t>
            </a:fld>
            <a:endParaRPr kumimoji="1" lang="ja-JP" altLang="en-US"/>
          </a:p>
        </p:txBody>
      </p:sp>
    </p:spTree>
    <p:extLst>
      <p:ext uri="{BB962C8B-B14F-4D97-AF65-F5344CB8AC3E}">
        <p14:creationId xmlns:p14="http://schemas.microsoft.com/office/powerpoint/2010/main" val="228027282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スライド イメージ プレースホルダー 1"/>
          <p:cNvSpPr>
            <a:spLocks noGrp="1" noRot="1" noChangeAspect="1" noTextEdit="1"/>
          </p:cNvSpPr>
          <p:nvPr>
            <p:ph type="sldImg"/>
          </p:nvPr>
        </p:nvSpPr>
        <p:spPr bwMode="auto">
          <a:xfrm>
            <a:off x="-131763" y="827088"/>
            <a:ext cx="7185026" cy="40417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ノート プレースホルダー 2"/>
          <p:cNvSpPr>
            <a:spLocks noGrp="1"/>
          </p:cNvSpPr>
          <p:nvPr>
            <p:ph type="body" idx="1"/>
          </p:nvPr>
        </p:nvSpPr>
        <p:spPr bwMode="auto">
          <a:xfrm>
            <a:off x="631775" y="5388131"/>
            <a:ext cx="5474329" cy="479759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ja-JP" sz="1200" dirty="0" smtClean="0">
              <a:latin typeface="Meiryo UI" panose="020B0604030504040204" pitchFamily="50" charset="-128"/>
              <a:ea typeface="Meiryo UI" panose="020B0604030504040204" pitchFamily="50" charset="-128"/>
            </a:endParaRPr>
          </a:p>
        </p:txBody>
      </p:sp>
      <p:sp>
        <p:nvSpPr>
          <p:cNvPr id="10244" name="日付プレースホルダー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fld id="{53C88068-E0C8-41BB-91BC-11A7E3E6968E}" type="datetime8">
              <a:rPr lang="ja-JP" altLang="en-US" smtClean="0"/>
              <a:t>24/5/29 16時15分</a:t>
            </a:fld>
            <a:endParaRPr lang="ja-JP" altLang="en-US" smtClean="0"/>
          </a:p>
        </p:txBody>
      </p:sp>
      <p:sp>
        <p:nvSpPr>
          <p:cNvPr id="10245" name="フッター プレースホルダー 4"/>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endParaRPr lang="ja-JP" altLang="en-US" smtClean="0"/>
          </a:p>
        </p:txBody>
      </p:sp>
      <p:sp>
        <p:nvSpPr>
          <p:cNvPr id="10246" name="スライド番号プレースホルダー 5"/>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fld id="{440407B5-C876-4031-B08E-3B902A9BC352}" type="slidenum">
              <a:rPr lang="ja-JP" altLang="en-US" smtClean="0"/>
              <a:pPr/>
              <a:t>1</a:t>
            </a:fld>
            <a:endParaRPr lang="ja-JP" altLang="en-US" smtClean="0"/>
          </a:p>
        </p:txBody>
      </p:sp>
    </p:spTree>
    <p:extLst>
      <p:ext uri="{BB962C8B-B14F-4D97-AF65-F5344CB8AC3E}">
        <p14:creationId xmlns:p14="http://schemas.microsoft.com/office/powerpoint/2010/main" val="1899348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スライド イメージ プレースホルダー 1"/>
          <p:cNvSpPr>
            <a:spLocks noGrp="1" noRot="1" noChangeAspect="1" noTextEdit="1"/>
          </p:cNvSpPr>
          <p:nvPr>
            <p:ph type="sldImg"/>
          </p:nvPr>
        </p:nvSpPr>
        <p:spPr bwMode="auto">
          <a:xfrm>
            <a:off x="-131763" y="827088"/>
            <a:ext cx="7185026" cy="40417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ノート プレースホルダー 2"/>
          <p:cNvSpPr>
            <a:spLocks noGrp="1"/>
          </p:cNvSpPr>
          <p:nvPr>
            <p:ph type="body" idx="1"/>
          </p:nvPr>
        </p:nvSpPr>
        <p:spPr bwMode="auto">
          <a:xfrm>
            <a:off x="631775" y="5388131"/>
            <a:ext cx="5474329" cy="479759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ja-JP" sz="1200" dirty="0" smtClean="0">
              <a:latin typeface="Meiryo UI" panose="020B0604030504040204" pitchFamily="50" charset="-128"/>
              <a:ea typeface="Meiryo UI" panose="020B0604030504040204" pitchFamily="50" charset="-128"/>
            </a:endParaRPr>
          </a:p>
        </p:txBody>
      </p:sp>
      <p:sp>
        <p:nvSpPr>
          <p:cNvPr id="10244" name="日付プレースホルダー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fld id="{53C88068-E0C8-41BB-91BC-11A7E3E6968E}" type="datetime8">
              <a:rPr lang="ja-JP" altLang="en-US" smtClean="0"/>
              <a:t>24/5/29 16時15分</a:t>
            </a:fld>
            <a:endParaRPr lang="ja-JP" altLang="en-US" smtClean="0"/>
          </a:p>
        </p:txBody>
      </p:sp>
      <p:sp>
        <p:nvSpPr>
          <p:cNvPr id="10245" name="フッター プレースホルダー 4"/>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endParaRPr lang="ja-JP" altLang="en-US" smtClean="0"/>
          </a:p>
        </p:txBody>
      </p:sp>
      <p:sp>
        <p:nvSpPr>
          <p:cNvPr id="10246" name="スライド番号プレースホルダー 5"/>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fld id="{440407B5-C876-4031-B08E-3B902A9BC352}" type="slidenum">
              <a:rPr lang="ja-JP" altLang="en-US" smtClean="0"/>
              <a:pPr/>
              <a:t>4</a:t>
            </a:fld>
            <a:endParaRPr lang="ja-JP" altLang="en-US" smtClean="0"/>
          </a:p>
        </p:txBody>
      </p:sp>
    </p:spTree>
    <p:extLst>
      <p:ext uri="{BB962C8B-B14F-4D97-AF65-F5344CB8AC3E}">
        <p14:creationId xmlns:p14="http://schemas.microsoft.com/office/powerpoint/2010/main" val="299047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567A7A6-9EC5-4134-BE44-C29D53288F35}" type="datetimeFigureOut">
              <a:rPr kumimoji="1" lang="ja-JP" altLang="en-US" smtClean="0"/>
              <a:t>2024/5/29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8342277-BFC7-4DE0-99A1-CAD6870D567E}" type="slidenum">
              <a:rPr kumimoji="1" lang="ja-JP" altLang="en-US" smtClean="0"/>
              <a:t>‹#›</a:t>
            </a:fld>
            <a:endParaRPr kumimoji="1" lang="ja-JP" altLang="en-US"/>
          </a:p>
        </p:txBody>
      </p:sp>
    </p:spTree>
    <p:extLst>
      <p:ext uri="{BB962C8B-B14F-4D97-AF65-F5344CB8AC3E}">
        <p14:creationId xmlns:p14="http://schemas.microsoft.com/office/powerpoint/2010/main" val="2730587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567A7A6-9EC5-4134-BE44-C29D53288F35}" type="datetimeFigureOut">
              <a:rPr kumimoji="1" lang="ja-JP" altLang="en-US" smtClean="0"/>
              <a:t>2024/5/29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8342277-BFC7-4DE0-99A1-CAD6870D567E}" type="slidenum">
              <a:rPr kumimoji="1" lang="ja-JP" altLang="en-US" smtClean="0"/>
              <a:t>‹#›</a:t>
            </a:fld>
            <a:endParaRPr kumimoji="1" lang="ja-JP" altLang="en-US"/>
          </a:p>
        </p:txBody>
      </p:sp>
    </p:spTree>
    <p:extLst>
      <p:ext uri="{BB962C8B-B14F-4D97-AF65-F5344CB8AC3E}">
        <p14:creationId xmlns:p14="http://schemas.microsoft.com/office/powerpoint/2010/main" val="24557762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567A7A6-9EC5-4134-BE44-C29D53288F35}" type="datetimeFigureOut">
              <a:rPr kumimoji="1" lang="ja-JP" altLang="en-US" smtClean="0"/>
              <a:t>2024/5/29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8342277-BFC7-4DE0-99A1-CAD6870D567E}" type="slidenum">
              <a:rPr kumimoji="1" lang="ja-JP" altLang="en-US" smtClean="0"/>
              <a:t>‹#›</a:t>
            </a:fld>
            <a:endParaRPr kumimoji="1" lang="ja-JP" altLang="en-US"/>
          </a:p>
        </p:txBody>
      </p:sp>
    </p:spTree>
    <p:extLst>
      <p:ext uri="{BB962C8B-B14F-4D97-AF65-F5344CB8AC3E}">
        <p14:creationId xmlns:p14="http://schemas.microsoft.com/office/powerpoint/2010/main" val="944969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567A7A6-9EC5-4134-BE44-C29D53288F35}" type="datetimeFigureOut">
              <a:rPr kumimoji="1" lang="ja-JP" altLang="en-US" smtClean="0"/>
              <a:t>2024/5/29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8342277-BFC7-4DE0-99A1-CAD6870D567E}" type="slidenum">
              <a:rPr kumimoji="1" lang="ja-JP" altLang="en-US" smtClean="0"/>
              <a:t>‹#›</a:t>
            </a:fld>
            <a:endParaRPr kumimoji="1" lang="ja-JP" altLang="en-US"/>
          </a:p>
        </p:txBody>
      </p:sp>
    </p:spTree>
    <p:extLst>
      <p:ext uri="{BB962C8B-B14F-4D97-AF65-F5344CB8AC3E}">
        <p14:creationId xmlns:p14="http://schemas.microsoft.com/office/powerpoint/2010/main" val="1151554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567A7A6-9EC5-4134-BE44-C29D53288F35}" type="datetimeFigureOut">
              <a:rPr kumimoji="1" lang="ja-JP" altLang="en-US" smtClean="0"/>
              <a:t>2024/5/29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8342277-BFC7-4DE0-99A1-CAD6870D567E}" type="slidenum">
              <a:rPr kumimoji="1" lang="ja-JP" altLang="en-US" smtClean="0"/>
              <a:t>‹#›</a:t>
            </a:fld>
            <a:endParaRPr kumimoji="1" lang="ja-JP" altLang="en-US"/>
          </a:p>
        </p:txBody>
      </p:sp>
    </p:spTree>
    <p:extLst>
      <p:ext uri="{BB962C8B-B14F-4D97-AF65-F5344CB8AC3E}">
        <p14:creationId xmlns:p14="http://schemas.microsoft.com/office/powerpoint/2010/main" val="206288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567A7A6-9EC5-4134-BE44-C29D53288F35}" type="datetimeFigureOut">
              <a:rPr kumimoji="1" lang="ja-JP" altLang="en-US" smtClean="0"/>
              <a:t>2024/5/29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8342277-BFC7-4DE0-99A1-CAD6870D567E}" type="slidenum">
              <a:rPr kumimoji="1" lang="ja-JP" altLang="en-US" smtClean="0"/>
              <a:t>‹#›</a:t>
            </a:fld>
            <a:endParaRPr kumimoji="1" lang="ja-JP" altLang="en-US"/>
          </a:p>
        </p:txBody>
      </p:sp>
    </p:spTree>
    <p:extLst>
      <p:ext uri="{BB962C8B-B14F-4D97-AF65-F5344CB8AC3E}">
        <p14:creationId xmlns:p14="http://schemas.microsoft.com/office/powerpoint/2010/main" val="26146081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567A7A6-9EC5-4134-BE44-C29D53288F35}" type="datetimeFigureOut">
              <a:rPr kumimoji="1" lang="ja-JP" altLang="en-US" smtClean="0"/>
              <a:t>2024/5/29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8342277-BFC7-4DE0-99A1-CAD6870D567E}" type="slidenum">
              <a:rPr kumimoji="1" lang="ja-JP" altLang="en-US" smtClean="0"/>
              <a:t>‹#›</a:t>
            </a:fld>
            <a:endParaRPr kumimoji="1" lang="ja-JP" altLang="en-US"/>
          </a:p>
        </p:txBody>
      </p:sp>
    </p:spTree>
    <p:extLst>
      <p:ext uri="{BB962C8B-B14F-4D97-AF65-F5344CB8AC3E}">
        <p14:creationId xmlns:p14="http://schemas.microsoft.com/office/powerpoint/2010/main" val="24104020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567A7A6-9EC5-4134-BE44-C29D53288F35}" type="datetimeFigureOut">
              <a:rPr kumimoji="1" lang="ja-JP" altLang="en-US" smtClean="0"/>
              <a:t>2024/5/29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8342277-BFC7-4DE0-99A1-CAD6870D567E}" type="slidenum">
              <a:rPr kumimoji="1" lang="ja-JP" altLang="en-US" smtClean="0"/>
              <a:t>‹#›</a:t>
            </a:fld>
            <a:endParaRPr kumimoji="1" lang="ja-JP" altLang="en-US"/>
          </a:p>
        </p:txBody>
      </p:sp>
    </p:spTree>
    <p:extLst>
      <p:ext uri="{BB962C8B-B14F-4D97-AF65-F5344CB8AC3E}">
        <p14:creationId xmlns:p14="http://schemas.microsoft.com/office/powerpoint/2010/main" val="1573057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567A7A6-9EC5-4134-BE44-C29D53288F35}" type="datetimeFigureOut">
              <a:rPr kumimoji="1" lang="ja-JP" altLang="en-US" smtClean="0"/>
              <a:t>2024/5/29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8342277-BFC7-4DE0-99A1-CAD6870D567E}" type="slidenum">
              <a:rPr kumimoji="1" lang="ja-JP" altLang="en-US" smtClean="0"/>
              <a:t>‹#›</a:t>
            </a:fld>
            <a:endParaRPr kumimoji="1" lang="ja-JP" altLang="en-US"/>
          </a:p>
        </p:txBody>
      </p:sp>
    </p:spTree>
    <p:extLst>
      <p:ext uri="{BB962C8B-B14F-4D97-AF65-F5344CB8AC3E}">
        <p14:creationId xmlns:p14="http://schemas.microsoft.com/office/powerpoint/2010/main" val="1510225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567A7A6-9EC5-4134-BE44-C29D53288F35}" type="datetimeFigureOut">
              <a:rPr kumimoji="1" lang="ja-JP" altLang="en-US" smtClean="0"/>
              <a:t>2024/5/29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8342277-BFC7-4DE0-99A1-CAD6870D567E}" type="slidenum">
              <a:rPr kumimoji="1" lang="ja-JP" altLang="en-US" smtClean="0"/>
              <a:t>‹#›</a:t>
            </a:fld>
            <a:endParaRPr kumimoji="1" lang="ja-JP" altLang="en-US"/>
          </a:p>
        </p:txBody>
      </p:sp>
    </p:spTree>
    <p:extLst>
      <p:ext uri="{BB962C8B-B14F-4D97-AF65-F5344CB8AC3E}">
        <p14:creationId xmlns:p14="http://schemas.microsoft.com/office/powerpoint/2010/main" val="3590936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567A7A6-9EC5-4134-BE44-C29D53288F35}" type="datetimeFigureOut">
              <a:rPr kumimoji="1" lang="ja-JP" altLang="en-US" smtClean="0"/>
              <a:t>2024/5/29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8342277-BFC7-4DE0-99A1-CAD6870D567E}" type="slidenum">
              <a:rPr kumimoji="1" lang="ja-JP" altLang="en-US" smtClean="0"/>
              <a:t>‹#›</a:t>
            </a:fld>
            <a:endParaRPr kumimoji="1" lang="ja-JP" altLang="en-US"/>
          </a:p>
        </p:txBody>
      </p:sp>
    </p:spTree>
    <p:extLst>
      <p:ext uri="{BB962C8B-B14F-4D97-AF65-F5344CB8AC3E}">
        <p14:creationId xmlns:p14="http://schemas.microsoft.com/office/powerpoint/2010/main" val="3645319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67A7A6-9EC5-4134-BE44-C29D53288F35}" type="datetimeFigureOut">
              <a:rPr kumimoji="1" lang="ja-JP" altLang="en-US" smtClean="0"/>
              <a:t>2024/5/29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342277-BFC7-4DE0-99A1-CAD6870D567E}" type="slidenum">
              <a:rPr kumimoji="1" lang="ja-JP" altLang="en-US" smtClean="0"/>
              <a:t>‹#›</a:t>
            </a:fld>
            <a:endParaRPr kumimoji="1" lang="ja-JP" altLang="en-US"/>
          </a:p>
        </p:txBody>
      </p:sp>
    </p:spTree>
    <p:extLst>
      <p:ext uri="{BB962C8B-B14F-4D97-AF65-F5344CB8AC3E}">
        <p14:creationId xmlns:p14="http://schemas.microsoft.com/office/powerpoint/2010/main" val="11058521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ctrTitle"/>
          </p:nvPr>
        </p:nvSpPr>
        <p:spPr>
          <a:xfrm>
            <a:off x="0" y="1"/>
            <a:ext cx="12192000" cy="1455312"/>
          </a:xfrm>
          <a:solidFill>
            <a:srgbClr val="002060"/>
          </a:solidFill>
          <a:ln>
            <a:solidFill>
              <a:schemeClr val="tx1"/>
            </a:solidFill>
          </a:ln>
        </p:spPr>
        <p:txBody>
          <a:bodyPr anchor="ctr" anchorCtr="0">
            <a:noAutofit/>
          </a:bodyPr>
          <a:lstStyle/>
          <a:p>
            <a:r>
              <a:rPr lang="ja-JP" altLang="en-US" sz="36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東邦大学、大塚製薬㈱との３者連携による熱中症対策</a:t>
            </a:r>
            <a:r>
              <a:rPr lang="en-US" altLang="ja-JP" sz="36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r>
            <a:br>
              <a:rPr lang="en-US" altLang="ja-JP" sz="36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br>
            <a:r>
              <a:rPr lang="ja-JP" altLang="en-US" sz="32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～産官学による区民の命・生活を守る大田区モデル～</a:t>
            </a:r>
          </a:p>
        </p:txBody>
      </p:sp>
      <p:sp>
        <p:nvSpPr>
          <p:cNvPr id="22" name="正方形/長方形 21"/>
          <p:cNvSpPr/>
          <p:nvPr/>
        </p:nvSpPr>
        <p:spPr>
          <a:xfrm>
            <a:off x="2135560" y="967849"/>
            <a:ext cx="7992888" cy="338554"/>
          </a:xfrm>
          <a:prstGeom prst="rect">
            <a:avLst/>
          </a:prstGeom>
        </p:spPr>
        <p:txBody>
          <a:bodyPr wrap="square">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p>
        </p:txBody>
      </p:sp>
      <p:graphicFrame>
        <p:nvGraphicFramePr>
          <p:cNvPr id="10" name="表 9"/>
          <p:cNvGraphicFramePr>
            <a:graphicFrameLocks noGrp="1"/>
          </p:cNvGraphicFramePr>
          <p:nvPr>
            <p:extLst>
              <p:ext uri="{D42A27DB-BD31-4B8C-83A1-F6EECF244321}">
                <p14:modId xmlns:p14="http://schemas.microsoft.com/office/powerpoint/2010/main" val="875672680"/>
              </p:ext>
            </p:extLst>
          </p:nvPr>
        </p:nvGraphicFramePr>
        <p:xfrm>
          <a:off x="0" y="2274251"/>
          <a:ext cx="12192000" cy="3596640"/>
        </p:xfrm>
        <a:graphic>
          <a:graphicData uri="http://schemas.openxmlformats.org/drawingml/2006/table">
            <a:tbl>
              <a:tblPr firstRow="1" bandRow="1">
                <a:tableStyleId>{5C22544A-7EE6-4342-B048-85BDC9FD1C3A}</a:tableStyleId>
              </a:tblPr>
              <a:tblGrid>
                <a:gridCol w="12192000">
                  <a:extLst>
                    <a:ext uri="{9D8B030D-6E8A-4147-A177-3AD203B41FA5}">
                      <a16:colId xmlns="" xmlns:a16="http://schemas.microsoft.com/office/drawing/2014/main" val="20000"/>
                    </a:ext>
                  </a:extLst>
                </a:gridCol>
              </a:tblGrid>
              <a:tr h="179655">
                <a:tc>
                  <a:txBody>
                    <a:bodyPr/>
                    <a:lstStyle/>
                    <a:p>
                      <a:r>
                        <a:rPr kumimoji="1" lang="ja-JP" altLang="en-US" sz="2800" dirty="0" smtClean="0">
                          <a:latin typeface="UD デジタル 教科書体 NK-R" panose="02020400000000000000" pitchFamily="18" charset="-128"/>
                          <a:ea typeface="UD デジタル 教科書体 NK-R" panose="02020400000000000000" pitchFamily="18" charset="-128"/>
                        </a:rPr>
                        <a:t>　概要</a:t>
                      </a:r>
                      <a:endParaRPr kumimoji="1" lang="ja-JP" altLang="en-US" sz="2800" dirty="0">
                        <a:latin typeface="UD デジタル 教科書体 NK-R" panose="02020400000000000000" pitchFamily="18" charset="-128"/>
                        <a:ea typeface="UD デジタル 教科書体 NK-R" panose="02020400000000000000" pitchFamily="18"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621472">
                <a:tc>
                  <a:txBody>
                    <a:bodyPr/>
                    <a:lstStyle/>
                    <a:p>
                      <a:pPr marL="0" indent="0" algn="l">
                        <a:buFont typeface="Wingdings" panose="05000000000000000000" pitchFamily="2" charset="2"/>
                        <a:buNone/>
                      </a:pPr>
                      <a:r>
                        <a:rPr kumimoji="1" lang="ja-JP" altLang="en-US" sz="2800" dirty="0" smtClean="0">
                          <a:latin typeface="UD デジタル 教科書体 NK-R" panose="02020400000000000000" pitchFamily="18" charset="-128"/>
                          <a:ea typeface="UD デジタル 教科書体 NK-R" panose="02020400000000000000" pitchFamily="18" charset="-128"/>
                        </a:rPr>
                        <a:t>　昨今、地球全体における気候変動の影響を受け、連日猛暑日を記録する地域が多発するなど、全国的に真夏の平均気温が高くなっており、</a:t>
                      </a:r>
                      <a:r>
                        <a:rPr kumimoji="1" lang="ja-JP" altLang="en-US" sz="2800" b="1" u="sng" dirty="0" smtClean="0">
                          <a:solidFill>
                            <a:srgbClr val="FF0000"/>
                          </a:solidFill>
                          <a:latin typeface="UD デジタル 教科書体 NK-R" panose="02020400000000000000" pitchFamily="18" charset="-128"/>
                          <a:ea typeface="UD デジタル 教科書体 NK-R" panose="02020400000000000000" pitchFamily="18" charset="-128"/>
                        </a:rPr>
                        <a:t>熱中症による救急搬送や死亡事例なども増加</a:t>
                      </a:r>
                      <a:r>
                        <a:rPr kumimoji="1" lang="ja-JP" altLang="en-US" sz="2800" dirty="0" smtClean="0">
                          <a:latin typeface="UD デジタル 教科書体 NK-R" panose="02020400000000000000" pitchFamily="18" charset="-128"/>
                          <a:ea typeface="UD デジタル 教科書体 NK-R" panose="02020400000000000000" pitchFamily="18" charset="-128"/>
                        </a:rPr>
                        <a:t>している。</a:t>
                      </a:r>
                      <a:endParaRPr kumimoji="1" lang="en-US" altLang="ja-JP" sz="2800" dirty="0" smtClean="0">
                        <a:latin typeface="UD デジタル 教科書体 NK-R" panose="02020400000000000000" pitchFamily="18" charset="-128"/>
                        <a:ea typeface="UD デジタル 教科書体 NK-R" panose="02020400000000000000" pitchFamily="18" charset="-128"/>
                      </a:endParaRPr>
                    </a:p>
                    <a:p>
                      <a:pPr marL="0" indent="0" algn="l">
                        <a:buFont typeface="Wingdings" panose="05000000000000000000" pitchFamily="2" charset="2"/>
                        <a:buNone/>
                      </a:pPr>
                      <a:r>
                        <a:rPr kumimoji="1" lang="ja-JP" altLang="en-US" sz="2800" dirty="0" smtClean="0">
                          <a:latin typeface="UD デジタル 教科書体 NK-R" panose="02020400000000000000" pitchFamily="18" charset="-128"/>
                          <a:ea typeface="UD デジタル 教科書体 NK-R" panose="02020400000000000000" pitchFamily="18" charset="-128"/>
                        </a:rPr>
                        <a:t>　このような状況に対し区は、公民連携手法を活用し、</a:t>
                      </a:r>
                      <a:r>
                        <a:rPr kumimoji="1" lang="ja-JP" altLang="en-US" sz="2800" b="1" u="sng" dirty="0" smtClean="0">
                          <a:solidFill>
                            <a:srgbClr val="FF0000"/>
                          </a:solidFill>
                          <a:latin typeface="UD デジタル 教科書体 NK-R" panose="02020400000000000000" pitchFamily="18" charset="-128"/>
                          <a:ea typeface="UD デジタル 教科書体 NK-R" panose="02020400000000000000" pitchFamily="18" charset="-128"/>
                        </a:rPr>
                        <a:t>健康に関する専門的な知見を有している東邦大学と熱中症対策に対して積極的に取り組む大塚製薬㈱</a:t>
                      </a:r>
                      <a:r>
                        <a:rPr kumimoji="1" lang="ja-JP" altLang="en-US" sz="2800" dirty="0" smtClean="0">
                          <a:latin typeface="UD デジタル 教科書体 NK-R" panose="02020400000000000000" pitchFamily="18" charset="-128"/>
                          <a:ea typeface="UD デジタル 教科書体 NK-R" panose="02020400000000000000" pitchFamily="18" charset="-128"/>
                        </a:rPr>
                        <a:t>との３者で連携して熱中症対策に</a:t>
                      </a:r>
                      <a:r>
                        <a:rPr kumimoji="1" lang="ja-JP" altLang="en-US" sz="2800" dirty="0" smtClean="0">
                          <a:solidFill>
                            <a:schemeClr val="tx1"/>
                          </a:solidFill>
                          <a:latin typeface="UD デジタル 教科書体 NK-R" panose="02020400000000000000" pitchFamily="18" charset="-128"/>
                          <a:ea typeface="UD デジタル 教科書体 NK-R" panose="02020400000000000000" pitchFamily="18" charset="-128"/>
                        </a:rPr>
                        <a:t>取り組み、この</a:t>
                      </a:r>
                      <a:r>
                        <a:rPr kumimoji="1" lang="en-US" altLang="ja-JP" sz="2800" dirty="0" smtClean="0">
                          <a:solidFill>
                            <a:schemeClr val="tx1"/>
                          </a:solidFill>
                          <a:latin typeface="UD デジタル 教科書体 NK-R" panose="02020400000000000000" pitchFamily="18" charset="-128"/>
                          <a:ea typeface="UD デジタル 教科書体 NK-R" panose="02020400000000000000" pitchFamily="18" charset="-128"/>
                        </a:rPr>
                        <a:t>3</a:t>
                      </a:r>
                      <a:r>
                        <a:rPr kumimoji="1" lang="ja-JP" altLang="en-US" sz="2800" dirty="0" smtClean="0">
                          <a:solidFill>
                            <a:schemeClr val="tx1"/>
                          </a:solidFill>
                          <a:latin typeface="UD デジタル 教科書体 NK-R" panose="02020400000000000000" pitchFamily="18" charset="-128"/>
                          <a:ea typeface="UD デジタル 教科書体 NK-R" panose="02020400000000000000" pitchFamily="18" charset="-128"/>
                        </a:rPr>
                        <a:t>者を中心として多様な主体も巻き込んだ</a:t>
                      </a:r>
                      <a:r>
                        <a:rPr kumimoji="1" lang="ja-JP" altLang="en-US" sz="2800" b="1" u="sng" dirty="0" smtClean="0">
                          <a:solidFill>
                            <a:srgbClr val="FF0000"/>
                          </a:solidFill>
                          <a:latin typeface="UD デジタル 教科書体 NK-R" panose="02020400000000000000" pitchFamily="18" charset="-128"/>
                          <a:ea typeface="UD デジタル 教科書体 NK-R" panose="02020400000000000000" pitchFamily="18" charset="-128"/>
                        </a:rPr>
                        <a:t>産官学地域の大田区モデル</a:t>
                      </a:r>
                      <a:r>
                        <a:rPr kumimoji="1" lang="ja-JP" altLang="en-US" sz="2800" dirty="0" smtClean="0">
                          <a:latin typeface="UD デジタル 教科書体 NK-R" panose="02020400000000000000" pitchFamily="18" charset="-128"/>
                          <a:ea typeface="UD デジタル 教科書体 NK-R" panose="02020400000000000000" pitchFamily="18" charset="-128"/>
                        </a:rPr>
                        <a:t>を構築し、区民の命と生活を守る</a:t>
                      </a:r>
                      <a:endParaRPr kumimoji="1" lang="en-US" altLang="ja-JP" sz="2800" dirty="0" smtClean="0">
                        <a:latin typeface="UD デジタル 教科書体 NK-R" panose="02020400000000000000" pitchFamily="18" charset="-128"/>
                        <a:ea typeface="UD デジタル 教科書体 NK-R" panose="02020400000000000000" pitchFamily="18"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36433360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0"/>
            <a:ext cx="12192000" cy="1021976"/>
          </a:xfrm>
          <a:solidFill>
            <a:schemeClr val="accent5"/>
          </a:solidFill>
        </p:spPr>
        <p:txBody>
          <a:bodyPr/>
          <a:lstStyle/>
          <a:p>
            <a:r>
              <a:rPr kumimoji="1" lang="ja-JP" altLang="en-US" dirty="0" smtClean="0">
                <a:solidFill>
                  <a:schemeClr val="bg1"/>
                </a:solidFill>
                <a:latin typeface="UD デジタル 教科書体 NK-R" panose="02020400000000000000" pitchFamily="18" charset="-128"/>
                <a:ea typeface="UD デジタル 教科書体 NK-R" panose="02020400000000000000" pitchFamily="18" charset="-128"/>
              </a:rPr>
              <a:t>学校法人東邦大学</a:t>
            </a:r>
            <a:endParaRPr kumimoji="1" lang="ja-JP" altLang="en-US"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3" name="サブタイトル 2"/>
          <p:cNvSpPr>
            <a:spLocks noGrp="1"/>
          </p:cNvSpPr>
          <p:nvPr>
            <p:ph type="subTitle" idx="1"/>
          </p:nvPr>
        </p:nvSpPr>
        <p:spPr>
          <a:xfrm>
            <a:off x="905435" y="1383271"/>
            <a:ext cx="10739717" cy="4735139"/>
          </a:xfrm>
        </p:spPr>
        <p:txBody>
          <a:bodyPr>
            <a:normAutofit/>
          </a:bodyPr>
          <a:lstStyle/>
          <a:p>
            <a:pPr algn="l"/>
            <a:r>
              <a:rPr kumimoji="1" lang="en-US" altLang="ja-JP" sz="4400" dirty="0" smtClean="0">
                <a:latin typeface="UD デジタル 教科書体 NK-R" panose="02020400000000000000" pitchFamily="18" charset="-128"/>
                <a:ea typeface="UD デジタル 教科書体 NK-R" panose="02020400000000000000" pitchFamily="18" charset="-128"/>
              </a:rPr>
              <a:t>【</a:t>
            </a:r>
            <a:r>
              <a:rPr kumimoji="1" lang="ja-JP" altLang="en-US" sz="4400" dirty="0" smtClean="0">
                <a:latin typeface="UD デジタル 教科書体 NK-R" panose="02020400000000000000" pitchFamily="18" charset="-128"/>
                <a:ea typeface="UD デジタル 教科書体 NK-R" panose="02020400000000000000" pitchFamily="18" charset="-128"/>
              </a:rPr>
              <a:t>東邦大学をパートナーとした理由</a:t>
            </a:r>
            <a:r>
              <a:rPr kumimoji="1" lang="en-US" altLang="ja-JP" sz="4400" dirty="0" smtClean="0">
                <a:latin typeface="UD デジタル 教科書体 NK-R" panose="02020400000000000000" pitchFamily="18" charset="-128"/>
                <a:ea typeface="UD デジタル 教科書体 NK-R" panose="02020400000000000000" pitchFamily="18" charset="-128"/>
              </a:rPr>
              <a:t>】</a:t>
            </a:r>
          </a:p>
          <a:p>
            <a:pPr algn="l"/>
            <a:endParaRPr kumimoji="1" lang="en-US" altLang="ja-JP" sz="4400" dirty="0" smtClean="0">
              <a:latin typeface="UD デジタル 教科書体 NK-R" panose="02020400000000000000" pitchFamily="18" charset="-128"/>
              <a:ea typeface="UD デジタル 教科書体 NK-R" panose="02020400000000000000" pitchFamily="18" charset="-128"/>
            </a:endParaRPr>
          </a:p>
          <a:p>
            <a:pPr marL="342900" indent="-342900" algn="l">
              <a:buFont typeface="Wingdings" panose="05000000000000000000" pitchFamily="2" charset="2"/>
              <a:buChar char="Ø"/>
            </a:pPr>
            <a:r>
              <a:rPr lang="ja-JP" altLang="en-US" sz="3900" dirty="0" smtClean="0">
                <a:latin typeface="UD デジタル 教科書体 NK-R" panose="02020400000000000000" pitchFamily="18" charset="-128"/>
                <a:ea typeface="UD デジタル 教科書体 NK-R" panose="02020400000000000000" pitchFamily="18" charset="-128"/>
              </a:rPr>
              <a:t>地域医療を担う「大森病院」を付属し、区民の熱中症患者を受け入れている。</a:t>
            </a:r>
            <a:endParaRPr lang="en-US" altLang="ja-JP" sz="3900" dirty="0">
              <a:latin typeface="UD デジタル 教科書体 NK-R" panose="02020400000000000000" pitchFamily="18" charset="-128"/>
              <a:ea typeface="UD デジタル 教科書体 NK-R" panose="02020400000000000000" pitchFamily="18" charset="-128"/>
            </a:endParaRPr>
          </a:p>
          <a:p>
            <a:pPr marL="342900" indent="-342900" algn="l">
              <a:buFont typeface="Wingdings" panose="05000000000000000000" pitchFamily="2" charset="2"/>
              <a:buChar char="Ø"/>
            </a:pPr>
            <a:r>
              <a:rPr lang="ja-JP" altLang="en-US" sz="3900" dirty="0" smtClean="0">
                <a:latin typeface="UD デジタル 教科書体 NK-R" panose="02020400000000000000" pitchFamily="18" charset="-128"/>
                <a:ea typeface="UD デジタル 教科書体 NK-R" panose="02020400000000000000" pitchFamily="18" charset="-128"/>
              </a:rPr>
              <a:t>搬送された区民の熱中症に係る情報を区に共有</a:t>
            </a:r>
            <a:endParaRPr lang="en-US" altLang="ja-JP" sz="3900" dirty="0" smtClean="0">
              <a:latin typeface="UD デジタル 教科書体 NK-R" panose="02020400000000000000" pitchFamily="18" charset="-128"/>
              <a:ea typeface="UD デジタル 教科書体 NK-R" panose="02020400000000000000" pitchFamily="18" charset="-128"/>
            </a:endParaRPr>
          </a:p>
          <a:p>
            <a:pPr algn="l"/>
            <a:r>
              <a:rPr kumimoji="1" lang="ja-JP" altLang="en-US" sz="3900" dirty="0" smtClean="0">
                <a:latin typeface="UD デジタル 教科書体 NK-R" panose="02020400000000000000" pitchFamily="18" charset="-128"/>
                <a:ea typeface="UD デジタル 教科書体 NK-R" panose="02020400000000000000" pitchFamily="18" charset="-128"/>
              </a:rPr>
              <a:t>　　</a:t>
            </a:r>
            <a:endParaRPr kumimoji="1" lang="en-US" altLang="ja-JP" sz="3600" b="1" u="sng" dirty="0" smtClean="0">
              <a:solidFill>
                <a:srgbClr val="FF0000"/>
              </a:solidFill>
              <a:latin typeface="UD デジタル 教科書体 NK-R" panose="02020400000000000000" pitchFamily="18" charset="-128"/>
              <a:ea typeface="UD デジタル 教科書体 NK-R" panose="02020400000000000000" pitchFamily="18" charset="-128"/>
            </a:endParaRPr>
          </a:p>
          <a:p>
            <a:pPr marL="342900" indent="-342900" algn="l">
              <a:buFont typeface="Wingdings" panose="05000000000000000000" pitchFamily="2" charset="2"/>
              <a:buChar char="Ø"/>
            </a:pPr>
            <a:endParaRPr lang="en-US" altLang="ja-JP" sz="3600" dirty="0" smtClean="0">
              <a:latin typeface="UD デジタル 教科書体 NK-R" panose="02020400000000000000" pitchFamily="18" charset="-128"/>
              <a:ea typeface="UD デジタル 教科書体 NK-R" panose="02020400000000000000" pitchFamily="18" charset="-128"/>
            </a:endParaRPr>
          </a:p>
          <a:p>
            <a:pPr marL="342900" indent="-342900" algn="l">
              <a:buFont typeface="Wingdings" panose="05000000000000000000" pitchFamily="2" charset="2"/>
              <a:buChar char="Ø"/>
            </a:pPr>
            <a:endParaRPr lang="en-US" altLang="ja-JP" sz="3600" dirty="0" smtClean="0">
              <a:latin typeface="UD デジタル 教科書体 NK-R" panose="02020400000000000000" pitchFamily="18" charset="-128"/>
              <a:ea typeface="UD デジタル 教科書体 NK-R" panose="02020400000000000000" pitchFamily="18" charset="-128"/>
            </a:endParaRPr>
          </a:p>
          <a:p>
            <a:pPr marL="342900" indent="-342900" algn="l">
              <a:buFont typeface="Wingdings" panose="05000000000000000000" pitchFamily="2" charset="2"/>
              <a:buChar char="Ø"/>
            </a:pPr>
            <a:endParaRPr lang="en-US" altLang="ja-JP" sz="3600" dirty="0" smtClean="0">
              <a:latin typeface="UD デジタル 教科書体 NK-R" panose="02020400000000000000" pitchFamily="18" charset="-128"/>
              <a:ea typeface="UD デジタル 教科書体 NK-R" panose="02020400000000000000" pitchFamily="18" charset="-128"/>
            </a:endParaRPr>
          </a:p>
          <a:p>
            <a:pPr marL="342900" indent="-342900" algn="l">
              <a:buFont typeface="Wingdings" panose="05000000000000000000" pitchFamily="2" charset="2"/>
              <a:buChar char="Ø"/>
            </a:pPr>
            <a:endParaRPr kumimoji="1" lang="en-US" altLang="ja-JP" sz="3600" dirty="0">
              <a:latin typeface="UD デジタル 教科書体 NK-R" panose="02020400000000000000" pitchFamily="18" charset="-128"/>
              <a:ea typeface="UD デジタル 教科書体 NK-R" panose="02020400000000000000" pitchFamily="18" charset="-128"/>
            </a:endParaRPr>
          </a:p>
          <a:p>
            <a:pPr marL="342900" indent="-342900" algn="l">
              <a:buFont typeface="Wingdings" panose="05000000000000000000" pitchFamily="2" charset="2"/>
              <a:buChar char="Ø"/>
            </a:pPr>
            <a:endParaRPr lang="en-US" altLang="ja-JP" sz="3600" dirty="0" smtClean="0">
              <a:latin typeface="UD デジタル 教科書体 NK-R" panose="02020400000000000000" pitchFamily="18" charset="-128"/>
              <a:ea typeface="UD デジタル 教科書体 NK-R" panose="02020400000000000000" pitchFamily="18" charset="-128"/>
            </a:endParaRPr>
          </a:p>
          <a:p>
            <a:pPr marL="342900" indent="-342900" algn="l">
              <a:buFont typeface="Wingdings" panose="05000000000000000000" pitchFamily="2" charset="2"/>
              <a:buChar char="Ø"/>
            </a:pPr>
            <a:endParaRPr kumimoji="1" lang="en-US" altLang="ja-JP" sz="3600" dirty="0">
              <a:latin typeface="UD デジタル 教科書体 NK-R" panose="02020400000000000000" pitchFamily="18" charset="-128"/>
              <a:ea typeface="UD デジタル 教科書体 NK-R" panose="02020400000000000000" pitchFamily="18" charset="-128"/>
            </a:endParaRPr>
          </a:p>
          <a:p>
            <a:pPr marL="342900" indent="-342900" algn="l">
              <a:buFont typeface="Wingdings" panose="05000000000000000000" pitchFamily="2" charset="2"/>
              <a:buChar char="Ø"/>
            </a:pPr>
            <a:endParaRPr kumimoji="1" lang="ja-JP" altLang="en-US" sz="3600" dirty="0">
              <a:latin typeface="UD デジタル 教科書体 NK-R" panose="02020400000000000000" pitchFamily="18" charset="-128"/>
              <a:ea typeface="UD デジタル 教科書体 NK-R" panose="02020400000000000000" pitchFamily="18" charset="-128"/>
            </a:endParaRPr>
          </a:p>
        </p:txBody>
      </p:sp>
      <p:sp>
        <p:nvSpPr>
          <p:cNvPr id="4" name="サブタイトル 2"/>
          <p:cNvSpPr txBox="1">
            <a:spLocks/>
          </p:cNvSpPr>
          <p:nvPr/>
        </p:nvSpPr>
        <p:spPr>
          <a:xfrm>
            <a:off x="779155" y="4792059"/>
            <a:ext cx="10992275" cy="90010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3900" dirty="0" smtClean="0">
                <a:latin typeface="UD デジタル 教科書体 NK-R" panose="02020400000000000000" pitchFamily="18" charset="-128"/>
                <a:ea typeface="UD デジタル 教科書体 NK-R" panose="02020400000000000000" pitchFamily="18" charset="-128"/>
              </a:rPr>
              <a:t>　　→</a:t>
            </a:r>
            <a:r>
              <a:rPr lang="ja-JP" altLang="en-US" sz="3900" b="1" u="sng" dirty="0" smtClean="0">
                <a:solidFill>
                  <a:srgbClr val="FF0000"/>
                </a:solidFill>
                <a:latin typeface="UD デジタル 教科書体 NK-R" panose="02020400000000000000" pitchFamily="18" charset="-128"/>
                <a:ea typeface="UD デジタル 教科書体 NK-R" panose="02020400000000000000" pitchFamily="18" charset="-128"/>
              </a:rPr>
              <a:t>区民の実情にあった熱中症対策の提案を期待</a:t>
            </a:r>
            <a:endParaRPr lang="en-US" altLang="ja-JP" sz="3900" b="1" u="sng" dirty="0" smtClean="0">
              <a:solidFill>
                <a:srgbClr val="FF0000"/>
              </a:solidFill>
              <a:latin typeface="UD デジタル 教科書体 NK-R" panose="02020400000000000000" pitchFamily="18" charset="-128"/>
              <a:ea typeface="UD デジタル 教科書体 NK-R" panose="02020400000000000000" pitchFamily="18" charset="-128"/>
            </a:endParaRPr>
          </a:p>
          <a:p>
            <a:pPr algn="l"/>
            <a:endParaRPr lang="en-US" altLang="ja-JP" sz="3600" b="1" u="sng" dirty="0" smtClean="0">
              <a:solidFill>
                <a:srgbClr val="FF0000"/>
              </a:solidFill>
              <a:latin typeface="UD デジタル 教科書体 NK-R" panose="02020400000000000000" pitchFamily="18" charset="-128"/>
              <a:ea typeface="UD デジタル 教科書体 NK-R" panose="02020400000000000000" pitchFamily="18" charset="-128"/>
            </a:endParaRPr>
          </a:p>
          <a:p>
            <a:pPr marL="342900" indent="-342900" algn="l">
              <a:buFont typeface="Wingdings" panose="05000000000000000000" pitchFamily="2" charset="2"/>
              <a:buChar char="Ø"/>
            </a:pPr>
            <a:endParaRPr lang="en-US" altLang="ja-JP" sz="3600" dirty="0" smtClean="0">
              <a:latin typeface="UD デジタル 教科書体 NK-R" panose="02020400000000000000" pitchFamily="18" charset="-128"/>
              <a:ea typeface="UD デジタル 教科書体 NK-R" panose="02020400000000000000" pitchFamily="18" charset="-128"/>
            </a:endParaRPr>
          </a:p>
          <a:p>
            <a:pPr marL="342900" indent="-342900" algn="l">
              <a:buFont typeface="Wingdings" panose="05000000000000000000" pitchFamily="2" charset="2"/>
              <a:buChar char="Ø"/>
            </a:pPr>
            <a:endParaRPr lang="en-US" altLang="ja-JP" sz="3600" dirty="0" smtClean="0">
              <a:latin typeface="UD デジタル 教科書体 NK-R" panose="02020400000000000000" pitchFamily="18" charset="-128"/>
              <a:ea typeface="UD デジタル 教科書体 NK-R" panose="02020400000000000000" pitchFamily="18" charset="-128"/>
            </a:endParaRPr>
          </a:p>
          <a:p>
            <a:pPr marL="342900" indent="-342900" algn="l">
              <a:buFont typeface="Wingdings" panose="05000000000000000000" pitchFamily="2" charset="2"/>
              <a:buChar char="Ø"/>
            </a:pPr>
            <a:endParaRPr lang="en-US" altLang="ja-JP" sz="3600" dirty="0" smtClean="0">
              <a:latin typeface="UD デジタル 教科書体 NK-R" panose="02020400000000000000" pitchFamily="18" charset="-128"/>
              <a:ea typeface="UD デジタル 教科書体 NK-R" panose="02020400000000000000" pitchFamily="18" charset="-128"/>
            </a:endParaRPr>
          </a:p>
          <a:p>
            <a:pPr marL="342900" indent="-342900" algn="l">
              <a:buFont typeface="Wingdings" panose="05000000000000000000" pitchFamily="2" charset="2"/>
              <a:buChar char="Ø"/>
            </a:pPr>
            <a:endParaRPr lang="en-US" altLang="ja-JP" sz="3600" dirty="0" smtClean="0">
              <a:latin typeface="UD デジタル 教科書体 NK-R" panose="02020400000000000000" pitchFamily="18" charset="-128"/>
              <a:ea typeface="UD デジタル 教科書体 NK-R" panose="02020400000000000000" pitchFamily="18" charset="-128"/>
            </a:endParaRPr>
          </a:p>
          <a:p>
            <a:pPr marL="342900" indent="-342900" algn="l">
              <a:buFont typeface="Wingdings" panose="05000000000000000000" pitchFamily="2" charset="2"/>
              <a:buChar char="Ø"/>
            </a:pPr>
            <a:endParaRPr lang="en-US" altLang="ja-JP" sz="3600" dirty="0" smtClean="0">
              <a:latin typeface="UD デジタル 教科書体 NK-R" panose="02020400000000000000" pitchFamily="18" charset="-128"/>
              <a:ea typeface="UD デジタル 教科書体 NK-R" panose="02020400000000000000" pitchFamily="18" charset="-128"/>
            </a:endParaRPr>
          </a:p>
          <a:p>
            <a:pPr marL="342900" indent="-342900" algn="l">
              <a:buFont typeface="Wingdings" panose="05000000000000000000" pitchFamily="2" charset="2"/>
              <a:buChar char="Ø"/>
            </a:pPr>
            <a:endParaRPr lang="en-US" altLang="ja-JP" sz="3600" dirty="0" smtClean="0">
              <a:latin typeface="UD デジタル 教科書体 NK-R" panose="02020400000000000000" pitchFamily="18" charset="-128"/>
              <a:ea typeface="UD デジタル 教科書体 NK-R" panose="02020400000000000000" pitchFamily="18" charset="-128"/>
            </a:endParaRPr>
          </a:p>
          <a:p>
            <a:pPr marL="342900" indent="-342900" algn="l">
              <a:buFont typeface="Wingdings" panose="05000000000000000000" pitchFamily="2" charset="2"/>
              <a:buChar char="Ø"/>
            </a:pPr>
            <a:endParaRPr lang="ja-JP" altLang="en-US" sz="3600"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26515332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0"/>
            <a:ext cx="12192000" cy="1021976"/>
          </a:xfrm>
          <a:solidFill>
            <a:schemeClr val="accent5"/>
          </a:solidFill>
        </p:spPr>
        <p:txBody>
          <a:bodyPr/>
          <a:lstStyle/>
          <a:p>
            <a:r>
              <a:rPr kumimoji="1" lang="ja-JP" altLang="en-US" dirty="0" smtClean="0">
                <a:solidFill>
                  <a:schemeClr val="bg1"/>
                </a:solidFill>
                <a:latin typeface="UD デジタル 教科書体 NK-R" panose="02020400000000000000" pitchFamily="18" charset="-128"/>
                <a:ea typeface="UD デジタル 教科書体 NK-R" panose="02020400000000000000" pitchFamily="18" charset="-128"/>
              </a:rPr>
              <a:t>大塚製薬㈱</a:t>
            </a:r>
            <a:endParaRPr kumimoji="1" lang="ja-JP" altLang="en-US"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3" name="サブタイトル 2"/>
          <p:cNvSpPr>
            <a:spLocks noGrp="1"/>
          </p:cNvSpPr>
          <p:nvPr>
            <p:ph type="subTitle" idx="1"/>
          </p:nvPr>
        </p:nvSpPr>
        <p:spPr>
          <a:xfrm>
            <a:off x="905435" y="1383271"/>
            <a:ext cx="10739717" cy="4735139"/>
          </a:xfrm>
        </p:spPr>
        <p:txBody>
          <a:bodyPr>
            <a:normAutofit/>
          </a:bodyPr>
          <a:lstStyle/>
          <a:p>
            <a:pPr algn="l"/>
            <a:r>
              <a:rPr kumimoji="1" lang="en-US" altLang="ja-JP" sz="4400" dirty="0" smtClean="0">
                <a:latin typeface="UD デジタル 教科書体 NK-R" panose="02020400000000000000" pitchFamily="18" charset="-128"/>
                <a:ea typeface="UD デジタル 教科書体 NK-R" panose="02020400000000000000" pitchFamily="18" charset="-128"/>
              </a:rPr>
              <a:t>【</a:t>
            </a:r>
            <a:r>
              <a:rPr kumimoji="1" lang="ja-JP" altLang="en-US" sz="4400" dirty="0" smtClean="0">
                <a:latin typeface="UD デジタル 教科書体 NK-R" panose="02020400000000000000" pitchFamily="18" charset="-128"/>
                <a:ea typeface="UD デジタル 教科書体 NK-R" panose="02020400000000000000" pitchFamily="18" charset="-128"/>
              </a:rPr>
              <a:t>大塚製薬をパートナーとした理由</a:t>
            </a:r>
            <a:r>
              <a:rPr lang="ja-JP" altLang="en-US" sz="4400" dirty="0">
                <a:latin typeface="UD デジタル 教科書体 NK-R" panose="02020400000000000000" pitchFamily="18" charset="-128"/>
                <a:ea typeface="UD デジタル 教科書体 NK-R" panose="02020400000000000000" pitchFamily="18" charset="-128"/>
              </a:rPr>
              <a:t>　</a:t>
            </a:r>
            <a:r>
              <a:rPr lang="en-US" altLang="ja-JP" sz="4400" dirty="0" smtClean="0">
                <a:latin typeface="UD デジタル 教科書体 NK-R" panose="02020400000000000000" pitchFamily="18" charset="-128"/>
                <a:ea typeface="UD デジタル 教科書体 NK-R" panose="02020400000000000000" pitchFamily="18" charset="-128"/>
              </a:rPr>
              <a:t>】</a:t>
            </a:r>
          </a:p>
          <a:p>
            <a:pPr algn="l"/>
            <a:endParaRPr lang="en-US" altLang="ja-JP" sz="3900" dirty="0" smtClean="0">
              <a:latin typeface="UD デジタル 教科書体 NK-R" panose="02020400000000000000" pitchFamily="18" charset="-128"/>
              <a:ea typeface="UD デジタル 教科書体 NK-R" panose="02020400000000000000" pitchFamily="18" charset="-128"/>
            </a:endParaRPr>
          </a:p>
          <a:p>
            <a:pPr marL="342900" indent="-342900" algn="l">
              <a:buFont typeface="Wingdings" panose="05000000000000000000" pitchFamily="2" charset="2"/>
              <a:buChar char="Ø"/>
            </a:pPr>
            <a:r>
              <a:rPr lang="en-US" altLang="ja-JP" sz="3900" dirty="0" smtClean="0">
                <a:latin typeface="UD デジタル 教科書体 NK-R" panose="02020400000000000000" pitchFamily="18" charset="-128"/>
                <a:ea typeface="UD デジタル 教科書体 NK-R" panose="02020400000000000000" pitchFamily="18" charset="-128"/>
              </a:rPr>
              <a:t>40</a:t>
            </a:r>
            <a:r>
              <a:rPr lang="ja-JP" altLang="en-US" sz="3900" dirty="0" smtClean="0">
                <a:latin typeface="UD デジタル 教科書体 NK-R" panose="02020400000000000000" pitchFamily="18" charset="-128"/>
                <a:ea typeface="UD デジタル 教科書体 NK-R" panose="02020400000000000000" pitchFamily="18" charset="-128"/>
              </a:rPr>
              <a:t>年も前から飲む点滴として開発した　「ポカリスエット」を販売</a:t>
            </a:r>
            <a:endParaRPr lang="en-US" altLang="ja-JP" sz="3900" dirty="0" smtClean="0">
              <a:latin typeface="UD デジタル 教科書体 NK-R" panose="02020400000000000000" pitchFamily="18" charset="-128"/>
              <a:ea typeface="UD デジタル 教科書体 NK-R" panose="02020400000000000000" pitchFamily="18" charset="-128"/>
            </a:endParaRPr>
          </a:p>
          <a:p>
            <a:pPr marL="342900" indent="-342900" algn="l">
              <a:buFont typeface="Wingdings" panose="05000000000000000000" pitchFamily="2" charset="2"/>
              <a:buChar char="Ø"/>
            </a:pPr>
            <a:r>
              <a:rPr lang="ja-JP" altLang="en-US" sz="3900" dirty="0" smtClean="0">
                <a:latin typeface="UD デジタル 教科書体 NK-R" panose="02020400000000000000" pitchFamily="18" charset="-128"/>
                <a:ea typeface="UD デジタル 教科書体 NK-R" panose="02020400000000000000" pitchFamily="18" charset="-128"/>
              </a:rPr>
              <a:t>長くに渡り水分補給の必要性を訴えてきた企業</a:t>
            </a:r>
            <a:endParaRPr lang="en-US" altLang="ja-JP" sz="3900" dirty="0" smtClean="0">
              <a:latin typeface="UD デジタル 教科書体 NK-R" panose="02020400000000000000" pitchFamily="18" charset="-128"/>
              <a:ea typeface="UD デジタル 教科書体 NK-R" panose="02020400000000000000" pitchFamily="18" charset="-128"/>
            </a:endParaRPr>
          </a:p>
          <a:p>
            <a:pPr algn="l"/>
            <a:r>
              <a:rPr lang="ja-JP" altLang="en-US" sz="3900" dirty="0" smtClean="0">
                <a:latin typeface="UD デジタル 教科書体 NK-R" panose="02020400000000000000" pitchFamily="18" charset="-128"/>
                <a:ea typeface="UD デジタル 教科書体 NK-R" panose="02020400000000000000" pitchFamily="18" charset="-128"/>
              </a:rPr>
              <a:t>　　</a:t>
            </a:r>
            <a:endParaRPr lang="en-US" altLang="ja-JP" sz="3600" dirty="0" smtClean="0">
              <a:latin typeface="UD デジタル 教科書体 NK-R" panose="02020400000000000000" pitchFamily="18" charset="-128"/>
              <a:ea typeface="UD デジタル 教科書体 NK-R" panose="02020400000000000000" pitchFamily="18" charset="-128"/>
            </a:endParaRPr>
          </a:p>
          <a:p>
            <a:pPr marL="342900" indent="-342900" algn="l">
              <a:buFont typeface="Wingdings" panose="05000000000000000000" pitchFamily="2" charset="2"/>
              <a:buChar char="Ø"/>
            </a:pPr>
            <a:endParaRPr kumimoji="1" lang="en-US" altLang="ja-JP" sz="3600" dirty="0">
              <a:latin typeface="UD デジタル 教科書体 NK-R" panose="02020400000000000000" pitchFamily="18" charset="-128"/>
              <a:ea typeface="UD デジタル 教科書体 NK-R" panose="02020400000000000000" pitchFamily="18" charset="-128"/>
            </a:endParaRPr>
          </a:p>
          <a:p>
            <a:pPr marL="342900" indent="-342900" algn="l">
              <a:buFont typeface="Wingdings" panose="05000000000000000000" pitchFamily="2" charset="2"/>
              <a:buChar char="Ø"/>
            </a:pPr>
            <a:endParaRPr lang="en-US" altLang="ja-JP" sz="3600" dirty="0" smtClean="0">
              <a:latin typeface="UD デジタル 教科書体 NK-R" panose="02020400000000000000" pitchFamily="18" charset="-128"/>
              <a:ea typeface="UD デジタル 教科書体 NK-R" panose="02020400000000000000" pitchFamily="18" charset="-128"/>
            </a:endParaRPr>
          </a:p>
          <a:p>
            <a:pPr marL="342900" indent="-342900" algn="l">
              <a:buFont typeface="Wingdings" panose="05000000000000000000" pitchFamily="2" charset="2"/>
              <a:buChar char="Ø"/>
            </a:pPr>
            <a:endParaRPr kumimoji="1" lang="en-US" altLang="ja-JP" sz="3600" dirty="0">
              <a:latin typeface="UD デジタル 教科書体 NK-R" panose="02020400000000000000" pitchFamily="18" charset="-128"/>
              <a:ea typeface="UD デジタル 教科書体 NK-R" panose="02020400000000000000" pitchFamily="18" charset="-128"/>
            </a:endParaRPr>
          </a:p>
          <a:p>
            <a:pPr marL="342900" indent="-342900" algn="l">
              <a:buFont typeface="Wingdings" panose="05000000000000000000" pitchFamily="2" charset="2"/>
              <a:buChar char="Ø"/>
            </a:pPr>
            <a:endParaRPr kumimoji="1" lang="ja-JP" altLang="en-US" sz="3600" dirty="0">
              <a:latin typeface="UD デジタル 教科書体 NK-R" panose="02020400000000000000" pitchFamily="18" charset="-128"/>
              <a:ea typeface="UD デジタル 教科書体 NK-R" panose="02020400000000000000" pitchFamily="18" charset="-128"/>
            </a:endParaRPr>
          </a:p>
        </p:txBody>
      </p:sp>
      <p:sp>
        <p:nvSpPr>
          <p:cNvPr id="4" name="サブタイトル 2"/>
          <p:cNvSpPr txBox="1">
            <a:spLocks/>
          </p:cNvSpPr>
          <p:nvPr/>
        </p:nvSpPr>
        <p:spPr>
          <a:xfrm>
            <a:off x="905435" y="4777531"/>
            <a:ext cx="10739717" cy="134087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3900" b="1" u="sng" dirty="0" smtClean="0">
                <a:solidFill>
                  <a:srgbClr val="FF0000"/>
                </a:solidFill>
                <a:latin typeface="UD デジタル 教科書体 NK-R" panose="02020400000000000000" pitchFamily="18" charset="-128"/>
                <a:ea typeface="UD デジタル 教科書体 NK-R" panose="02020400000000000000" pitchFamily="18" charset="-128"/>
              </a:rPr>
              <a:t>→企業として保有するノウハウを大田区における</a:t>
            </a:r>
            <a:endParaRPr lang="en-US" altLang="ja-JP" sz="3900" b="1" u="sng" dirty="0" smtClean="0">
              <a:solidFill>
                <a:srgbClr val="FF0000"/>
              </a:solidFill>
              <a:latin typeface="UD デジタル 教科書体 NK-R" panose="02020400000000000000" pitchFamily="18" charset="-128"/>
              <a:ea typeface="UD デジタル 教科書体 NK-R" panose="02020400000000000000" pitchFamily="18" charset="-128"/>
            </a:endParaRPr>
          </a:p>
          <a:p>
            <a:pPr algn="l"/>
            <a:r>
              <a:rPr lang="ja-JP" altLang="en-US" sz="3900" b="1" u="sng" dirty="0" smtClean="0">
                <a:solidFill>
                  <a:srgbClr val="FF0000"/>
                </a:solidFill>
                <a:latin typeface="UD デジタル 教科書体 NK-R" panose="02020400000000000000" pitchFamily="18" charset="-128"/>
                <a:ea typeface="UD デジタル 教科書体 NK-R" panose="02020400000000000000" pitchFamily="18" charset="-128"/>
              </a:rPr>
              <a:t>熱中症対策への施策として提案していただく</a:t>
            </a:r>
            <a:endParaRPr lang="en-US" altLang="ja-JP" sz="3900" b="1" u="sng" dirty="0" smtClean="0">
              <a:solidFill>
                <a:srgbClr val="FF0000"/>
              </a:solidFill>
              <a:latin typeface="UD デジタル 教科書体 NK-R" panose="02020400000000000000" pitchFamily="18" charset="-128"/>
              <a:ea typeface="UD デジタル 教科書体 NK-R" panose="02020400000000000000" pitchFamily="18" charset="-128"/>
            </a:endParaRPr>
          </a:p>
          <a:p>
            <a:pPr marL="342900" indent="-342900" algn="l">
              <a:buFont typeface="Wingdings" panose="05000000000000000000" pitchFamily="2" charset="2"/>
              <a:buChar char="Ø"/>
            </a:pPr>
            <a:endParaRPr lang="en-US" altLang="ja-JP" sz="3600" dirty="0" smtClean="0">
              <a:latin typeface="UD デジタル 教科書体 NK-R" panose="02020400000000000000" pitchFamily="18" charset="-128"/>
              <a:ea typeface="UD デジタル 教科書体 NK-R" panose="02020400000000000000" pitchFamily="18" charset="-128"/>
            </a:endParaRPr>
          </a:p>
          <a:p>
            <a:pPr marL="342900" indent="-342900" algn="l">
              <a:buFont typeface="Wingdings" panose="05000000000000000000" pitchFamily="2" charset="2"/>
              <a:buChar char="Ø"/>
            </a:pPr>
            <a:endParaRPr lang="en-US" altLang="ja-JP" sz="3600" dirty="0" smtClean="0">
              <a:latin typeface="UD デジタル 教科書体 NK-R" panose="02020400000000000000" pitchFamily="18" charset="-128"/>
              <a:ea typeface="UD デジタル 教科書体 NK-R" panose="02020400000000000000" pitchFamily="18" charset="-128"/>
            </a:endParaRPr>
          </a:p>
          <a:p>
            <a:pPr marL="342900" indent="-342900" algn="l">
              <a:buFont typeface="Wingdings" panose="05000000000000000000" pitchFamily="2" charset="2"/>
              <a:buChar char="Ø"/>
            </a:pPr>
            <a:endParaRPr lang="en-US" altLang="ja-JP" sz="3600" dirty="0" smtClean="0">
              <a:latin typeface="UD デジタル 教科書体 NK-R" panose="02020400000000000000" pitchFamily="18" charset="-128"/>
              <a:ea typeface="UD デジタル 教科書体 NK-R" panose="02020400000000000000" pitchFamily="18" charset="-128"/>
            </a:endParaRPr>
          </a:p>
          <a:p>
            <a:pPr marL="342900" indent="-342900" algn="l">
              <a:buFont typeface="Wingdings" panose="05000000000000000000" pitchFamily="2" charset="2"/>
              <a:buChar char="Ø"/>
            </a:pPr>
            <a:endParaRPr lang="en-US" altLang="ja-JP" sz="3600" dirty="0" smtClean="0">
              <a:latin typeface="UD デジタル 教科書体 NK-R" panose="02020400000000000000" pitchFamily="18" charset="-128"/>
              <a:ea typeface="UD デジタル 教科書体 NK-R" panose="02020400000000000000" pitchFamily="18" charset="-128"/>
            </a:endParaRPr>
          </a:p>
          <a:p>
            <a:pPr marL="342900" indent="-342900" algn="l">
              <a:buFont typeface="Wingdings" panose="05000000000000000000" pitchFamily="2" charset="2"/>
              <a:buChar char="Ø"/>
            </a:pPr>
            <a:endParaRPr lang="en-US" altLang="ja-JP" sz="3600" dirty="0" smtClean="0">
              <a:latin typeface="UD デジタル 教科書体 NK-R" panose="02020400000000000000" pitchFamily="18" charset="-128"/>
              <a:ea typeface="UD デジタル 教科書体 NK-R" panose="02020400000000000000" pitchFamily="18" charset="-128"/>
            </a:endParaRPr>
          </a:p>
          <a:p>
            <a:pPr marL="342900" indent="-342900" algn="l">
              <a:buFont typeface="Wingdings" panose="05000000000000000000" pitchFamily="2" charset="2"/>
              <a:buChar char="Ø"/>
            </a:pPr>
            <a:endParaRPr lang="ja-JP" altLang="en-US" sz="3600"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6736846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フローチャート: 論理積ゲート 24"/>
          <p:cNvSpPr/>
          <p:nvPr/>
        </p:nvSpPr>
        <p:spPr>
          <a:xfrm rot="16200000">
            <a:off x="3251206" y="-2106925"/>
            <a:ext cx="5689587" cy="12192000"/>
          </a:xfrm>
          <a:custGeom>
            <a:avLst/>
            <a:gdLst>
              <a:gd name="connsiteX0" fmla="*/ 0 w 4608062"/>
              <a:gd name="connsiteY0" fmla="*/ 0 h 9073007"/>
              <a:gd name="connsiteX1" fmla="*/ 2304031 w 4608062"/>
              <a:gd name="connsiteY1" fmla="*/ 0 h 9073007"/>
              <a:gd name="connsiteX2" fmla="*/ 4608062 w 4608062"/>
              <a:gd name="connsiteY2" fmla="*/ 4536504 h 9073007"/>
              <a:gd name="connsiteX3" fmla="*/ 2304031 w 4608062"/>
              <a:gd name="connsiteY3" fmla="*/ 9073008 h 9073007"/>
              <a:gd name="connsiteX4" fmla="*/ 0 w 4608062"/>
              <a:gd name="connsiteY4" fmla="*/ 9073007 h 9073007"/>
              <a:gd name="connsiteX5" fmla="*/ 0 w 4608062"/>
              <a:gd name="connsiteY5" fmla="*/ 0 h 9073007"/>
              <a:gd name="connsiteX0" fmla="*/ 0 w 4685966"/>
              <a:gd name="connsiteY0" fmla="*/ 25400 h 9098408"/>
              <a:gd name="connsiteX1" fmla="*/ 3447031 w 4685966"/>
              <a:gd name="connsiteY1" fmla="*/ 0 h 9098408"/>
              <a:gd name="connsiteX2" fmla="*/ 4608062 w 4685966"/>
              <a:gd name="connsiteY2" fmla="*/ 4561904 h 9098408"/>
              <a:gd name="connsiteX3" fmla="*/ 2304031 w 4685966"/>
              <a:gd name="connsiteY3" fmla="*/ 9098408 h 9098408"/>
              <a:gd name="connsiteX4" fmla="*/ 0 w 4685966"/>
              <a:gd name="connsiteY4" fmla="*/ 9098407 h 9098408"/>
              <a:gd name="connsiteX5" fmla="*/ 0 w 4685966"/>
              <a:gd name="connsiteY5" fmla="*/ 25400 h 9098408"/>
              <a:gd name="connsiteX0" fmla="*/ 0 w 4620445"/>
              <a:gd name="connsiteY0" fmla="*/ 25400 h 9098408"/>
              <a:gd name="connsiteX1" fmla="*/ 3447031 w 4620445"/>
              <a:gd name="connsiteY1" fmla="*/ 0 h 9098408"/>
              <a:gd name="connsiteX2" fmla="*/ 4608062 w 4620445"/>
              <a:gd name="connsiteY2" fmla="*/ 4561904 h 9098408"/>
              <a:gd name="connsiteX3" fmla="*/ 3510531 w 4620445"/>
              <a:gd name="connsiteY3" fmla="*/ 9098408 h 9098408"/>
              <a:gd name="connsiteX4" fmla="*/ 0 w 4620445"/>
              <a:gd name="connsiteY4" fmla="*/ 9098407 h 9098408"/>
              <a:gd name="connsiteX5" fmla="*/ 0 w 4620445"/>
              <a:gd name="connsiteY5" fmla="*/ 25400 h 9098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20445" h="9098408">
                <a:moveTo>
                  <a:pt x="0" y="25400"/>
                </a:moveTo>
                <a:lnTo>
                  <a:pt x="3447031" y="0"/>
                </a:lnTo>
                <a:cubicBezTo>
                  <a:pt x="4719512" y="0"/>
                  <a:pt x="4597479" y="3045503"/>
                  <a:pt x="4608062" y="4561904"/>
                </a:cubicBezTo>
                <a:cubicBezTo>
                  <a:pt x="4618645" y="6078305"/>
                  <a:pt x="4783012" y="9098408"/>
                  <a:pt x="3510531" y="9098408"/>
                </a:cubicBezTo>
                <a:lnTo>
                  <a:pt x="0" y="9098407"/>
                </a:lnTo>
                <a:lnTo>
                  <a:pt x="0" y="25400"/>
                </a:lnTo>
                <a:close/>
              </a:path>
            </a:pathLst>
          </a:custGeom>
          <a:solidFill>
            <a:srgbClr val="8DCADB"/>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p:nvPr/>
        </p:nvSpPr>
        <p:spPr>
          <a:xfrm>
            <a:off x="2135560" y="967849"/>
            <a:ext cx="7992888" cy="338554"/>
          </a:xfrm>
          <a:prstGeom prst="rect">
            <a:avLst/>
          </a:prstGeom>
        </p:spPr>
        <p:txBody>
          <a:bodyPr wrap="square">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p>
        </p:txBody>
      </p:sp>
      <p:sp>
        <p:nvSpPr>
          <p:cNvPr id="53" name="テキスト ボックス 52"/>
          <p:cNvSpPr txBox="1"/>
          <p:nvPr/>
        </p:nvSpPr>
        <p:spPr>
          <a:xfrm>
            <a:off x="362452" y="2074816"/>
            <a:ext cx="11607801" cy="3754874"/>
          </a:xfrm>
          <a:prstGeom prst="rect">
            <a:avLst/>
          </a:prstGeom>
          <a:solidFill>
            <a:srgbClr val="CCFF99"/>
          </a:solid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marL="285750" indent="-285750">
              <a:buFont typeface="Arial" panose="020B0604020202020204" pitchFamily="34" charset="0"/>
              <a:buChar char="•"/>
            </a:pPr>
            <a:endParaRPr lang="en-US" altLang="ja-JP" sz="1400" dirty="0" smtClean="0">
              <a:latin typeface="HGPｺﾞｼｯｸM" panose="020B0600000000000000" pitchFamily="50" charset="-128"/>
              <a:ea typeface="HGPｺﾞｼｯｸM" panose="020B0600000000000000" pitchFamily="50" charset="-128"/>
            </a:endParaRPr>
          </a:p>
          <a:p>
            <a:pPr marL="285750" indent="-285750">
              <a:buFont typeface="Arial" panose="020B0604020202020204" pitchFamily="34" charset="0"/>
              <a:buChar char="•"/>
            </a:pPr>
            <a:endParaRPr lang="en-US" altLang="ja-JP" sz="1400" dirty="0">
              <a:latin typeface="HGPｺﾞｼｯｸM" panose="020B0600000000000000" pitchFamily="50" charset="-128"/>
              <a:ea typeface="HGPｺﾞｼｯｸM" panose="020B0600000000000000" pitchFamily="50" charset="-128"/>
            </a:endParaRPr>
          </a:p>
          <a:p>
            <a:pPr marL="285750" indent="-285750">
              <a:buFont typeface="Arial" panose="020B0604020202020204" pitchFamily="34" charset="0"/>
              <a:buChar char="•"/>
            </a:pPr>
            <a:endParaRPr lang="en-US" altLang="ja-JP" sz="1400" dirty="0" smtClean="0">
              <a:latin typeface="HGPｺﾞｼｯｸM" panose="020B0600000000000000" pitchFamily="50" charset="-128"/>
              <a:ea typeface="HGPｺﾞｼｯｸM" panose="020B0600000000000000" pitchFamily="50" charset="-128"/>
            </a:endParaRPr>
          </a:p>
          <a:p>
            <a:pPr marL="285750" indent="-285750">
              <a:buFont typeface="Arial" panose="020B0604020202020204" pitchFamily="34" charset="0"/>
              <a:buChar char="•"/>
            </a:pPr>
            <a:endParaRPr lang="en-US" altLang="ja-JP" sz="1400" dirty="0">
              <a:latin typeface="HGPｺﾞｼｯｸM" panose="020B0600000000000000" pitchFamily="50" charset="-128"/>
              <a:ea typeface="HGPｺﾞｼｯｸM" panose="020B0600000000000000" pitchFamily="50" charset="-128"/>
            </a:endParaRPr>
          </a:p>
          <a:p>
            <a:pPr marL="285750" indent="-285750">
              <a:buFont typeface="Arial" panose="020B0604020202020204" pitchFamily="34" charset="0"/>
              <a:buChar char="•"/>
            </a:pPr>
            <a:endParaRPr lang="en-US" altLang="ja-JP" sz="1400" dirty="0" smtClean="0">
              <a:latin typeface="HGPｺﾞｼｯｸM" panose="020B0600000000000000" pitchFamily="50" charset="-128"/>
              <a:ea typeface="HGPｺﾞｼｯｸM" panose="020B0600000000000000" pitchFamily="50" charset="-128"/>
            </a:endParaRPr>
          </a:p>
          <a:p>
            <a:pPr marL="285750" indent="-285750">
              <a:buFont typeface="Arial" panose="020B0604020202020204" pitchFamily="34" charset="0"/>
              <a:buChar char="•"/>
            </a:pPr>
            <a:endParaRPr lang="en-US" altLang="ja-JP" sz="1400" dirty="0">
              <a:latin typeface="HGPｺﾞｼｯｸM" panose="020B0600000000000000" pitchFamily="50" charset="-128"/>
              <a:ea typeface="HGPｺﾞｼｯｸM" panose="020B0600000000000000" pitchFamily="50" charset="-128"/>
            </a:endParaRPr>
          </a:p>
          <a:p>
            <a:pPr marL="285750" indent="-285750">
              <a:buFont typeface="Arial" panose="020B0604020202020204" pitchFamily="34" charset="0"/>
              <a:buChar char="•"/>
            </a:pPr>
            <a:endParaRPr lang="en-US" altLang="ja-JP" sz="1400" dirty="0" smtClean="0">
              <a:latin typeface="HGPｺﾞｼｯｸM" panose="020B0600000000000000" pitchFamily="50" charset="-128"/>
              <a:ea typeface="HGPｺﾞｼｯｸM" panose="020B0600000000000000" pitchFamily="50" charset="-128"/>
            </a:endParaRPr>
          </a:p>
          <a:p>
            <a:pPr marL="285750" indent="-285750">
              <a:buFont typeface="Arial" panose="020B0604020202020204" pitchFamily="34" charset="0"/>
              <a:buChar char="•"/>
            </a:pPr>
            <a:endParaRPr lang="en-US" altLang="ja-JP" sz="1400" dirty="0">
              <a:latin typeface="HGPｺﾞｼｯｸM" panose="020B0600000000000000" pitchFamily="50" charset="-128"/>
              <a:ea typeface="HGPｺﾞｼｯｸM" panose="020B0600000000000000" pitchFamily="50" charset="-128"/>
            </a:endParaRPr>
          </a:p>
          <a:p>
            <a:pPr marL="285750" indent="-285750">
              <a:buFont typeface="Arial" panose="020B0604020202020204" pitchFamily="34" charset="0"/>
              <a:buChar char="•"/>
            </a:pPr>
            <a:endParaRPr lang="en-US" altLang="ja-JP" sz="1400" dirty="0" smtClean="0">
              <a:latin typeface="HGPｺﾞｼｯｸM" panose="020B0600000000000000" pitchFamily="50" charset="-128"/>
              <a:ea typeface="HGPｺﾞｼｯｸM" panose="020B0600000000000000" pitchFamily="50" charset="-128"/>
            </a:endParaRPr>
          </a:p>
          <a:p>
            <a:pPr marL="285750" indent="-285750">
              <a:buFont typeface="Arial" panose="020B0604020202020204" pitchFamily="34" charset="0"/>
              <a:buChar char="•"/>
            </a:pPr>
            <a:endParaRPr lang="en-US" altLang="ja-JP" sz="1400" dirty="0">
              <a:latin typeface="HGPｺﾞｼｯｸM" panose="020B0600000000000000" pitchFamily="50" charset="-128"/>
              <a:ea typeface="HGPｺﾞｼｯｸM" panose="020B0600000000000000" pitchFamily="50" charset="-128"/>
            </a:endParaRPr>
          </a:p>
          <a:p>
            <a:pPr marL="285750" indent="-285750">
              <a:buFont typeface="Arial" panose="020B0604020202020204" pitchFamily="34" charset="0"/>
              <a:buChar char="•"/>
            </a:pPr>
            <a:endParaRPr lang="en-US" altLang="ja-JP" sz="1400" dirty="0" smtClean="0">
              <a:latin typeface="HGPｺﾞｼｯｸM" panose="020B0600000000000000" pitchFamily="50" charset="-128"/>
              <a:ea typeface="HGPｺﾞｼｯｸM" panose="020B0600000000000000" pitchFamily="50" charset="-128"/>
            </a:endParaRPr>
          </a:p>
          <a:p>
            <a:pPr marL="285750" indent="-285750">
              <a:buFont typeface="Arial" panose="020B0604020202020204" pitchFamily="34" charset="0"/>
              <a:buChar char="•"/>
            </a:pPr>
            <a:endParaRPr lang="en-US" altLang="ja-JP" sz="1400" dirty="0">
              <a:latin typeface="HGPｺﾞｼｯｸM" panose="020B0600000000000000" pitchFamily="50" charset="-128"/>
              <a:ea typeface="HGPｺﾞｼｯｸM" panose="020B0600000000000000" pitchFamily="50" charset="-128"/>
            </a:endParaRPr>
          </a:p>
          <a:p>
            <a:pPr marL="285750" indent="-285750">
              <a:buFont typeface="Arial" panose="020B0604020202020204" pitchFamily="34" charset="0"/>
              <a:buChar char="•"/>
            </a:pPr>
            <a:endParaRPr lang="en-US" altLang="ja-JP" sz="1400" dirty="0" smtClean="0">
              <a:latin typeface="HGPｺﾞｼｯｸM" panose="020B0600000000000000" pitchFamily="50" charset="-128"/>
              <a:ea typeface="HGPｺﾞｼｯｸM" panose="020B0600000000000000" pitchFamily="50" charset="-128"/>
            </a:endParaRPr>
          </a:p>
          <a:p>
            <a:pPr marL="285750" indent="-285750">
              <a:buFont typeface="Arial" panose="020B0604020202020204" pitchFamily="34" charset="0"/>
              <a:buChar char="•"/>
            </a:pPr>
            <a:endParaRPr lang="en-US" altLang="ja-JP" sz="1400" dirty="0">
              <a:latin typeface="HGPｺﾞｼｯｸM" panose="020B0600000000000000" pitchFamily="50" charset="-128"/>
              <a:ea typeface="HGPｺﾞｼｯｸM" panose="020B0600000000000000" pitchFamily="50" charset="-128"/>
            </a:endParaRPr>
          </a:p>
          <a:p>
            <a:pPr marL="285750" indent="-285750">
              <a:buFont typeface="Arial" panose="020B0604020202020204" pitchFamily="34" charset="0"/>
              <a:buChar char="•"/>
            </a:pPr>
            <a:endParaRPr lang="en-US" altLang="ja-JP" sz="1400" dirty="0" smtClean="0">
              <a:latin typeface="HGPｺﾞｼｯｸM" panose="020B0600000000000000" pitchFamily="50" charset="-128"/>
              <a:ea typeface="HGPｺﾞｼｯｸM" panose="020B0600000000000000" pitchFamily="50" charset="-128"/>
            </a:endParaRPr>
          </a:p>
          <a:p>
            <a:pPr marL="285750" indent="-285750">
              <a:buFont typeface="Arial" panose="020B0604020202020204" pitchFamily="34" charset="0"/>
              <a:buChar char="•"/>
            </a:pPr>
            <a:endParaRPr lang="en-US" altLang="ja-JP" sz="1400" dirty="0">
              <a:latin typeface="HGPｺﾞｼｯｸM" panose="020B0600000000000000" pitchFamily="50" charset="-128"/>
              <a:ea typeface="HGPｺﾞｼｯｸM" panose="020B0600000000000000" pitchFamily="50" charset="-128"/>
            </a:endParaRPr>
          </a:p>
          <a:p>
            <a:pPr marL="285750" indent="-285750">
              <a:buFont typeface="Arial" panose="020B0604020202020204" pitchFamily="34" charset="0"/>
              <a:buChar char="•"/>
            </a:pPr>
            <a:endParaRPr lang="en-US" altLang="ja-JP" sz="1400" dirty="0" smtClean="0">
              <a:latin typeface="HGPｺﾞｼｯｸM" panose="020B0600000000000000" pitchFamily="50" charset="-128"/>
              <a:ea typeface="HGPｺﾞｼｯｸM" panose="020B0600000000000000" pitchFamily="50" charset="-128"/>
            </a:endParaRPr>
          </a:p>
        </p:txBody>
      </p:sp>
      <p:sp>
        <p:nvSpPr>
          <p:cNvPr id="55" name="テキスト ボックス 54"/>
          <p:cNvSpPr txBox="1"/>
          <p:nvPr/>
        </p:nvSpPr>
        <p:spPr>
          <a:xfrm>
            <a:off x="1753561" y="6247072"/>
            <a:ext cx="8653169" cy="578881"/>
          </a:xfrm>
          <a:prstGeom prst="flowChartAlternateProcess">
            <a:avLst/>
          </a:prstGeom>
          <a:solidFill>
            <a:schemeClr val="bg1"/>
          </a:solidFill>
          <a:ln w="19050">
            <a:noFill/>
          </a:ln>
          <a:effectLst>
            <a:outerShdw blurRad="50800" dist="38100" dir="2700000" algn="tl" rotWithShape="0">
              <a:prstClr val="black">
                <a:alpha val="40000"/>
              </a:prstClr>
            </a:outerShdw>
          </a:effectLst>
        </p:spPr>
        <p:txBody>
          <a:bodyPr wrap="square" rtlCol="0">
            <a:spAutoFit/>
          </a:bodyPr>
          <a:lstStyle/>
          <a:p>
            <a:pPr algn="ctr"/>
            <a:r>
              <a:rPr lang="ja-JP" altLang="en-US" sz="2800" dirty="0">
                <a:latin typeface="UD デジタル 教科書体 NK-R" panose="02020400000000000000" pitchFamily="18" charset="-128"/>
                <a:ea typeface="UD デジタル 教科書体 NK-R" panose="02020400000000000000" pitchFamily="18" charset="-128"/>
              </a:rPr>
              <a:t>熱中症から区民の命と生活を守る</a:t>
            </a:r>
            <a:endParaRPr lang="en-US" altLang="ja-JP" sz="2800" dirty="0">
              <a:latin typeface="UD デジタル 教科書体 NK-R" panose="02020400000000000000" pitchFamily="18" charset="-128"/>
              <a:ea typeface="UD デジタル 教科書体 NK-R" panose="02020400000000000000" pitchFamily="18" charset="-128"/>
            </a:endParaRPr>
          </a:p>
        </p:txBody>
      </p:sp>
      <p:sp>
        <p:nvSpPr>
          <p:cNvPr id="56" name="正方形/長方形 55"/>
          <p:cNvSpPr/>
          <p:nvPr/>
        </p:nvSpPr>
        <p:spPr>
          <a:xfrm rot="5400000" flipV="1">
            <a:off x="6001739" y="-1903977"/>
            <a:ext cx="523297" cy="7149259"/>
          </a:xfrm>
          <a:prstGeom prst="rect">
            <a:avLst/>
          </a:prstGeom>
          <a:solidFill>
            <a:srgbClr val="00B05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3200"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大田区熱中症対策</a:t>
            </a:r>
            <a:r>
              <a:rPr lang="ja-JP" altLang="en-US" sz="3200" dirty="0" smtClean="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コンソーシアム</a:t>
            </a:r>
            <a:endParaRPr lang="ja-JP" altLang="en-US" sz="3200"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6" name="右矢印 5"/>
          <p:cNvSpPr/>
          <p:nvPr/>
        </p:nvSpPr>
        <p:spPr>
          <a:xfrm rot="5400000">
            <a:off x="5936539" y="5528558"/>
            <a:ext cx="390930" cy="993198"/>
          </a:xfrm>
          <a:prstGeom prst="rightArrow">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正方形/長方形 56"/>
          <p:cNvSpPr/>
          <p:nvPr/>
        </p:nvSpPr>
        <p:spPr>
          <a:xfrm rot="5400000" flipV="1">
            <a:off x="2887054" y="-2137984"/>
            <a:ext cx="243674" cy="6142508"/>
          </a:xfrm>
          <a:prstGeom prst="rect">
            <a:avLst/>
          </a:prstGeom>
          <a:no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28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熱中症対策大田区モデル</a:t>
            </a:r>
            <a:r>
              <a:rPr lang="ja-JP" altLang="en-US" sz="2800" dirty="0">
                <a:solidFill>
                  <a:srgbClr val="0070C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（イメージ）</a:t>
            </a:r>
          </a:p>
        </p:txBody>
      </p:sp>
      <p:sp>
        <p:nvSpPr>
          <p:cNvPr id="14" name="正方形/長方形 13"/>
          <p:cNvSpPr/>
          <p:nvPr/>
        </p:nvSpPr>
        <p:spPr>
          <a:xfrm>
            <a:off x="592327" y="2186953"/>
            <a:ext cx="11218675" cy="2771780"/>
          </a:xfrm>
          <a:prstGeom prst="rect">
            <a:avLst/>
          </a:prstGeom>
          <a:solidFill>
            <a:schemeClr val="accent1">
              <a:lumMod val="20000"/>
              <a:lumOff val="8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36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8" name="グループ化 17"/>
          <p:cNvGrpSpPr/>
          <p:nvPr/>
        </p:nvGrpSpPr>
        <p:grpSpPr>
          <a:xfrm>
            <a:off x="1019122" y="2357399"/>
            <a:ext cx="9668043" cy="993804"/>
            <a:chOff x="-853558" y="2671517"/>
            <a:chExt cx="9868874" cy="1045846"/>
          </a:xfrm>
        </p:grpSpPr>
        <p:pic>
          <p:nvPicPr>
            <p:cNvPr id="7" name="図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3558" y="3036874"/>
              <a:ext cx="2088999" cy="680489"/>
            </a:xfrm>
            <a:prstGeom prst="rect">
              <a:avLst/>
            </a:prstGeom>
          </p:spPr>
        </p:pic>
        <p:grpSp>
          <p:nvGrpSpPr>
            <p:cNvPr id="2" name="グループ化 1"/>
            <p:cNvGrpSpPr/>
            <p:nvPr/>
          </p:nvGrpSpPr>
          <p:grpSpPr>
            <a:xfrm>
              <a:off x="3384248" y="3024777"/>
              <a:ext cx="1981501" cy="550619"/>
              <a:chOff x="9359974" y="65031"/>
              <a:chExt cx="1981501" cy="550619"/>
            </a:xfrm>
          </p:grpSpPr>
          <p:pic>
            <p:nvPicPr>
              <p:cNvPr id="8" name="図 7"/>
              <p:cNvPicPr>
                <a:picLocks noChangeAspect="1"/>
              </p:cNvPicPr>
              <p:nvPr/>
            </p:nvPicPr>
            <p:blipFill>
              <a:blip r:embed="rId4"/>
              <a:stretch>
                <a:fillRect/>
              </a:stretch>
            </p:blipFill>
            <p:spPr>
              <a:xfrm>
                <a:off x="9359974" y="80089"/>
                <a:ext cx="676541" cy="483685"/>
              </a:xfrm>
              <a:prstGeom prst="rect">
                <a:avLst/>
              </a:prstGeom>
            </p:spPr>
          </p:pic>
          <p:sp>
            <p:nvSpPr>
              <p:cNvPr id="23" name="テキスト ボックス 22"/>
              <p:cNvSpPr txBox="1"/>
              <p:nvPr/>
            </p:nvSpPr>
            <p:spPr>
              <a:xfrm>
                <a:off x="9988625" y="65031"/>
                <a:ext cx="1352850" cy="550619"/>
              </a:xfrm>
              <a:prstGeom prst="rect">
                <a:avLst/>
              </a:prstGeom>
              <a:noFill/>
              <a:ln>
                <a:noFill/>
              </a:ln>
            </p:spPr>
            <p:txBody>
              <a:bodyPr wrap="square" rtlCol="0">
                <a:spAutoFit/>
              </a:bodyPr>
              <a:lstStyle/>
              <a:p>
                <a:pPr algn="ctr"/>
                <a:r>
                  <a:rPr lang="ja-JP" altLang="en-US" sz="2800" dirty="0">
                    <a:latin typeface="UD デジタル 教科書体 NK-R" panose="02020400000000000000" pitchFamily="18" charset="-128"/>
                    <a:ea typeface="UD デジタル 教科書体 NK-R" panose="02020400000000000000" pitchFamily="18" charset="-128"/>
                  </a:rPr>
                  <a:t>大田区</a:t>
                </a:r>
              </a:p>
            </p:txBody>
          </p:sp>
        </p:grpSp>
        <p:pic>
          <p:nvPicPr>
            <p:cNvPr id="9" name="図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055354" y="2671517"/>
              <a:ext cx="1959962" cy="1044801"/>
            </a:xfrm>
            <a:prstGeom prst="rect">
              <a:avLst/>
            </a:prstGeom>
          </p:spPr>
        </p:pic>
        <p:grpSp>
          <p:nvGrpSpPr>
            <p:cNvPr id="20" name="グループ化 19"/>
            <p:cNvGrpSpPr/>
            <p:nvPr/>
          </p:nvGrpSpPr>
          <p:grpSpPr>
            <a:xfrm>
              <a:off x="2246341" y="3045040"/>
              <a:ext cx="360040" cy="416725"/>
              <a:chOff x="1752494" y="2352687"/>
              <a:chExt cx="360040" cy="416725"/>
            </a:xfrm>
          </p:grpSpPr>
          <p:cxnSp>
            <p:nvCxnSpPr>
              <p:cNvPr id="15" name="直線コネクタ 14"/>
              <p:cNvCxnSpPr/>
              <p:nvPr/>
            </p:nvCxnSpPr>
            <p:spPr>
              <a:xfrm>
                <a:off x="1752494" y="2370199"/>
                <a:ext cx="360040" cy="399211"/>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flipV="1">
                <a:off x="1752494" y="2352687"/>
                <a:ext cx="338389" cy="416725"/>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34" name="グループ化 33"/>
            <p:cNvGrpSpPr/>
            <p:nvPr/>
          </p:nvGrpSpPr>
          <p:grpSpPr>
            <a:xfrm>
              <a:off x="6060265" y="3010606"/>
              <a:ext cx="360040" cy="416726"/>
              <a:chOff x="2798136" y="2335683"/>
              <a:chExt cx="360040" cy="416726"/>
            </a:xfrm>
          </p:grpSpPr>
          <p:cxnSp>
            <p:nvCxnSpPr>
              <p:cNvPr id="36" name="直線コネクタ 35"/>
              <p:cNvCxnSpPr/>
              <p:nvPr/>
            </p:nvCxnSpPr>
            <p:spPr>
              <a:xfrm>
                <a:off x="2798136" y="2353196"/>
                <a:ext cx="360040" cy="399212"/>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flipV="1">
                <a:off x="2798136" y="2335683"/>
                <a:ext cx="338388" cy="416726"/>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grpSp>
      </p:grpSp>
      <p:sp>
        <p:nvSpPr>
          <p:cNvPr id="58" name="正方形/長方形 57"/>
          <p:cNvSpPr/>
          <p:nvPr/>
        </p:nvSpPr>
        <p:spPr>
          <a:xfrm rot="5400000" flipV="1">
            <a:off x="1328608" y="1611319"/>
            <a:ext cx="309756" cy="1653398"/>
          </a:xfrm>
          <a:prstGeom prst="rect">
            <a:avLst/>
          </a:prstGeom>
          <a:solidFill>
            <a:schemeClr val="accent1"/>
          </a:solidFill>
          <a:ln>
            <a:solidFill>
              <a:schemeClr val="accent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2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３者連携</a:t>
            </a:r>
          </a:p>
        </p:txBody>
      </p:sp>
      <p:sp>
        <p:nvSpPr>
          <p:cNvPr id="29" name="テキスト ボックス 28"/>
          <p:cNvSpPr txBox="1"/>
          <p:nvPr/>
        </p:nvSpPr>
        <p:spPr>
          <a:xfrm>
            <a:off x="789897" y="3473447"/>
            <a:ext cx="3118254" cy="1323438"/>
          </a:xfrm>
          <a:prstGeom prst="rect">
            <a:avLst/>
          </a:prstGeom>
          <a:noFill/>
        </p:spPr>
        <p:txBody>
          <a:bodyPr wrap="square" rtlCol="0">
            <a:spAutoFit/>
          </a:bodyPr>
          <a:lstStyle/>
          <a:p>
            <a:r>
              <a:rPr lang="ja-JP" altLang="en-US" sz="2000" dirty="0">
                <a:latin typeface="UD デジタル 教科書体 NK-R" panose="02020400000000000000" pitchFamily="18" charset="-128"/>
                <a:ea typeface="UD デジタル 教科書体 NK-R" panose="02020400000000000000" pitchFamily="18" charset="-128"/>
              </a:rPr>
              <a:t>○</a:t>
            </a:r>
            <a:r>
              <a:rPr lang="ja-JP" altLang="en-US" sz="2000" dirty="0" smtClean="0">
                <a:latin typeface="UD デジタル 教科書体 NK-R" panose="02020400000000000000" pitchFamily="18" charset="-128"/>
                <a:ea typeface="UD デジタル 教科書体 NK-R" panose="02020400000000000000" pitchFamily="18" charset="-128"/>
              </a:rPr>
              <a:t>医学的</a:t>
            </a:r>
            <a:r>
              <a:rPr lang="ja-JP" altLang="en-US" sz="2000" dirty="0">
                <a:latin typeface="UD デジタル 教科書体 NK-R" panose="02020400000000000000" pitchFamily="18" charset="-128"/>
                <a:ea typeface="UD デジタル 教科書体 NK-R" panose="02020400000000000000" pitchFamily="18" charset="-128"/>
              </a:rPr>
              <a:t>見地から</a:t>
            </a:r>
            <a:r>
              <a:rPr lang="ja-JP" altLang="en-US" sz="2000" dirty="0" smtClean="0">
                <a:latin typeface="UD デジタル 教科書体 NK-R" panose="02020400000000000000" pitchFamily="18" charset="-128"/>
                <a:ea typeface="UD デジタル 教科書体 NK-R" panose="02020400000000000000" pitchFamily="18" charset="-128"/>
              </a:rPr>
              <a:t>の施策</a:t>
            </a:r>
            <a:endParaRPr lang="en-US" altLang="ja-JP" sz="2000" dirty="0" smtClean="0">
              <a:latin typeface="UD デジタル 教科書体 NK-R" panose="02020400000000000000" pitchFamily="18" charset="-128"/>
              <a:ea typeface="UD デジタル 教科書体 NK-R" panose="02020400000000000000" pitchFamily="18" charset="-128"/>
            </a:endParaRPr>
          </a:p>
          <a:p>
            <a:r>
              <a:rPr lang="ja-JP" altLang="en-US" sz="2000" dirty="0">
                <a:latin typeface="UD デジタル 教科書体 NK-R" panose="02020400000000000000" pitchFamily="18" charset="-128"/>
                <a:ea typeface="UD デジタル 教科書体 NK-R" panose="02020400000000000000" pitchFamily="18" charset="-128"/>
              </a:rPr>
              <a:t>　</a:t>
            </a:r>
            <a:r>
              <a:rPr lang="ja-JP" altLang="en-US" sz="2000" dirty="0" smtClean="0">
                <a:latin typeface="UD デジタル 教科書体 NK-R" panose="02020400000000000000" pitchFamily="18" charset="-128"/>
                <a:ea typeface="UD デジタル 教科書体 NK-R" panose="02020400000000000000" pitchFamily="18" charset="-128"/>
              </a:rPr>
              <a:t>へ</a:t>
            </a:r>
            <a:r>
              <a:rPr lang="ja-JP" altLang="en-US" sz="2000" dirty="0">
                <a:latin typeface="UD デジタル 教科書体 NK-R" panose="02020400000000000000" pitchFamily="18" charset="-128"/>
                <a:ea typeface="UD デジタル 教科書体 NK-R" panose="02020400000000000000" pitchFamily="18" charset="-128"/>
              </a:rPr>
              <a:t>の助言</a:t>
            </a:r>
            <a:endParaRPr lang="en-US" altLang="ja-JP" sz="2000" dirty="0">
              <a:latin typeface="UD デジタル 教科書体 NK-R" panose="02020400000000000000" pitchFamily="18" charset="-128"/>
              <a:ea typeface="UD デジタル 教科書体 NK-R" panose="02020400000000000000" pitchFamily="18" charset="-128"/>
            </a:endParaRPr>
          </a:p>
          <a:p>
            <a:r>
              <a:rPr lang="ja-JP" altLang="en-US" sz="2000" dirty="0" smtClean="0">
                <a:latin typeface="UD デジタル 教科書体 NK-R" panose="02020400000000000000" pitchFamily="18" charset="-128"/>
                <a:ea typeface="UD デジタル 教科書体 NK-R" panose="02020400000000000000" pitchFamily="18" charset="-128"/>
              </a:rPr>
              <a:t>○区内</a:t>
            </a:r>
            <a:r>
              <a:rPr lang="ja-JP" altLang="en-US" sz="2000" dirty="0">
                <a:latin typeface="UD デジタル 教科書体 NK-R" panose="02020400000000000000" pitchFamily="18" charset="-128"/>
                <a:ea typeface="UD デジタル 教科書体 NK-R" panose="02020400000000000000" pitchFamily="18" charset="-128"/>
              </a:rPr>
              <a:t>における熱中症の</a:t>
            </a:r>
            <a:r>
              <a:rPr lang="ja-JP" altLang="en-US" sz="2000" dirty="0" smtClean="0">
                <a:latin typeface="UD デジタル 教科書体 NK-R" panose="02020400000000000000" pitchFamily="18" charset="-128"/>
                <a:ea typeface="UD デジタル 教科書体 NK-R" panose="02020400000000000000" pitchFamily="18" charset="-128"/>
              </a:rPr>
              <a:t>事　</a:t>
            </a:r>
            <a:endParaRPr lang="en-US" altLang="ja-JP" sz="2000" dirty="0" smtClean="0">
              <a:latin typeface="UD デジタル 教科書体 NK-R" panose="02020400000000000000" pitchFamily="18" charset="-128"/>
              <a:ea typeface="UD デジタル 教科書体 NK-R" panose="02020400000000000000" pitchFamily="18" charset="-128"/>
            </a:endParaRPr>
          </a:p>
          <a:p>
            <a:r>
              <a:rPr lang="ja-JP" altLang="en-US" sz="2000" dirty="0">
                <a:latin typeface="UD デジタル 教科書体 NK-R" panose="02020400000000000000" pitchFamily="18" charset="-128"/>
                <a:ea typeface="UD デジタル 教科書体 NK-R" panose="02020400000000000000" pitchFamily="18" charset="-128"/>
              </a:rPr>
              <a:t>　</a:t>
            </a:r>
            <a:r>
              <a:rPr lang="ja-JP" altLang="en-US" sz="2000" dirty="0" smtClean="0">
                <a:latin typeface="UD デジタル 教科書体 NK-R" panose="02020400000000000000" pitchFamily="18" charset="-128"/>
                <a:ea typeface="UD デジタル 教科書体 NK-R" panose="02020400000000000000" pitchFamily="18" charset="-128"/>
              </a:rPr>
              <a:t>例</a:t>
            </a:r>
            <a:r>
              <a:rPr lang="ja-JP" altLang="en-US" sz="2000" dirty="0">
                <a:latin typeface="UD デジタル 教科書体 NK-R" panose="02020400000000000000" pitchFamily="18" charset="-128"/>
                <a:ea typeface="UD デジタル 教科書体 NK-R" panose="02020400000000000000" pitchFamily="18" charset="-128"/>
              </a:rPr>
              <a:t>共有</a:t>
            </a:r>
            <a:endParaRPr lang="en-US" altLang="ja-JP" sz="2000" dirty="0">
              <a:latin typeface="UD デジタル 教科書体 NK-R" panose="02020400000000000000" pitchFamily="18" charset="-128"/>
              <a:ea typeface="UD デジタル 教科書体 NK-R" panose="02020400000000000000" pitchFamily="18" charset="-128"/>
            </a:endParaRPr>
          </a:p>
        </p:txBody>
      </p:sp>
      <p:sp>
        <p:nvSpPr>
          <p:cNvPr id="30" name="テキスト ボックス 29"/>
          <p:cNvSpPr txBox="1"/>
          <p:nvPr/>
        </p:nvSpPr>
        <p:spPr>
          <a:xfrm>
            <a:off x="7961792" y="3424662"/>
            <a:ext cx="3752453" cy="1477328"/>
          </a:xfrm>
          <a:prstGeom prst="rect">
            <a:avLst/>
          </a:prstGeom>
          <a:noFill/>
        </p:spPr>
        <p:txBody>
          <a:bodyPr wrap="square" rtlCol="0">
            <a:spAutoFit/>
          </a:bodyPr>
          <a:lstStyle/>
          <a:p>
            <a:r>
              <a:rPr lang="ja-JP" altLang="en-US" dirty="0" smtClean="0">
                <a:latin typeface="UD デジタル 教科書体 NK-R" panose="02020400000000000000" pitchFamily="18" charset="-128"/>
                <a:ea typeface="UD デジタル 教科書体 NK-R" panose="02020400000000000000" pitchFamily="18" charset="-128"/>
              </a:rPr>
              <a:t>○熱中症</a:t>
            </a:r>
            <a:r>
              <a:rPr lang="ja-JP" altLang="en-US" dirty="0">
                <a:latin typeface="UD デジタル 教科書体 NK-R" panose="02020400000000000000" pitchFamily="18" charset="-128"/>
                <a:ea typeface="UD デジタル 教科書体 NK-R" panose="02020400000000000000" pitchFamily="18" charset="-128"/>
              </a:rPr>
              <a:t>対策についての普及・啓発</a:t>
            </a:r>
            <a:endParaRPr lang="en-US" altLang="ja-JP" dirty="0">
              <a:latin typeface="UD デジタル 教科書体 NK-R" panose="02020400000000000000" pitchFamily="18" charset="-128"/>
              <a:ea typeface="UD デジタル 教科書体 NK-R" panose="02020400000000000000" pitchFamily="18" charset="-128"/>
            </a:endParaRPr>
          </a:p>
          <a:p>
            <a:r>
              <a:rPr lang="ja-JP" altLang="en-US" dirty="0" smtClean="0">
                <a:latin typeface="UD デジタル 教科書体 NK-R" panose="02020400000000000000" pitchFamily="18" charset="-128"/>
                <a:ea typeface="UD デジタル 教科書体 NK-R" panose="02020400000000000000" pitchFamily="18" charset="-128"/>
              </a:rPr>
              <a:t>○水分</a:t>
            </a:r>
            <a:r>
              <a:rPr lang="ja-JP" altLang="en-US" dirty="0">
                <a:latin typeface="UD デジタル 教科書体 NK-R" panose="02020400000000000000" pitchFamily="18" charset="-128"/>
                <a:ea typeface="UD デジタル 教科書体 NK-R" panose="02020400000000000000" pitchFamily="18" charset="-128"/>
              </a:rPr>
              <a:t>補給を企業活動として</a:t>
            </a:r>
            <a:r>
              <a:rPr lang="ja-JP" altLang="en-US" dirty="0" smtClean="0">
                <a:latin typeface="UD デジタル 教科書体 NK-R" panose="02020400000000000000" pitchFamily="18" charset="-128"/>
                <a:ea typeface="UD デジタル 教科書体 NK-R" panose="02020400000000000000" pitchFamily="18" charset="-128"/>
              </a:rPr>
              <a:t>きた</a:t>
            </a:r>
            <a:endParaRPr lang="en-US" altLang="ja-JP" dirty="0" smtClean="0">
              <a:latin typeface="UD デジタル 教科書体 NK-R" panose="02020400000000000000" pitchFamily="18" charset="-128"/>
              <a:ea typeface="UD デジタル 教科書体 NK-R" panose="02020400000000000000" pitchFamily="18" charset="-128"/>
            </a:endParaRPr>
          </a:p>
          <a:p>
            <a:r>
              <a:rPr lang="ja-JP" altLang="en-US" dirty="0">
                <a:latin typeface="UD デジタル 教科書体 NK-R" panose="02020400000000000000" pitchFamily="18" charset="-128"/>
                <a:ea typeface="UD デジタル 教科書体 NK-R" panose="02020400000000000000" pitchFamily="18" charset="-128"/>
              </a:rPr>
              <a:t>　</a:t>
            </a:r>
            <a:r>
              <a:rPr lang="ja-JP" altLang="en-US" dirty="0" smtClean="0">
                <a:latin typeface="UD デジタル 教科書体 NK-R" panose="02020400000000000000" pitchFamily="18" charset="-128"/>
                <a:ea typeface="UD デジタル 教科書体 NK-R" panose="02020400000000000000" pitchFamily="18" charset="-128"/>
              </a:rPr>
              <a:t>　ノウハウ</a:t>
            </a:r>
            <a:r>
              <a:rPr lang="ja-JP" altLang="en-US" dirty="0">
                <a:latin typeface="UD デジタル 教科書体 NK-R" panose="02020400000000000000" pitchFamily="18" charset="-128"/>
                <a:ea typeface="UD デジタル 教科書体 NK-R" panose="02020400000000000000" pitchFamily="18" charset="-128"/>
              </a:rPr>
              <a:t>を活かした施策の提案</a:t>
            </a:r>
            <a:endParaRPr lang="en-US" altLang="ja-JP" dirty="0">
              <a:latin typeface="UD デジタル 教科書体 NK-R" panose="02020400000000000000" pitchFamily="18" charset="-128"/>
              <a:ea typeface="UD デジタル 教科書体 NK-R" panose="02020400000000000000" pitchFamily="18" charset="-128"/>
            </a:endParaRPr>
          </a:p>
          <a:p>
            <a:r>
              <a:rPr lang="ja-JP" altLang="en-US" dirty="0" smtClean="0">
                <a:latin typeface="UD デジタル 教科書体 NK-R" panose="02020400000000000000" pitchFamily="18" charset="-128"/>
                <a:ea typeface="UD デジタル 教科書体 NK-R" panose="02020400000000000000" pitchFamily="18" charset="-128"/>
              </a:rPr>
              <a:t>○熱中症</a:t>
            </a:r>
            <a:r>
              <a:rPr lang="ja-JP" altLang="en-US" dirty="0">
                <a:latin typeface="UD デジタル 教科書体 NK-R" panose="02020400000000000000" pitchFamily="18" charset="-128"/>
                <a:ea typeface="UD デジタル 教科書体 NK-R" panose="02020400000000000000" pitchFamily="18" charset="-128"/>
              </a:rPr>
              <a:t>対策</a:t>
            </a:r>
            <a:r>
              <a:rPr lang="ja-JP" altLang="en-US" dirty="0" smtClean="0">
                <a:latin typeface="UD デジタル 教科書体 NK-R" panose="02020400000000000000" pitchFamily="18" charset="-128"/>
                <a:ea typeface="UD デジタル 教科書体 NK-R" panose="02020400000000000000" pitchFamily="18" charset="-128"/>
              </a:rPr>
              <a:t>コンソーシアム</a:t>
            </a:r>
            <a:endParaRPr lang="en-US" altLang="ja-JP" dirty="0" smtClean="0">
              <a:latin typeface="UD デジタル 教科書体 NK-R" panose="02020400000000000000" pitchFamily="18" charset="-128"/>
              <a:ea typeface="UD デジタル 教科書体 NK-R" panose="02020400000000000000" pitchFamily="18" charset="-128"/>
            </a:endParaRPr>
          </a:p>
          <a:p>
            <a:r>
              <a:rPr lang="ja-JP" altLang="en-US" dirty="0">
                <a:latin typeface="UD デジタル 教科書体 NK-R" panose="02020400000000000000" pitchFamily="18" charset="-128"/>
                <a:ea typeface="UD デジタル 教科書体 NK-R" panose="02020400000000000000" pitchFamily="18" charset="-128"/>
              </a:rPr>
              <a:t>　</a:t>
            </a:r>
            <a:r>
              <a:rPr lang="ja-JP" altLang="en-US" dirty="0" smtClean="0">
                <a:latin typeface="UD デジタル 教科書体 NK-R" panose="02020400000000000000" pitchFamily="18" charset="-128"/>
                <a:ea typeface="UD デジタル 教科書体 NK-R" panose="02020400000000000000" pitchFamily="18" charset="-128"/>
              </a:rPr>
              <a:t>　の</a:t>
            </a:r>
            <a:r>
              <a:rPr lang="ja-JP" altLang="en-US" dirty="0">
                <a:latin typeface="UD デジタル 教科書体 NK-R" panose="02020400000000000000" pitchFamily="18" charset="-128"/>
                <a:ea typeface="UD デジタル 教科書体 NK-R" panose="02020400000000000000" pitchFamily="18" charset="-128"/>
              </a:rPr>
              <a:t>形成、参画団体のとりまとめ</a:t>
            </a:r>
            <a:endParaRPr lang="en-US" altLang="ja-JP" dirty="0">
              <a:latin typeface="UD デジタル 教科書体 NK-R" panose="02020400000000000000" pitchFamily="18" charset="-128"/>
              <a:ea typeface="UD デジタル 教科書体 NK-R" panose="02020400000000000000" pitchFamily="18" charset="-128"/>
            </a:endParaRPr>
          </a:p>
        </p:txBody>
      </p:sp>
      <p:sp>
        <p:nvSpPr>
          <p:cNvPr id="38" name="テキスト ボックス 37"/>
          <p:cNvSpPr txBox="1"/>
          <p:nvPr/>
        </p:nvSpPr>
        <p:spPr>
          <a:xfrm>
            <a:off x="4668465" y="3424662"/>
            <a:ext cx="2995774" cy="1477328"/>
          </a:xfrm>
          <a:prstGeom prst="rect">
            <a:avLst/>
          </a:prstGeom>
          <a:noFill/>
        </p:spPr>
        <p:txBody>
          <a:bodyPr wrap="square" rtlCol="0">
            <a:spAutoFit/>
          </a:bodyPr>
          <a:lstStyle/>
          <a:p>
            <a:r>
              <a:rPr lang="ja-JP" altLang="en-US" dirty="0" smtClean="0">
                <a:latin typeface="UD デジタル 教科書体 NK-R" panose="02020400000000000000" pitchFamily="18" charset="-128"/>
                <a:ea typeface="UD デジタル 教科書体 NK-R" panose="02020400000000000000" pitchFamily="18" charset="-128"/>
              </a:rPr>
              <a:t>○区民</a:t>
            </a:r>
            <a:r>
              <a:rPr lang="ja-JP" altLang="en-US" dirty="0">
                <a:latin typeface="UD デジタル 教科書体 NK-R" panose="02020400000000000000" pitchFamily="18" charset="-128"/>
                <a:ea typeface="UD デジタル 教科書体 NK-R" panose="02020400000000000000" pitchFamily="18" charset="-128"/>
              </a:rPr>
              <a:t>への情報発信</a:t>
            </a:r>
            <a:endParaRPr lang="en-US" altLang="ja-JP" dirty="0">
              <a:latin typeface="UD デジタル 教科書体 NK-R" panose="02020400000000000000" pitchFamily="18" charset="-128"/>
              <a:ea typeface="UD デジタル 教科書体 NK-R" panose="02020400000000000000" pitchFamily="18" charset="-128"/>
            </a:endParaRPr>
          </a:p>
          <a:p>
            <a:r>
              <a:rPr lang="ja-JP" altLang="en-US" dirty="0" smtClean="0">
                <a:latin typeface="UD デジタル 教科書体 NK-R" panose="02020400000000000000" pitchFamily="18" charset="-128"/>
                <a:ea typeface="UD デジタル 教科書体 NK-R" panose="02020400000000000000" pitchFamily="18" charset="-128"/>
              </a:rPr>
              <a:t>○熱中症</a:t>
            </a:r>
            <a:r>
              <a:rPr lang="ja-JP" altLang="en-US" dirty="0">
                <a:latin typeface="UD デジタル 教科書体 NK-R" panose="02020400000000000000" pitchFamily="18" charset="-128"/>
                <a:ea typeface="UD デジタル 教科書体 NK-R" panose="02020400000000000000" pitchFamily="18" charset="-128"/>
              </a:rPr>
              <a:t>対策会議（３者に</a:t>
            </a:r>
            <a:r>
              <a:rPr lang="ja-JP" altLang="en-US" dirty="0" err="1" smtClean="0">
                <a:latin typeface="UD デジタル 教科書体 NK-R" panose="02020400000000000000" pitchFamily="18" charset="-128"/>
                <a:ea typeface="UD デジタル 教科書体 NK-R" panose="02020400000000000000" pitchFamily="18" charset="-128"/>
              </a:rPr>
              <a:t>よ</a:t>
            </a:r>
            <a:endParaRPr lang="en-US" altLang="ja-JP" dirty="0" smtClean="0">
              <a:latin typeface="UD デジタル 教科書体 NK-R" panose="02020400000000000000" pitchFamily="18" charset="-128"/>
              <a:ea typeface="UD デジタル 教科書体 NK-R" panose="02020400000000000000" pitchFamily="18" charset="-128"/>
            </a:endParaRPr>
          </a:p>
          <a:p>
            <a:r>
              <a:rPr lang="ja-JP" altLang="en-US" dirty="0">
                <a:latin typeface="UD デジタル 教科書体 NK-R" panose="02020400000000000000" pitchFamily="18" charset="-128"/>
                <a:ea typeface="UD デジタル 教科書体 NK-R" panose="02020400000000000000" pitchFamily="18" charset="-128"/>
              </a:rPr>
              <a:t>　</a:t>
            </a:r>
            <a:r>
              <a:rPr lang="ja-JP" altLang="en-US" dirty="0" err="1" smtClean="0">
                <a:latin typeface="UD デジタル 教科書体 NK-R" panose="02020400000000000000" pitchFamily="18" charset="-128"/>
                <a:ea typeface="UD デジタル 教科書体 NK-R" panose="02020400000000000000" pitchFamily="18" charset="-128"/>
              </a:rPr>
              <a:t>る</a:t>
            </a:r>
            <a:r>
              <a:rPr lang="ja-JP" altLang="en-US" dirty="0">
                <a:latin typeface="UD デジタル 教科書体 NK-R" panose="02020400000000000000" pitchFamily="18" charset="-128"/>
                <a:ea typeface="UD デジタル 教科書体 NK-R" panose="02020400000000000000" pitchFamily="18" charset="-128"/>
              </a:rPr>
              <a:t>コア会議）の設置・運営</a:t>
            </a:r>
            <a:endParaRPr lang="en-US" altLang="ja-JP" dirty="0">
              <a:latin typeface="UD デジタル 教科書体 NK-R" panose="02020400000000000000" pitchFamily="18" charset="-128"/>
              <a:ea typeface="UD デジタル 教科書体 NK-R" panose="02020400000000000000" pitchFamily="18" charset="-128"/>
            </a:endParaRPr>
          </a:p>
          <a:p>
            <a:r>
              <a:rPr lang="ja-JP" altLang="en-US" dirty="0" smtClean="0">
                <a:latin typeface="UD デジタル 教科書体 NK-R" panose="02020400000000000000" pitchFamily="18" charset="-128"/>
                <a:ea typeface="UD デジタル 教科書体 NK-R" panose="02020400000000000000" pitchFamily="18" charset="-128"/>
              </a:rPr>
              <a:t>○公共</a:t>
            </a:r>
            <a:r>
              <a:rPr lang="ja-JP" altLang="en-US" dirty="0">
                <a:latin typeface="UD デジタル 教科書体 NK-R" panose="02020400000000000000" pitchFamily="18" charset="-128"/>
                <a:ea typeface="UD デジタル 教科書体 NK-R" panose="02020400000000000000" pitchFamily="18" charset="-128"/>
              </a:rPr>
              <a:t>施設を活用した</a:t>
            </a:r>
            <a:r>
              <a:rPr lang="ja-JP" altLang="en-US" dirty="0" smtClean="0">
                <a:latin typeface="UD デジタル 教科書体 NK-R" panose="02020400000000000000" pitchFamily="18" charset="-128"/>
                <a:ea typeface="UD デジタル 教科書体 NK-R" panose="02020400000000000000" pitchFamily="18" charset="-128"/>
              </a:rPr>
              <a:t>熱中</a:t>
            </a:r>
            <a:endParaRPr lang="en-US" altLang="ja-JP" dirty="0" smtClean="0">
              <a:latin typeface="UD デジタル 教科書体 NK-R" panose="02020400000000000000" pitchFamily="18" charset="-128"/>
              <a:ea typeface="UD デジタル 教科書体 NK-R" panose="02020400000000000000" pitchFamily="18" charset="-128"/>
            </a:endParaRPr>
          </a:p>
          <a:p>
            <a:r>
              <a:rPr lang="ja-JP" altLang="en-US" dirty="0">
                <a:latin typeface="UD デジタル 教科書体 NK-R" panose="02020400000000000000" pitchFamily="18" charset="-128"/>
                <a:ea typeface="UD デジタル 教科書体 NK-R" panose="02020400000000000000" pitchFamily="18" charset="-128"/>
              </a:rPr>
              <a:t>　</a:t>
            </a:r>
            <a:r>
              <a:rPr lang="ja-JP" altLang="en-US" dirty="0" smtClean="0">
                <a:latin typeface="UD デジタル 教科書体 NK-R" panose="02020400000000000000" pitchFamily="18" charset="-128"/>
                <a:ea typeface="UD デジタル 教科書体 NK-R" panose="02020400000000000000" pitchFamily="18" charset="-128"/>
              </a:rPr>
              <a:t>症</a:t>
            </a:r>
            <a:r>
              <a:rPr lang="ja-JP" altLang="en-US" dirty="0">
                <a:latin typeface="UD デジタル 教科書体 NK-R" panose="02020400000000000000" pitchFamily="18" charset="-128"/>
                <a:ea typeface="UD デジタル 教科書体 NK-R" panose="02020400000000000000" pitchFamily="18" charset="-128"/>
              </a:rPr>
              <a:t>対策の展開</a:t>
            </a:r>
            <a:endParaRPr lang="en-US" altLang="ja-JP" dirty="0">
              <a:latin typeface="UD デジタル 教科書体 NK-R" panose="02020400000000000000" pitchFamily="18" charset="-128"/>
              <a:ea typeface="UD デジタル 教科書体 NK-R" panose="02020400000000000000" pitchFamily="18" charset="-128"/>
            </a:endParaRPr>
          </a:p>
        </p:txBody>
      </p:sp>
      <p:grpSp>
        <p:nvGrpSpPr>
          <p:cNvPr id="10" name="グループ化 9"/>
          <p:cNvGrpSpPr/>
          <p:nvPr/>
        </p:nvGrpSpPr>
        <p:grpSpPr>
          <a:xfrm>
            <a:off x="1019122" y="5017185"/>
            <a:ext cx="10791880" cy="840876"/>
            <a:chOff x="1019122" y="5017185"/>
            <a:chExt cx="10791880" cy="840876"/>
          </a:xfrm>
        </p:grpSpPr>
        <p:sp>
          <p:nvSpPr>
            <p:cNvPr id="59" name="テキスト ボックス 58"/>
            <p:cNvSpPr txBox="1"/>
            <p:nvPr/>
          </p:nvSpPr>
          <p:spPr>
            <a:xfrm>
              <a:off x="1019122" y="5017185"/>
              <a:ext cx="3524831" cy="707886"/>
            </a:xfrm>
            <a:prstGeom prst="rect">
              <a:avLst/>
            </a:prstGeom>
            <a:solidFill>
              <a:srgbClr val="F9D595"/>
            </a:solidFill>
          </p:spPr>
          <p:txBody>
            <a:bodyPr wrap="square" rtlCol="0">
              <a:spAutoFit/>
            </a:bodyPr>
            <a:lstStyle/>
            <a:p>
              <a:pPr algn="ctr"/>
              <a:r>
                <a:rPr lang="ja-JP" altLang="en-US" sz="2000" dirty="0">
                  <a:latin typeface="UD デジタル 教科書体 NK-R" panose="02020400000000000000" pitchFamily="18" charset="-128"/>
                  <a:ea typeface="UD デジタル 教科書体 NK-R" panose="02020400000000000000" pitchFamily="18" charset="-128"/>
                </a:rPr>
                <a:t>大田区公民連携</a:t>
              </a:r>
              <a:r>
                <a:rPr lang="ja-JP" altLang="en-US" sz="2000" dirty="0" smtClean="0">
                  <a:latin typeface="UD デジタル 教科書体 NK-R" panose="02020400000000000000" pitchFamily="18" charset="-128"/>
                  <a:ea typeface="UD デジタル 教科書体 NK-R" panose="02020400000000000000" pitchFamily="18" charset="-128"/>
                </a:rPr>
                <a:t>ＳＤＧｓ</a:t>
              </a:r>
              <a:endParaRPr lang="en-US" altLang="ja-JP" sz="2000" dirty="0" smtClean="0">
                <a:latin typeface="UD デジタル 教科書体 NK-R" panose="02020400000000000000" pitchFamily="18" charset="-128"/>
                <a:ea typeface="UD デジタル 教科書体 NK-R" panose="02020400000000000000" pitchFamily="18" charset="-128"/>
              </a:endParaRPr>
            </a:p>
            <a:p>
              <a:pPr algn="ctr"/>
              <a:r>
                <a:rPr lang="ja-JP" altLang="en-US" sz="2000" dirty="0" smtClean="0">
                  <a:latin typeface="UD デジタル 教科書体 NK-R" panose="02020400000000000000" pitchFamily="18" charset="-128"/>
                  <a:ea typeface="UD デジタル 教科書体 NK-R" panose="02020400000000000000" pitchFamily="18" charset="-128"/>
                </a:rPr>
                <a:t>プラットフォーム</a:t>
              </a:r>
              <a:r>
                <a:rPr lang="ja-JP" altLang="en-US" sz="2000" dirty="0">
                  <a:latin typeface="UD デジタル 教科書体 NK-R" panose="02020400000000000000" pitchFamily="18" charset="-128"/>
                  <a:ea typeface="UD デジタル 教科書体 NK-R" panose="02020400000000000000" pitchFamily="18" charset="-128"/>
                </a:rPr>
                <a:t>参画</a:t>
              </a:r>
              <a:r>
                <a:rPr lang="ja-JP" altLang="en-US" sz="2000" dirty="0" smtClean="0">
                  <a:latin typeface="UD デジタル 教科書体 NK-R" panose="02020400000000000000" pitchFamily="18" charset="-128"/>
                  <a:ea typeface="UD デジタル 教科書体 NK-R" panose="02020400000000000000" pitchFamily="18" charset="-128"/>
                </a:rPr>
                <a:t>企業</a:t>
              </a:r>
              <a:endParaRPr lang="en-US" altLang="ja-JP" sz="2000" dirty="0" smtClean="0">
                <a:latin typeface="UD デジタル 教科書体 NK-R" panose="02020400000000000000" pitchFamily="18" charset="-128"/>
                <a:ea typeface="UD デジタル 教科書体 NK-R" panose="02020400000000000000" pitchFamily="18" charset="-128"/>
              </a:endParaRPr>
            </a:p>
          </p:txBody>
        </p:sp>
        <p:sp>
          <p:nvSpPr>
            <p:cNvPr id="60" name="テキスト ボックス 59"/>
            <p:cNvSpPr txBox="1"/>
            <p:nvPr/>
          </p:nvSpPr>
          <p:spPr>
            <a:xfrm>
              <a:off x="5285584" y="5017185"/>
              <a:ext cx="1832160" cy="707886"/>
            </a:xfrm>
            <a:prstGeom prst="rect">
              <a:avLst/>
            </a:prstGeom>
            <a:solidFill>
              <a:srgbClr val="F9D595"/>
            </a:solidFill>
          </p:spPr>
          <p:txBody>
            <a:bodyPr wrap="square" rtlCol="0">
              <a:spAutoFit/>
            </a:bodyPr>
            <a:lstStyle/>
            <a:p>
              <a:pPr algn="ctr"/>
              <a:r>
                <a:rPr lang="ja-JP" altLang="en-US" sz="2000" dirty="0" smtClean="0">
                  <a:latin typeface="UD デジタル 教科書体 NK-R" panose="02020400000000000000" pitchFamily="18" charset="-128"/>
                  <a:ea typeface="UD デジタル 教科書体 NK-R" panose="02020400000000000000" pitchFamily="18" charset="-128"/>
                </a:rPr>
                <a:t>自治会・町会</a:t>
              </a:r>
              <a:endParaRPr lang="en-US" altLang="ja-JP" sz="2000" dirty="0" smtClean="0">
                <a:latin typeface="UD デジタル 教科書体 NK-R" panose="02020400000000000000" pitchFamily="18" charset="-128"/>
                <a:ea typeface="UD デジタル 教科書体 NK-R" panose="02020400000000000000" pitchFamily="18" charset="-128"/>
              </a:endParaRPr>
            </a:p>
            <a:p>
              <a:pPr algn="ctr"/>
              <a:r>
                <a:rPr lang="ja-JP" altLang="en-US" sz="2000" dirty="0" smtClean="0">
                  <a:latin typeface="UD デジタル 教科書体 NK-R" panose="02020400000000000000" pitchFamily="18" charset="-128"/>
                  <a:ea typeface="UD デジタル 教科書体 NK-R" panose="02020400000000000000" pitchFamily="18" charset="-128"/>
                </a:rPr>
                <a:t>各関係団体等</a:t>
              </a:r>
              <a:endParaRPr lang="en-US" altLang="ja-JP" sz="1200" dirty="0" smtClean="0">
                <a:latin typeface="UD デジタル 教科書体 NK-R" panose="02020400000000000000" pitchFamily="18" charset="-128"/>
                <a:ea typeface="UD デジタル 教科書体 NK-R" panose="02020400000000000000" pitchFamily="18" charset="-128"/>
              </a:endParaRPr>
            </a:p>
          </p:txBody>
        </p:sp>
        <p:sp>
          <p:nvSpPr>
            <p:cNvPr id="61" name="テキスト ボックス 60"/>
            <p:cNvSpPr txBox="1"/>
            <p:nvPr/>
          </p:nvSpPr>
          <p:spPr>
            <a:xfrm>
              <a:off x="8476125" y="5017185"/>
              <a:ext cx="2723783" cy="707886"/>
            </a:xfrm>
            <a:prstGeom prst="rect">
              <a:avLst/>
            </a:prstGeom>
            <a:solidFill>
              <a:srgbClr val="F9D595"/>
            </a:solidFill>
          </p:spPr>
          <p:txBody>
            <a:bodyPr wrap="square" rtlCol="0">
              <a:spAutoFit/>
            </a:bodyPr>
            <a:lstStyle/>
            <a:p>
              <a:pPr algn="ctr"/>
              <a:r>
                <a:rPr lang="ja-JP" altLang="en-US" sz="2000" dirty="0">
                  <a:latin typeface="UD デジタル 教科書体 NK-R" panose="02020400000000000000" pitchFamily="18" charset="-128"/>
                  <a:ea typeface="UD デジタル 教科書体 NK-R" panose="02020400000000000000" pitchFamily="18" charset="-128"/>
                </a:rPr>
                <a:t>おおたクールアクション参画企業</a:t>
              </a:r>
              <a:endParaRPr lang="en-US" altLang="ja-JP" sz="2000" dirty="0">
                <a:latin typeface="UD デジタル 教科書体 NK-R" panose="02020400000000000000" pitchFamily="18" charset="-128"/>
                <a:ea typeface="UD デジタル 教科書体 NK-R" panose="02020400000000000000" pitchFamily="18" charset="-128"/>
              </a:endParaRPr>
            </a:p>
          </p:txBody>
        </p:sp>
        <p:sp>
          <p:nvSpPr>
            <p:cNvPr id="62" name="テキスト ボックス 61"/>
            <p:cNvSpPr txBox="1"/>
            <p:nvPr/>
          </p:nvSpPr>
          <p:spPr>
            <a:xfrm>
              <a:off x="10618710" y="5396396"/>
              <a:ext cx="1192292" cy="461665"/>
            </a:xfrm>
            <a:prstGeom prst="rect">
              <a:avLst/>
            </a:prstGeom>
            <a:noFill/>
          </p:spPr>
          <p:txBody>
            <a:bodyPr wrap="square" rtlCol="0">
              <a:spAutoFit/>
            </a:bodyPr>
            <a:lstStyle/>
            <a:p>
              <a:pPr algn="ctr"/>
              <a:r>
                <a:rPr lang="en-US" altLang="ja-JP" sz="2400" dirty="0" err="1">
                  <a:latin typeface="UD デジタル 教科書体 NK-R" panose="02020400000000000000" pitchFamily="18" charset="-128"/>
                  <a:ea typeface="UD デジタル 教科書体 NK-R" panose="02020400000000000000" pitchFamily="18" charset="-128"/>
                </a:rPr>
                <a:t>etc</a:t>
              </a:r>
              <a:r>
                <a:rPr lang="ja-JP" altLang="en-US" sz="2400" dirty="0">
                  <a:latin typeface="UD デジタル 教科書体 NK-R" panose="02020400000000000000" pitchFamily="18" charset="-128"/>
                  <a:ea typeface="UD デジタル 教科書体 NK-R" panose="02020400000000000000" pitchFamily="18" charset="-128"/>
                </a:rPr>
                <a:t>・・・</a:t>
              </a:r>
              <a:endParaRPr lang="en-US" altLang="ja-JP" sz="2400" dirty="0">
                <a:latin typeface="UD デジタル 教科書体 NK-R" panose="02020400000000000000" pitchFamily="18" charset="-128"/>
                <a:ea typeface="UD デジタル 教科書体 NK-R" panose="02020400000000000000" pitchFamily="18" charset="-128"/>
              </a:endParaRPr>
            </a:p>
          </p:txBody>
        </p:sp>
      </p:grpSp>
      <p:sp>
        <p:nvSpPr>
          <p:cNvPr id="32" name="タイトル 1"/>
          <p:cNvSpPr txBox="1">
            <a:spLocks/>
          </p:cNvSpPr>
          <p:nvPr/>
        </p:nvSpPr>
        <p:spPr>
          <a:xfrm>
            <a:off x="11039" y="-17466"/>
            <a:ext cx="12192000" cy="739726"/>
          </a:xfrm>
          <a:prstGeom prst="rect">
            <a:avLst/>
          </a:prstGeom>
          <a:solidFill>
            <a:schemeClr val="accent5"/>
          </a:solidFill>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4000"/>
              </a:lnSpc>
            </a:pPr>
            <a:r>
              <a:rPr lang="ja-JP" altLang="en-US" sz="3800" dirty="0" smtClean="0">
                <a:solidFill>
                  <a:schemeClr val="bg1"/>
                </a:solidFill>
                <a:latin typeface="UD デジタル 教科書体 NK-R" panose="02020400000000000000" pitchFamily="18" charset="-128"/>
                <a:ea typeface="UD デジタル 教科書体 NK-R" panose="02020400000000000000" pitchFamily="18" charset="-128"/>
              </a:rPr>
              <a:t>「大田区熱中症対策コンソーシアム」</a:t>
            </a:r>
            <a:endParaRPr lang="ja-JP" altLang="en-US" sz="3800"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3" name="円/楕円 2"/>
          <p:cNvSpPr/>
          <p:nvPr/>
        </p:nvSpPr>
        <p:spPr>
          <a:xfrm>
            <a:off x="6628603" y="5751521"/>
            <a:ext cx="5001939" cy="542739"/>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kumimoji="1" lang="ja-JP" altLang="en-US" dirty="0" smtClean="0">
                <a:solidFill>
                  <a:schemeClr val="bg1"/>
                </a:solidFill>
                <a:latin typeface="UD デジタル 教科書体 NK-B" panose="02020700000000000000" pitchFamily="18" charset="-128"/>
                <a:ea typeface="UD デジタル 教科書体 NK-B" panose="02020700000000000000" pitchFamily="18" charset="-128"/>
              </a:rPr>
              <a:t>警察・消防等の関係機関との連携</a:t>
            </a:r>
            <a:endParaRPr kumimoji="1" lang="ja-JP" altLang="en-US"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4" name="上下矢印 3"/>
          <p:cNvSpPr/>
          <p:nvPr/>
        </p:nvSpPr>
        <p:spPr>
          <a:xfrm>
            <a:off x="7626813" y="4796886"/>
            <a:ext cx="352713" cy="1061176"/>
          </a:xfrm>
          <a:prstGeom prst="upDown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kumimoji="1" lang="ja-JP" altLang="en-US"/>
          </a:p>
        </p:txBody>
      </p:sp>
      <p:sp>
        <p:nvSpPr>
          <p:cNvPr id="35" name="テキスト ボックス 34"/>
          <p:cNvSpPr txBox="1"/>
          <p:nvPr/>
        </p:nvSpPr>
        <p:spPr>
          <a:xfrm>
            <a:off x="2310185" y="2269213"/>
            <a:ext cx="1510469" cy="400110"/>
          </a:xfrm>
          <a:prstGeom prst="rect">
            <a:avLst/>
          </a:prstGeom>
          <a:noFill/>
        </p:spPr>
        <p:txBody>
          <a:bodyPr wrap="square" rtlCol="0">
            <a:spAutoFit/>
          </a:bodyPr>
          <a:lstStyle/>
          <a:p>
            <a:r>
              <a:rPr lang="ja-JP" altLang="en-US" sz="2000" dirty="0" smtClean="0">
                <a:latin typeface="UD デジタル 教科書体 NK-R" panose="02020400000000000000" pitchFamily="18" charset="-128"/>
                <a:ea typeface="UD デジタル 教科書体 NK-R" panose="02020400000000000000" pitchFamily="18" charset="-128"/>
              </a:rPr>
              <a:t>（産官学）</a:t>
            </a:r>
            <a:endParaRPr lang="en-US" altLang="ja-JP" sz="2000"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39263377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184</TotalTime>
  <Words>198</Words>
  <Application>Microsoft Office PowerPoint</Application>
  <PresentationFormat>ワイド画面</PresentationFormat>
  <Paragraphs>85</Paragraphs>
  <Slides>4</Slides>
  <Notes>2</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4</vt:i4>
      </vt:variant>
    </vt:vector>
  </HeadingPairs>
  <TitlesOfParts>
    <vt:vector size="15" baseType="lpstr">
      <vt:lpstr>HGPｺﾞｼｯｸM</vt:lpstr>
      <vt:lpstr>Meiryo UI</vt:lpstr>
      <vt:lpstr>ＭＳ Ｐゴシック</vt:lpstr>
      <vt:lpstr>UD デジタル 教科書体 NK-B</vt:lpstr>
      <vt:lpstr>UD デジタル 教科書体 NK-R</vt:lpstr>
      <vt:lpstr>メイリオ</vt:lpstr>
      <vt:lpstr>Arial</vt:lpstr>
      <vt:lpstr>Calibri</vt:lpstr>
      <vt:lpstr>Calibri Light</vt:lpstr>
      <vt:lpstr>Wingdings</vt:lpstr>
      <vt:lpstr>Office テーマ</vt:lpstr>
      <vt:lpstr>東邦大学、大塚製薬㈱との３者連携による熱中症対策 ～産官学による区民の命・生活を守る大田区モデル～</vt:lpstr>
      <vt:lpstr>学校法人東邦大学</vt:lpstr>
      <vt:lpstr>大塚製薬㈱</vt:lpstr>
      <vt:lpstr>PowerPoint プレゼンテーション</vt:lpstr>
    </vt:vector>
  </TitlesOfParts>
  <Company>大田区役所</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学校法人東邦大学</dc:title>
  <dc:creator>企画課　公民連携</dc:creator>
  <cp:lastModifiedBy>企画課　公民連携</cp:lastModifiedBy>
  <cp:revision>14</cp:revision>
  <cp:lastPrinted>2024-05-22T06:02:03Z</cp:lastPrinted>
  <dcterms:created xsi:type="dcterms:W3CDTF">2024-05-21T23:58:09Z</dcterms:created>
  <dcterms:modified xsi:type="dcterms:W3CDTF">2024-05-29T07:15:43Z</dcterms:modified>
</cp:coreProperties>
</file>