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9" r:id="rId5"/>
    <p:sldId id="257" r:id="rId6"/>
  </p:sldIdLst>
  <p:sldSz cx="15119350" cy="10691813"/>
  <p:notesSz cx="14368463" cy="9939338"/>
  <p:defaultTextStyle>
    <a:defPPr>
      <a:defRPr lang="en-US"/>
    </a:defPPr>
    <a:lvl1pPr marL="0" algn="l" defTabSz="2244808" rtl="0" eaLnBrk="1" latinLnBrk="0" hangingPunct="1">
      <a:defRPr sz="8838" kern="1200">
        <a:solidFill>
          <a:schemeClr val="tx1"/>
        </a:solidFill>
        <a:latin typeface="+mn-lt"/>
        <a:ea typeface="+mn-ea"/>
        <a:cs typeface="+mn-cs"/>
      </a:defRPr>
    </a:lvl1pPr>
    <a:lvl2pPr marL="2244808" algn="l" defTabSz="2244808" rtl="0" eaLnBrk="1" latinLnBrk="0" hangingPunct="1">
      <a:defRPr sz="8838" kern="1200">
        <a:solidFill>
          <a:schemeClr val="tx1"/>
        </a:solidFill>
        <a:latin typeface="+mn-lt"/>
        <a:ea typeface="+mn-ea"/>
        <a:cs typeface="+mn-cs"/>
      </a:defRPr>
    </a:lvl2pPr>
    <a:lvl3pPr marL="4489615" algn="l" defTabSz="2244808" rtl="0" eaLnBrk="1" latinLnBrk="0" hangingPunct="1">
      <a:defRPr sz="8838" kern="1200">
        <a:solidFill>
          <a:schemeClr val="tx1"/>
        </a:solidFill>
        <a:latin typeface="+mn-lt"/>
        <a:ea typeface="+mn-ea"/>
        <a:cs typeface="+mn-cs"/>
      </a:defRPr>
    </a:lvl3pPr>
    <a:lvl4pPr marL="6734423" algn="l" defTabSz="2244808" rtl="0" eaLnBrk="1" latinLnBrk="0" hangingPunct="1">
      <a:defRPr sz="8838" kern="1200">
        <a:solidFill>
          <a:schemeClr val="tx1"/>
        </a:solidFill>
        <a:latin typeface="+mn-lt"/>
        <a:ea typeface="+mn-ea"/>
        <a:cs typeface="+mn-cs"/>
      </a:defRPr>
    </a:lvl4pPr>
    <a:lvl5pPr marL="8979230" algn="l" defTabSz="2244808" rtl="0" eaLnBrk="1" latinLnBrk="0" hangingPunct="1">
      <a:defRPr sz="8838" kern="1200">
        <a:solidFill>
          <a:schemeClr val="tx1"/>
        </a:solidFill>
        <a:latin typeface="+mn-lt"/>
        <a:ea typeface="+mn-ea"/>
        <a:cs typeface="+mn-cs"/>
      </a:defRPr>
    </a:lvl5pPr>
    <a:lvl6pPr marL="11224038" algn="l" defTabSz="2244808" rtl="0" eaLnBrk="1" latinLnBrk="0" hangingPunct="1">
      <a:defRPr sz="8838" kern="1200">
        <a:solidFill>
          <a:schemeClr val="tx1"/>
        </a:solidFill>
        <a:latin typeface="+mn-lt"/>
        <a:ea typeface="+mn-ea"/>
        <a:cs typeface="+mn-cs"/>
      </a:defRPr>
    </a:lvl6pPr>
    <a:lvl7pPr marL="13468846" algn="l" defTabSz="2244808" rtl="0" eaLnBrk="1" latinLnBrk="0" hangingPunct="1">
      <a:defRPr sz="8838" kern="1200">
        <a:solidFill>
          <a:schemeClr val="tx1"/>
        </a:solidFill>
        <a:latin typeface="+mn-lt"/>
        <a:ea typeface="+mn-ea"/>
        <a:cs typeface="+mn-cs"/>
      </a:defRPr>
    </a:lvl7pPr>
    <a:lvl8pPr marL="15713653" algn="l" defTabSz="2244808" rtl="0" eaLnBrk="1" latinLnBrk="0" hangingPunct="1">
      <a:defRPr sz="8838" kern="1200">
        <a:solidFill>
          <a:schemeClr val="tx1"/>
        </a:solidFill>
        <a:latin typeface="+mn-lt"/>
        <a:ea typeface="+mn-ea"/>
        <a:cs typeface="+mn-cs"/>
      </a:defRPr>
    </a:lvl8pPr>
    <a:lvl9pPr marL="17958461" algn="l" defTabSz="2244808" rtl="0" eaLnBrk="1" latinLnBrk="0" hangingPunct="1">
      <a:defRPr sz="883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安藤 大誠" initials="安藤" lastIdx="11" clrIdx="0">
    <p:extLst>
      <p:ext uri="{19B8F6BF-5375-455C-9EA6-DF929625EA0E}">
        <p15:presenceInfo xmlns:p15="http://schemas.microsoft.com/office/powerpoint/2012/main" userId="安藤 大誠" providerId="None"/>
      </p:ext>
    </p:extLst>
  </p:cmAuthor>
  <p:cmAuthor id="2" name="秋元 郷佑" initials="秋元" lastIdx="10" clrIdx="1">
    <p:extLst>
      <p:ext uri="{19B8F6BF-5375-455C-9EA6-DF929625EA0E}">
        <p15:presenceInfo xmlns:p15="http://schemas.microsoft.com/office/powerpoint/2012/main" userId="S::akimoto@scraft.co.jp::45c5f05c-4c16-4244-98a2-ec91b138b0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6F66"/>
    <a:srgbClr val="405888"/>
    <a:srgbClr val="DEEBF7"/>
    <a:srgbClr val="2E75B6"/>
    <a:srgbClr val="FFFFE7"/>
    <a:srgbClr val="FFFFCC"/>
    <a:srgbClr val="F6FBFF"/>
    <a:srgbClr val="FFC000"/>
    <a:srgbClr val="AF3733"/>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933E9-8911-4368-B9FB-18EFD6E34A27}" v="26" dt="2021-07-30T02:49:53.990"/>
    <p1510:client id="{6E034DE6-A90A-4A27-9FD1-B64D29969BD8}" v="7" dt="2021-07-30T07:57:11.4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77" autoAdjust="0"/>
    <p:restoredTop sz="96804" autoAdjust="0"/>
  </p:normalViewPr>
  <p:slideViewPr>
    <p:cSldViewPr snapToGrid="0">
      <p:cViewPr>
        <p:scale>
          <a:sx n="125" d="100"/>
          <a:sy n="125" d="100"/>
        </p:scale>
        <p:origin x="90" y="-3516"/>
      </p:cViewPr>
      <p:guideLst/>
    </p:cSldViewPr>
  </p:slideViewPr>
  <p:notesTextViewPr>
    <p:cViewPr>
      <p:scale>
        <a:sx n="1" d="1"/>
        <a:sy n="1" d="1"/>
      </p:scale>
      <p:origin x="0" y="0"/>
    </p:cViewPr>
  </p:notesTextViewPr>
  <p:gridSpacing cx="108000" cy="1080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秋元 郷佑" userId="45c5f05c-4c16-4244-98a2-ec91b138b096" providerId="ADAL" clId="{B7BF69D2-25DE-414D-B0DA-9A6CBC34BE13}"/>
    <pc:docChg chg="custSel modSld">
      <pc:chgData name="秋元 郷佑" userId="45c5f05c-4c16-4244-98a2-ec91b138b096" providerId="ADAL" clId="{B7BF69D2-25DE-414D-B0DA-9A6CBC34BE13}" dt="2021-07-30T08:28:38.812" v="130" actId="14100"/>
      <pc:docMkLst>
        <pc:docMk/>
      </pc:docMkLst>
      <pc:sldChg chg="delSp modSp mod">
        <pc:chgData name="秋元 郷佑" userId="45c5f05c-4c16-4244-98a2-ec91b138b096" providerId="ADAL" clId="{B7BF69D2-25DE-414D-B0DA-9A6CBC34BE13}" dt="2021-07-30T08:28:38.812" v="130" actId="14100"/>
        <pc:sldMkLst>
          <pc:docMk/>
          <pc:sldMk cId="4019441963" sldId="257"/>
        </pc:sldMkLst>
        <pc:spChg chg="mod">
          <ac:chgData name="秋元 郷佑" userId="45c5f05c-4c16-4244-98a2-ec91b138b096" providerId="ADAL" clId="{B7BF69D2-25DE-414D-B0DA-9A6CBC34BE13}" dt="2021-07-30T08:28:38.812" v="130" actId="14100"/>
          <ac:spMkLst>
            <pc:docMk/>
            <pc:sldMk cId="4019441963" sldId="257"/>
            <ac:spMk id="4" creationId="{36A59781-013A-4D28-8CA4-70713CF6BF71}"/>
          </ac:spMkLst>
        </pc:spChg>
        <pc:spChg chg="del">
          <ac:chgData name="秋元 郷佑" userId="45c5f05c-4c16-4244-98a2-ec91b138b096" providerId="ADAL" clId="{B7BF69D2-25DE-414D-B0DA-9A6CBC34BE13}" dt="2021-07-30T08:16:57.547" v="1" actId="478"/>
          <ac:spMkLst>
            <pc:docMk/>
            <pc:sldMk cId="4019441963" sldId="257"/>
            <ac:spMk id="6" creationId="{583E1FA3-505A-438D-9414-D6F9FDC2F7DD}"/>
          </ac:spMkLst>
        </pc:spChg>
        <pc:spChg chg="del">
          <ac:chgData name="秋元 郷佑" userId="45c5f05c-4c16-4244-98a2-ec91b138b096" providerId="ADAL" clId="{B7BF69D2-25DE-414D-B0DA-9A6CBC34BE13}" dt="2021-07-30T08:18:05.874" v="125" actId="478"/>
          <ac:spMkLst>
            <pc:docMk/>
            <pc:sldMk cId="4019441963" sldId="257"/>
            <ac:spMk id="11" creationId="{BB924C98-3C3C-4BFE-B4E9-C15AE81C120D}"/>
          </ac:spMkLst>
        </pc:spChg>
        <pc:spChg chg="del">
          <ac:chgData name="秋元 郷佑" userId="45c5f05c-4c16-4244-98a2-ec91b138b096" providerId="ADAL" clId="{B7BF69D2-25DE-414D-B0DA-9A6CBC34BE13}" dt="2021-07-30T08:16:57.547" v="1" actId="478"/>
          <ac:spMkLst>
            <pc:docMk/>
            <pc:sldMk cId="4019441963" sldId="257"/>
            <ac:spMk id="64" creationId="{BD4A29DE-439A-4324-ABE4-ECD8866DEC0D}"/>
          </ac:spMkLst>
        </pc:spChg>
        <pc:spChg chg="del">
          <ac:chgData name="秋元 郷佑" userId="45c5f05c-4c16-4244-98a2-ec91b138b096" providerId="ADAL" clId="{B7BF69D2-25DE-414D-B0DA-9A6CBC34BE13}" dt="2021-07-30T08:16:57.547" v="1" actId="478"/>
          <ac:spMkLst>
            <pc:docMk/>
            <pc:sldMk cId="4019441963" sldId="257"/>
            <ac:spMk id="65" creationId="{3851CE9F-AA16-4A20-A446-4A2064E9EC9A}"/>
          </ac:spMkLst>
        </pc:spChg>
        <pc:spChg chg="del">
          <ac:chgData name="秋元 郷佑" userId="45c5f05c-4c16-4244-98a2-ec91b138b096" providerId="ADAL" clId="{B7BF69D2-25DE-414D-B0DA-9A6CBC34BE13}" dt="2021-07-30T08:16:57.547" v="1" actId="478"/>
          <ac:spMkLst>
            <pc:docMk/>
            <pc:sldMk cId="4019441963" sldId="257"/>
            <ac:spMk id="66" creationId="{8BEC4CE6-BD69-47F0-94BF-88A7D219A016}"/>
          </ac:spMkLst>
        </pc:spChg>
        <pc:spChg chg="del">
          <ac:chgData name="秋元 郷佑" userId="45c5f05c-4c16-4244-98a2-ec91b138b096" providerId="ADAL" clId="{B7BF69D2-25DE-414D-B0DA-9A6CBC34BE13}" dt="2021-07-30T08:16:57.547" v="1" actId="478"/>
          <ac:spMkLst>
            <pc:docMk/>
            <pc:sldMk cId="4019441963" sldId="257"/>
            <ac:spMk id="67" creationId="{8A892844-B4CA-4648-8944-08537F0CBA43}"/>
          </ac:spMkLst>
        </pc:spChg>
        <pc:spChg chg="del">
          <ac:chgData name="秋元 郷佑" userId="45c5f05c-4c16-4244-98a2-ec91b138b096" providerId="ADAL" clId="{B7BF69D2-25DE-414D-B0DA-9A6CBC34BE13}" dt="2021-07-30T08:18:07.376" v="126" actId="478"/>
          <ac:spMkLst>
            <pc:docMk/>
            <pc:sldMk cId="4019441963" sldId="257"/>
            <ac:spMk id="69" creationId="{951D9BF6-BBDB-42EE-81AA-BE6F5B9FB0B3}"/>
          </ac:spMkLst>
        </pc:spChg>
        <pc:graphicFrameChg chg="modGraphic">
          <ac:chgData name="秋元 郷佑" userId="45c5f05c-4c16-4244-98a2-ec91b138b096" providerId="ADAL" clId="{B7BF69D2-25DE-414D-B0DA-9A6CBC34BE13}" dt="2021-07-30T08:17:04.803" v="7" actId="20577"/>
          <ac:graphicFrameMkLst>
            <pc:docMk/>
            <pc:sldMk cId="4019441963" sldId="257"/>
            <ac:graphicFrameMk id="10" creationId="{79351A10-3454-4BC8-AD77-93A5820A0F48}"/>
          </ac:graphicFrameMkLst>
        </pc:graphicFrameChg>
        <pc:graphicFrameChg chg="modGraphic">
          <ac:chgData name="秋元 郷佑" userId="45c5f05c-4c16-4244-98a2-ec91b138b096" providerId="ADAL" clId="{B7BF69D2-25DE-414D-B0DA-9A6CBC34BE13}" dt="2021-07-30T08:17:22.760" v="13" actId="6549"/>
          <ac:graphicFrameMkLst>
            <pc:docMk/>
            <pc:sldMk cId="4019441963" sldId="257"/>
            <ac:graphicFrameMk id="12" creationId="{FEFA8CAE-2C1A-4122-862A-E6DC87D482D7}"/>
          </ac:graphicFrameMkLst>
        </pc:graphicFrameChg>
        <pc:graphicFrameChg chg="modGraphic">
          <ac:chgData name="秋元 郷佑" userId="45c5f05c-4c16-4244-98a2-ec91b138b096" providerId="ADAL" clId="{B7BF69D2-25DE-414D-B0DA-9A6CBC34BE13}" dt="2021-07-30T08:17:59.746" v="124" actId="6549"/>
          <ac:graphicFrameMkLst>
            <pc:docMk/>
            <pc:sldMk cId="4019441963" sldId="257"/>
            <ac:graphicFrameMk id="13" creationId="{8DC0D27C-E8A3-4F5D-A252-C5EB9C12F012}"/>
          </ac:graphicFrameMkLst>
        </pc:graphicFrameChg>
        <pc:graphicFrameChg chg="modGraphic">
          <ac:chgData name="秋元 郷佑" userId="45c5f05c-4c16-4244-98a2-ec91b138b096" providerId="ADAL" clId="{B7BF69D2-25DE-414D-B0DA-9A6CBC34BE13}" dt="2021-07-30T08:17:26.637" v="17" actId="6549"/>
          <ac:graphicFrameMkLst>
            <pc:docMk/>
            <pc:sldMk cId="4019441963" sldId="257"/>
            <ac:graphicFrameMk id="14" creationId="{DDC8F6B4-D931-4D3D-AA8A-E9F348DD36DF}"/>
          </ac:graphicFrameMkLst>
        </pc:graphicFrameChg>
        <pc:graphicFrameChg chg="modGraphic">
          <ac:chgData name="秋元 郷佑" userId="45c5f05c-4c16-4244-98a2-ec91b138b096" providerId="ADAL" clId="{B7BF69D2-25DE-414D-B0DA-9A6CBC34BE13}" dt="2021-07-30T08:17:29.554" v="19" actId="6549"/>
          <ac:graphicFrameMkLst>
            <pc:docMk/>
            <pc:sldMk cId="4019441963" sldId="257"/>
            <ac:graphicFrameMk id="15" creationId="{64BD9925-1190-43D4-98CD-6D122188CD8D}"/>
          </ac:graphicFrameMkLst>
        </pc:graphicFrameChg>
        <pc:graphicFrameChg chg="modGraphic">
          <ac:chgData name="秋元 郷佑" userId="45c5f05c-4c16-4244-98a2-ec91b138b096" providerId="ADAL" clId="{B7BF69D2-25DE-414D-B0DA-9A6CBC34BE13}" dt="2021-07-30T08:18:13.015" v="128" actId="6549"/>
          <ac:graphicFrameMkLst>
            <pc:docMk/>
            <pc:sldMk cId="4019441963" sldId="257"/>
            <ac:graphicFrameMk id="20" creationId="{8FE51185-75D7-4D14-8192-608D4F8DEF19}"/>
          </ac:graphicFrameMkLst>
        </pc:graphicFrameChg>
        <pc:graphicFrameChg chg="modGraphic">
          <ac:chgData name="秋元 郷佑" userId="45c5f05c-4c16-4244-98a2-ec91b138b096" providerId="ADAL" clId="{B7BF69D2-25DE-414D-B0DA-9A6CBC34BE13}" dt="2021-07-30T08:17:16.974" v="11" actId="6549"/>
          <ac:graphicFrameMkLst>
            <pc:docMk/>
            <pc:sldMk cId="4019441963" sldId="257"/>
            <ac:graphicFrameMk id="76" creationId="{32158059-1533-4E09-806A-258B6C060A24}"/>
          </ac:graphicFrameMkLst>
        </pc:graphicFrameChg>
        <pc:graphicFrameChg chg="modGraphic">
          <ac:chgData name="秋元 郷佑" userId="45c5f05c-4c16-4244-98a2-ec91b138b096" providerId="ADAL" clId="{B7BF69D2-25DE-414D-B0DA-9A6CBC34BE13}" dt="2021-07-30T08:18:11.175" v="127" actId="6549"/>
          <ac:graphicFrameMkLst>
            <pc:docMk/>
            <pc:sldMk cId="4019441963" sldId="257"/>
            <ac:graphicFrameMk id="82" creationId="{105796ED-A3F9-4357-913B-0D07E7659371}"/>
          </ac:graphicFrameMkLst>
        </pc:graphicFrameChg>
        <pc:graphicFrameChg chg="modGraphic">
          <ac:chgData name="秋元 郷佑" userId="45c5f05c-4c16-4244-98a2-ec91b138b096" providerId="ADAL" clId="{B7BF69D2-25DE-414D-B0DA-9A6CBC34BE13}" dt="2021-07-30T08:18:15.127" v="129" actId="6549"/>
          <ac:graphicFrameMkLst>
            <pc:docMk/>
            <pc:sldMk cId="4019441963" sldId="257"/>
            <ac:graphicFrameMk id="86" creationId="{8D70B852-377D-41F0-8D24-26986F4BABD3}"/>
          </ac:graphicFrameMkLst>
        </pc:graphicFrameChg>
        <pc:graphicFrameChg chg="modGraphic">
          <ac:chgData name="秋元 郷佑" userId="45c5f05c-4c16-4244-98a2-ec91b138b096" providerId="ADAL" clId="{B7BF69D2-25DE-414D-B0DA-9A6CBC34BE13}" dt="2021-07-30T08:17:11.095" v="9" actId="6549"/>
          <ac:graphicFrameMkLst>
            <pc:docMk/>
            <pc:sldMk cId="4019441963" sldId="257"/>
            <ac:graphicFrameMk id="97" creationId="{5EF446AD-A13C-41BB-8312-2AA67DF97F10}"/>
          </ac:graphicFrameMkLst>
        </pc:graphicFrameChg>
      </pc:sldChg>
      <pc:sldChg chg="modSp mod">
        <pc:chgData name="秋元 郷佑" userId="45c5f05c-4c16-4244-98a2-ec91b138b096" providerId="ADAL" clId="{B7BF69D2-25DE-414D-B0DA-9A6CBC34BE13}" dt="2021-07-30T08:16:51.652" v="0" actId="6549"/>
        <pc:sldMkLst>
          <pc:docMk/>
          <pc:sldMk cId="2292767063" sldId="259"/>
        </pc:sldMkLst>
        <pc:graphicFrameChg chg="modGraphic">
          <ac:chgData name="秋元 郷佑" userId="45c5f05c-4c16-4244-98a2-ec91b138b096" providerId="ADAL" clId="{B7BF69D2-25DE-414D-B0DA-9A6CBC34BE13}" dt="2021-07-30T08:16:51.652" v="0" actId="6549"/>
          <ac:graphicFrameMkLst>
            <pc:docMk/>
            <pc:sldMk cId="2292767063" sldId="259"/>
            <ac:graphicFrameMk id="148" creationId="{0ACE779C-95D4-4ED7-A768-6749769EE99D}"/>
          </ac:graphicFrameMkLst>
        </pc:graphicFrameChg>
      </pc:sldChg>
    </pc:docChg>
  </pc:docChgLst>
  <pc:docChgLst>
    <pc:chgData name="秋元 郷佑" userId="45c5f05c-4c16-4244-98a2-ec91b138b096" providerId="ADAL" clId="{6E034DE6-A90A-4A27-9FD1-B64D29969BD8}"/>
    <pc:docChg chg="undo custSel modSld">
      <pc:chgData name="秋元 郷佑" userId="45c5f05c-4c16-4244-98a2-ec91b138b096" providerId="ADAL" clId="{6E034DE6-A90A-4A27-9FD1-B64D29969BD8}" dt="2021-07-30T07:57:54.582" v="310" actId="12788"/>
      <pc:docMkLst>
        <pc:docMk/>
      </pc:docMkLst>
      <pc:sldChg chg="addSp delSp modSp mod">
        <pc:chgData name="秋元 郷佑" userId="45c5f05c-4c16-4244-98a2-ec91b138b096" providerId="ADAL" clId="{6E034DE6-A90A-4A27-9FD1-B64D29969BD8}" dt="2021-07-30T07:57:54.582" v="310" actId="12788"/>
        <pc:sldMkLst>
          <pc:docMk/>
          <pc:sldMk cId="4019441963" sldId="257"/>
        </pc:sldMkLst>
        <pc:spChg chg="add mod">
          <ac:chgData name="秋元 郷佑" userId="45c5f05c-4c16-4244-98a2-ec91b138b096" providerId="ADAL" clId="{6E034DE6-A90A-4A27-9FD1-B64D29969BD8}" dt="2021-07-30T07:57:54.582" v="310" actId="12788"/>
          <ac:spMkLst>
            <pc:docMk/>
            <pc:sldMk cId="4019441963" sldId="257"/>
            <ac:spMk id="6" creationId="{583E1FA3-505A-438D-9414-D6F9FDC2F7DD}"/>
          </ac:spMkLst>
        </pc:spChg>
        <pc:spChg chg="add mod">
          <ac:chgData name="秋元 郷佑" userId="45c5f05c-4c16-4244-98a2-ec91b138b096" providerId="ADAL" clId="{6E034DE6-A90A-4A27-9FD1-B64D29969BD8}" dt="2021-07-30T07:57:09.269" v="271" actId="1036"/>
          <ac:spMkLst>
            <pc:docMk/>
            <pc:sldMk cId="4019441963" sldId="257"/>
            <ac:spMk id="11" creationId="{BB924C98-3C3C-4BFE-B4E9-C15AE81C120D}"/>
          </ac:spMkLst>
        </pc:spChg>
        <pc:spChg chg="add mod">
          <ac:chgData name="秋元 郷佑" userId="45c5f05c-4c16-4244-98a2-ec91b138b096" providerId="ADAL" clId="{6E034DE6-A90A-4A27-9FD1-B64D29969BD8}" dt="2021-07-30T07:57:54.582" v="310" actId="12788"/>
          <ac:spMkLst>
            <pc:docMk/>
            <pc:sldMk cId="4019441963" sldId="257"/>
            <ac:spMk id="64" creationId="{BD4A29DE-439A-4324-ABE4-ECD8866DEC0D}"/>
          </ac:spMkLst>
        </pc:spChg>
        <pc:spChg chg="add mod">
          <ac:chgData name="秋元 郷佑" userId="45c5f05c-4c16-4244-98a2-ec91b138b096" providerId="ADAL" clId="{6E034DE6-A90A-4A27-9FD1-B64D29969BD8}" dt="2021-07-30T07:57:54.582" v="310" actId="12788"/>
          <ac:spMkLst>
            <pc:docMk/>
            <pc:sldMk cId="4019441963" sldId="257"/>
            <ac:spMk id="65" creationId="{3851CE9F-AA16-4A20-A446-4A2064E9EC9A}"/>
          </ac:spMkLst>
        </pc:spChg>
        <pc:spChg chg="add mod">
          <ac:chgData name="秋元 郷佑" userId="45c5f05c-4c16-4244-98a2-ec91b138b096" providerId="ADAL" clId="{6E034DE6-A90A-4A27-9FD1-B64D29969BD8}" dt="2021-07-30T07:57:54.582" v="310" actId="12788"/>
          <ac:spMkLst>
            <pc:docMk/>
            <pc:sldMk cId="4019441963" sldId="257"/>
            <ac:spMk id="66" creationId="{8BEC4CE6-BD69-47F0-94BF-88A7D219A016}"/>
          </ac:spMkLst>
        </pc:spChg>
        <pc:spChg chg="add mod">
          <ac:chgData name="秋元 郷佑" userId="45c5f05c-4c16-4244-98a2-ec91b138b096" providerId="ADAL" clId="{6E034DE6-A90A-4A27-9FD1-B64D29969BD8}" dt="2021-07-30T07:57:54.582" v="310" actId="12788"/>
          <ac:spMkLst>
            <pc:docMk/>
            <pc:sldMk cId="4019441963" sldId="257"/>
            <ac:spMk id="67" creationId="{8A892844-B4CA-4648-8944-08537F0CBA43}"/>
          </ac:spMkLst>
        </pc:spChg>
        <pc:spChg chg="add del mod">
          <ac:chgData name="秋元 郷佑" userId="45c5f05c-4c16-4244-98a2-ec91b138b096" providerId="ADAL" clId="{6E034DE6-A90A-4A27-9FD1-B64D29969BD8}" dt="2021-07-30T07:55:59.450" v="213" actId="478"/>
          <ac:spMkLst>
            <pc:docMk/>
            <pc:sldMk cId="4019441963" sldId="257"/>
            <ac:spMk id="68" creationId="{122B4191-6C3A-4124-8C68-848762A782DA}"/>
          </ac:spMkLst>
        </pc:spChg>
        <pc:spChg chg="add mod">
          <ac:chgData name="秋元 郷佑" userId="45c5f05c-4c16-4244-98a2-ec91b138b096" providerId="ADAL" clId="{6E034DE6-A90A-4A27-9FD1-B64D29969BD8}" dt="2021-07-30T07:57:28.943" v="309" actId="1037"/>
          <ac:spMkLst>
            <pc:docMk/>
            <pc:sldMk cId="4019441963" sldId="257"/>
            <ac:spMk id="69" creationId="{951D9BF6-BBDB-42EE-81AA-BE6F5B9FB0B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5135562"/>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5117051"/>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3208101" rtl="0" eaLnBrk="1" latinLnBrk="0" hangingPunct="1">
        <a:lnSpc>
          <a:spcPct val="90000"/>
        </a:lnSpc>
        <a:spcBef>
          <a:spcPct val="0"/>
        </a:spcBef>
        <a:buNone/>
        <a:defRPr kumimoji="1" sz="15439" kern="1200">
          <a:solidFill>
            <a:schemeClr val="tx1"/>
          </a:solidFill>
          <a:latin typeface="+mj-lt"/>
          <a:ea typeface="+mj-ea"/>
          <a:cs typeface="+mj-cs"/>
        </a:defRPr>
      </a:lvl1pPr>
    </p:titleStyle>
    <p:bodyStyle>
      <a:lvl1pPr marL="802028" indent="-802028" algn="l" defTabSz="3208101" rtl="0" eaLnBrk="1" latinLnBrk="0" hangingPunct="1">
        <a:lnSpc>
          <a:spcPct val="90000"/>
        </a:lnSpc>
        <a:spcBef>
          <a:spcPts val="3513"/>
        </a:spcBef>
        <a:buFont typeface="Arial" panose="020B0604020202020204" pitchFamily="34" charset="0"/>
        <a:buChar char="•"/>
        <a:defRPr kumimoji="1" sz="9828" kern="1200">
          <a:solidFill>
            <a:schemeClr val="tx1"/>
          </a:solidFill>
          <a:latin typeface="+mn-lt"/>
          <a:ea typeface="+mn-ea"/>
          <a:cs typeface="+mn-cs"/>
        </a:defRPr>
      </a:lvl1pPr>
      <a:lvl2pPr marL="2406071" indent="-802028" algn="l" defTabSz="3208101" rtl="0" eaLnBrk="1" latinLnBrk="0" hangingPunct="1">
        <a:lnSpc>
          <a:spcPct val="90000"/>
        </a:lnSpc>
        <a:spcBef>
          <a:spcPts val="1751"/>
        </a:spcBef>
        <a:buFont typeface="Arial" panose="020B0604020202020204" pitchFamily="34" charset="0"/>
        <a:buChar char="•"/>
        <a:defRPr kumimoji="1" sz="8418" kern="1200">
          <a:solidFill>
            <a:schemeClr val="tx1"/>
          </a:solidFill>
          <a:latin typeface="+mn-lt"/>
          <a:ea typeface="+mn-ea"/>
          <a:cs typeface="+mn-cs"/>
        </a:defRPr>
      </a:lvl2pPr>
      <a:lvl3pPr marL="4010118" indent="-802028" algn="l" defTabSz="3208101" rtl="0" eaLnBrk="1" latinLnBrk="0" hangingPunct="1">
        <a:lnSpc>
          <a:spcPct val="90000"/>
        </a:lnSpc>
        <a:spcBef>
          <a:spcPts val="1751"/>
        </a:spcBef>
        <a:buFont typeface="Arial" panose="020B0604020202020204" pitchFamily="34" charset="0"/>
        <a:buChar char="•"/>
        <a:defRPr kumimoji="1" sz="7022" kern="1200">
          <a:solidFill>
            <a:schemeClr val="tx1"/>
          </a:solidFill>
          <a:latin typeface="+mn-lt"/>
          <a:ea typeface="+mn-ea"/>
          <a:cs typeface="+mn-cs"/>
        </a:defRPr>
      </a:lvl3pPr>
      <a:lvl4pPr marL="5614175"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4pPr>
      <a:lvl5pPr marL="7218217"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5pPr>
      <a:lvl6pPr marL="8822260"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6pPr>
      <a:lvl7pPr marL="10426318"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7pPr>
      <a:lvl8pPr marL="12030361"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8pPr>
      <a:lvl9pPr marL="13634418" indent="-802028" algn="l" defTabSz="3208101" rtl="0" eaLnBrk="1" latinLnBrk="0" hangingPunct="1">
        <a:lnSpc>
          <a:spcPct val="90000"/>
        </a:lnSpc>
        <a:spcBef>
          <a:spcPts val="1751"/>
        </a:spcBef>
        <a:buFont typeface="Arial" panose="020B0604020202020204" pitchFamily="34" charset="0"/>
        <a:buChar char="•"/>
        <a:defRPr kumimoji="1" sz="6318" kern="1200">
          <a:solidFill>
            <a:schemeClr val="tx1"/>
          </a:solidFill>
          <a:latin typeface="+mn-lt"/>
          <a:ea typeface="+mn-ea"/>
          <a:cs typeface="+mn-cs"/>
        </a:defRPr>
      </a:lvl9pPr>
    </p:bodyStyle>
    <p:otherStyle>
      <a:defPPr>
        <a:defRPr lang="en-US"/>
      </a:defPPr>
      <a:lvl1pPr marL="0" algn="l" defTabSz="3208101" rtl="0" eaLnBrk="1" latinLnBrk="0" hangingPunct="1">
        <a:defRPr kumimoji="1" sz="6318" kern="1200">
          <a:solidFill>
            <a:schemeClr val="tx1"/>
          </a:solidFill>
          <a:latin typeface="+mn-lt"/>
          <a:ea typeface="+mn-ea"/>
          <a:cs typeface="+mn-cs"/>
        </a:defRPr>
      </a:lvl1pPr>
      <a:lvl2pPr marL="1604043" algn="l" defTabSz="3208101" rtl="0" eaLnBrk="1" latinLnBrk="0" hangingPunct="1">
        <a:defRPr kumimoji="1" sz="6318" kern="1200">
          <a:solidFill>
            <a:schemeClr val="tx1"/>
          </a:solidFill>
          <a:latin typeface="+mn-lt"/>
          <a:ea typeface="+mn-ea"/>
          <a:cs typeface="+mn-cs"/>
        </a:defRPr>
      </a:lvl2pPr>
      <a:lvl3pPr marL="3208101" algn="l" defTabSz="3208101" rtl="0" eaLnBrk="1" latinLnBrk="0" hangingPunct="1">
        <a:defRPr kumimoji="1" sz="6318" kern="1200">
          <a:solidFill>
            <a:schemeClr val="tx1"/>
          </a:solidFill>
          <a:latin typeface="+mn-lt"/>
          <a:ea typeface="+mn-ea"/>
          <a:cs typeface="+mn-cs"/>
        </a:defRPr>
      </a:lvl3pPr>
      <a:lvl4pPr marL="4812146" algn="l" defTabSz="3208101" rtl="0" eaLnBrk="1" latinLnBrk="0" hangingPunct="1">
        <a:defRPr kumimoji="1" sz="6318" kern="1200">
          <a:solidFill>
            <a:schemeClr val="tx1"/>
          </a:solidFill>
          <a:latin typeface="+mn-lt"/>
          <a:ea typeface="+mn-ea"/>
          <a:cs typeface="+mn-cs"/>
        </a:defRPr>
      </a:lvl4pPr>
      <a:lvl5pPr marL="6416189" algn="l" defTabSz="3208101" rtl="0" eaLnBrk="1" latinLnBrk="0" hangingPunct="1">
        <a:defRPr kumimoji="1" sz="6318" kern="1200">
          <a:solidFill>
            <a:schemeClr val="tx1"/>
          </a:solidFill>
          <a:latin typeface="+mn-lt"/>
          <a:ea typeface="+mn-ea"/>
          <a:cs typeface="+mn-cs"/>
        </a:defRPr>
      </a:lvl5pPr>
      <a:lvl6pPr marL="8020246" algn="l" defTabSz="3208101" rtl="0" eaLnBrk="1" latinLnBrk="0" hangingPunct="1">
        <a:defRPr kumimoji="1" sz="6318" kern="1200">
          <a:solidFill>
            <a:schemeClr val="tx1"/>
          </a:solidFill>
          <a:latin typeface="+mn-lt"/>
          <a:ea typeface="+mn-ea"/>
          <a:cs typeface="+mn-cs"/>
        </a:defRPr>
      </a:lvl6pPr>
      <a:lvl7pPr marL="9624290" algn="l" defTabSz="3208101" rtl="0" eaLnBrk="1" latinLnBrk="0" hangingPunct="1">
        <a:defRPr kumimoji="1" sz="6318" kern="1200">
          <a:solidFill>
            <a:schemeClr val="tx1"/>
          </a:solidFill>
          <a:latin typeface="+mn-lt"/>
          <a:ea typeface="+mn-ea"/>
          <a:cs typeface="+mn-cs"/>
        </a:defRPr>
      </a:lvl7pPr>
      <a:lvl8pPr marL="11228347" algn="l" defTabSz="3208101" rtl="0" eaLnBrk="1" latinLnBrk="0" hangingPunct="1">
        <a:defRPr kumimoji="1" sz="6318" kern="1200">
          <a:solidFill>
            <a:schemeClr val="tx1"/>
          </a:solidFill>
          <a:latin typeface="+mn-lt"/>
          <a:ea typeface="+mn-ea"/>
          <a:cs typeface="+mn-cs"/>
        </a:defRPr>
      </a:lvl8pPr>
      <a:lvl9pPr marL="12832390" algn="l" defTabSz="3208101" rtl="0" eaLnBrk="1" latinLnBrk="0" hangingPunct="1">
        <a:defRPr kumimoji="1" sz="6318"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8" userDrawn="1">
          <p15:clr>
            <a:srgbClr val="F26B43"/>
          </p15:clr>
        </p15:guide>
        <p15:guide id="2" orient="horz" pos="69" userDrawn="1">
          <p15:clr>
            <a:srgbClr val="F26B43"/>
          </p15:clr>
        </p15:guide>
        <p15:guide id="3" pos="9456" userDrawn="1">
          <p15:clr>
            <a:srgbClr val="F26B43"/>
          </p15:clr>
        </p15:guide>
        <p15:guide id="4" orient="horz" pos="666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正方形/長方形 250">
            <a:extLst>
              <a:ext uri="{FF2B5EF4-FFF2-40B4-BE49-F238E27FC236}">
                <a16:creationId xmlns:a16="http://schemas.microsoft.com/office/drawing/2014/main" id="{F463930D-3D84-4386-A584-955AA46B25DA}"/>
              </a:ext>
            </a:extLst>
          </p:cNvPr>
          <p:cNvSpPr/>
          <p:nvPr/>
        </p:nvSpPr>
        <p:spPr>
          <a:xfrm>
            <a:off x="119121" y="116491"/>
            <a:ext cx="7274002" cy="662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3" name="正方形/長方形 192">
            <a:extLst>
              <a:ext uri="{FF2B5EF4-FFF2-40B4-BE49-F238E27FC236}">
                <a16:creationId xmlns:a16="http://schemas.microsoft.com/office/drawing/2014/main" id="{39EDDF2D-EEE5-4D42-8A2D-9F77E6FEE1DA}"/>
              </a:ext>
            </a:extLst>
          </p:cNvPr>
          <p:cNvSpPr/>
          <p:nvPr/>
        </p:nvSpPr>
        <p:spPr>
          <a:xfrm>
            <a:off x="7682913" y="6947639"/>
            <a:ext cx="7274002" cy="355392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0" name="図 239">
            <a:extLst>
              <a:ext uri="{FF2B5EF4-FFF2-40B4-BE49-F238E27FC236}">
                <a16:creationId xmlns:a16="http://schemas.microsoft.com/office/drawing/2014/main" id="{9D022105-B8FD-4CD3-BD52-CE8054DFE038}"/>
              </a:ext>
            </a:extLst>
          </p:cNvPr>
          <p:cNvPicPr>
            <a:picLocks noChangeAspect="1"/>
          </p:cNvPicPr>
          <p:nvPr/>
        </p:nvPicPr>
        <p:blipFill rotWithShape="1">
          <a:blip r:embed="rId2">
            <a:extLst>
              <a:ext uri="{28A0092B-C50C-407E-A947-70E740481C1C}">
                <a14:useLocalDpi xmlns:a14="http://schemas.microsoft.com/office/drawing/2010/main" val="0"/>
              </a:ext>
            </a:extLst>
          </a:blip>
          <a:srcRect l="53134" r="44039"/>
          <a:stretch/>
        </p:blipFill>
        <p:spPr>
          <a:xfrm>
            <a:off x="7763974" y="10056110"/>
            <a:ext cx="7147087" cy="445455"/>
          </a:xfrm>
          <a:prstGeom prst="rect">
            <a:avLst/>
          </a:prstGeom>
        </p:spPr>
      </p:pic>
      <p:sp>
        <p:nvSpPr>
          <p:cNvPr id="191" name="正方形/長方形 190">
            <a:extLst>
              <a:ext uri="{FF2B5EF4-FFF2-40B4-BE49-F238E27FC236}">
                <a16:creationId xmlns:a16="http://schemas.microsoft.com/office/drawing/2014/main" id="{A033D03D-3171-4D22-834D-FBFF723D9AAB}"/>
              </a:ext>
            </a:extLst>
          </p:cNvPr>
          <p:cNvSpPr/>
          <p:nvPr/>
        </p:nvSpPr>
        <p:spPr>
          <a:xfrm>
            <a:off x="7615145" y="6576923"/>
            <a:ext cx="7488553" cy="50494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50" name="正方形/長方形 149">
            <a:extLst>
              <a:ext uri="{FF2B5EF4-FFF2-40B4-BE49-F238E27FC236}">
                <a16:creationId xmlns:a16="http://schemas.microsoft.com/office/drawing/2014/main" id="{ED3808FA-8423-4E1A-86D4-F7B608DD0A83}"/>
              </a:ext>
            </a:extLst>
          </p:cNvPr>
          <p:cNvSpPr/>
          <p:nvPr/>
        </p:nvSpPr>
        <p:spPr>
          <a:xfrm>
            <a:off x="10673551" y="3352841"/>
            <a:ext cx="4082648" cy="3105168"/>
          </a:xfrm>
          <a:prstGeom prst="rect">
            <a:avLst/>
          </a:prstGeom>
          <a:solidFill>
            <a:srgbClr val="F8C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正方形/長方形 66">
            <a:extLst>
              <a:ext uri="{FF2B5EF4-FFF2-40B4-BE49-F238E27FC236}">
                <a16:creationId xmlns:a16="http://schemas.microsoft.com/office/drawing/2014/main" id="{2C4E1F0A-DAC4-4A30-BE20-BE88E4DD0676}"/>
              </a:ext>
            </a:extLst>
          </p:cNvPr>
          <p:cNvSpPr/>
          <p:nvPr/>
        </p:nvSpPr>
        <p:spPr>
          <a:xfrm>
            <a:off x="7957314" y="3352841"/>
            <a:ext cx="3291337" cy="310516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BCD1BF19-F112-4C0C-A372-2A57754F9A8B}"/>
              </a:ext>
            </a:extLst>
          </p:cNvPr>
          <p:cNvSpPr/>
          <p:nvPr/>
        </p:nvSpPr>
        <p:spPr>
          <a:xfrm>
            <a:off x="7625256" y="109538"/>
            <a:ext cx="7488553" cy="126141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77" name="正方形/長方形 76">
            <a:extLst>
              <a:ext uri="{FF2B5EF4-FFF2-40B4-BE49-F238E27FC236}">
                <a16:creationId xmlns:a16="http://schemas.microsoft.com/office/drawing/2014/main" id="{5C45B6E0-CC49-4758-81ED-0079FA800BEC}"/>
              </a:ext>
            </a:extLst>
          </p:cNvPr>
          <p:cNvSpPr/>
          <p:nvPr/>
        </p:nvSpPr>
        <p:spPr>
          <a:xfrm>
            <a:off x="7919937" y="1375475"/>
            <a:ext cx="6851771" cy="138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dist">
              <a:lnSpc>
                <a:spcPct val="120000"/>
              </a:lnSpc>
            </a:pP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　</a:t>
            </a:r>
            <a:r>
              <a:rPr kumimoji="1" lang="en-US" altLang="ja-JP" sz="1000" dirty="0">
                <a:solidFill>
                  <a:schemeClr val="accent6">
                    <a:lumMod val="50000"/>
                  </a:schemeClr>
                </a:solidFill>
                <a:latin typeface="BIZ UDPゴシック" panose="020B0400000000000000" pitchFamily="50" charset="-128"/>
                <a:ea typeface="BIZ UDPゴシック" panose="020B0400000000000000" pitchFamily="50" charset="-128"/>
              </a:rPr>
              <a:t>2020</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年、新型コロナウイルス感染症によるパンデミックが発生し、国内外の経済・社会活動の大幅な縮小などにより、</a:t>
            </a:r>
            <a:endParaRPr kumimoji="1" lang="en-US" altLang="ja-JP" sz="1000" dirty="0">
              <a:solidFill>
                <a:schemeClr val="accent6">
                  <a:lumMod val="50000"/>
                </a:schemeClr>
              </a:solidFill>
              <a:latin typeface="BIZ UDPゴシック" panose="020B0400000000000000" pitchFamily="50" charset="-128"/>
              <a:ea typeface="BIZ UDPゴシック" panose="020B0400000000000000" pitchFamily="50" charset="-128"/>
            </a:endParaRPr>
          </a:p>
          <a:p>
            <a:pPr algn="dist">
              <a:lnSpc>
                <a:spcPct val="120000"/>
              </a:lnSpc>
            </a:pP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わたしたちの事業活動に大きな影響を与えました。グローバル化により、このようなパンデミックが発生するリスクは今後もつきまといます。国内で感染症が拡大した場合においても、あなたの</a:t>
            </a: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事業を継続し生き残る</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ために、</a:t>
            </a:r>
            <a:endParaRPr kumimoji="1" lang="en-US" altLang="ja-JP" sz="1000"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適切な感染症対策</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と</a:t>
            </a: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緊急事態が発生した場合の対応</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を、</a:t>
            </a: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事前に検討</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しましょう。</a:t>
            </a:r>
          </a:p>
          <a:p>
            <a:pPr>
              <a:lnSpc>
                <a:spcPct val="120000"/>
              </a:lnSpc>
            </a:pP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　このシートでは、事業を継続するために、</a:t>
            </a:r>
            <a:endParaRPr kumimoji="1" lang="en-US" altLang="ja-JP" sz="1000" dirty="0">
              <a:solidFill>
                <a:schemeClr val="accent6">
                  <a:lumMod val="50000"/>
                </a:schemeClr>
              </a:solidFill>
              <a:latin typeface="BIZ UDPゴシック" panose="020B0400000000000000" pitchFamily="50" charset="-128"/>
              <a:ea typeface="BIZ UDPゴシック" panose="020B0400000000000000" pitchFamily="50" charset="-128"/>
            </a:endParaRPr>
          </a:p>
          <a:p>
            <a:pPr algn="dist">
              <a:lnSpc>
                <a:spcPct val="120000"/>
              </a:lnSpc>
            </a:pP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a:t>
            </a: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どのようなリスクがあるのか</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a:t>
            </a: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どんな業務が重要なのか</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a:t>
            </a: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その業務に必要な資源（ヒト、モノ、情報）は何か</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a:t>
            </a:r>
            <a:endParaRPr kumimoji="1" lang="en-US" altLang="ja-JP" sz="1000"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などを改めて考え、</a:t>
            </a: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緊急事態における対応をイメージ</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することができます。</a:t>
            </a:r>
            <a:endParaRPr kumimoji="1" lang="en-US" altLang="ja-JP" sz="1000"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　また、これらを検討することは、</a:t>
            </a:r>
            <a:r>
              <a:rPr kumimoji="1"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普段の事業活動を見直す機会</a:t>
            </a: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にもなります。</a:t>
            </a:r>
          </a:p>
          <a:p>
            <a:pPr>
              <a:lnSpc>
                <a:spcPct val="120000"/>
              </a:lnSpc>
            </a:pPr>
            <a:r>
              <a:rPr kumimoji="1" lang="ja-JP" altLang="en-US" sz="1000" dirty="0">
                <a:solidFill>
                  <a:schemeClr val="accent6">
                    <a:lumMod val="50000"/>
                  </a:schemeClr>
                </a:solidFill>
                <a:latin typeface="BIZ UDPゴシック" panose="020B0400000000000000" pitchFamily="50" charset="-128"/>
                <a:ea typeface="BIZ UDPゴシック" panose="020B0400000000000000" pitchFamily="50" charset="-128"/>
              </a:rPr>
              <a:t>　どんな事業者の方にも簡単に作成することができますので、この機会に「緊急事態時における事業継続」について考えて、万が一の事態に備えましょう。</a:t>
            </a:r>
            <a:endParaRPr kumimoji="1" lang="en-US" altLang="ja-JP" sz="1000" dirty="0">
              <a:solidFill>
                <a:schemeClr val="accent6">
                  <a:lumMod val="50000"/>
                </a:schemeClr>
              </a:solidFill>
              <a:latin typeface="BIZ UDPゴシック" panose="020B0400000000000000" pitchFamily="50" charset="-128"/>
              <a:ea typeface="BIZ UDPゴシック" panose="020B0400000000000000" pitchFamily="50" charset="-128"/>
            </a:endParaRPr>
          </a:p>
        </p:txBody>
      </p:sp>
      <p:graphicFrame>
        <p:nvGraphicFramePr>
          <p:cNvPr id="113" name="表 45">
            <a:extLst>
              <a:ext uri="{FF2B5EF4-FFF2-40B4-BE49-F238E27FC236}">
                <a16:creationId xmlns:a16="http://schemas.microsoft.com/office/drawing/2014/main" id="{BE36A440-D6AF-41A2-A907-9B907614CAF7}"/>
              </a:ext>
            </a:extLst>
          </p:cNvPr>
          <p:cNvGraphicFramePr>
            <a:graphicFrameLocks noGrp="1"/>
          </p:cNvGraphicFramePr>
          <p:nvPr>
            <p:extLst>
              <p:ext uri="{D42A27DB-BD31-4B8C-83A1-F6EECF244321}">
                <p14:modId xmlns:p14="http://schemas.microsoft.com/office/powerpoint/2010/main" val="344400929"/>
              </p:ext>
            </p:extLst>
          </p:nvPr>
        </p:nvGraphicFramePr>
        <p:xfrm>
          <a:off x="425221" y="8139128"/>
          <a:ext cx="6694856" cy="692640"/>
        </p:xfrm>
        <a:graphic>
          <a:graphicData uri="http://schemas.openxmlformats.org/drawingml/2006/table">
            <a:tbl>
              <a:tblPr firstRow="1" bandRow="1">
                <a:tableStyleId>{5C22544A-7EE6-4342-B048-85BDC9FD1C3A}</a:tableStyleId>
              </a:tblPr>
              <a:tblGrid>
                <a:gridCol w="1835686">
                  <a:extLst>
                    <a:ext uri="{9D8B030D-6E8A-4147-A177-3AD203B41FA5}">
                      <a16:colId xmlns:a16="http://schemas.microsoft.com/office/drawing/2014/main" val="381243149"/>
                    </a:ext>
                  </a:extLst>
                </a:gridCol>
                <a:gridCol w="1511742">
                  <a:extLst>
                    <a:ext uri="{9D8B030D-6E8A-4147-A177-3AD203B41FA5}">
                      <a16:colId xmlns:a16="http://schemas.microsoft.com/office/drawing/2014/main" val="58680114"/>
                    </a:ext>
                  </a:extLst>
                </a:gridCol>
                <a:gridCol w="1835686">
                  <a:extLst>
                    <a:ext uri="{9D8B030D-6E8A-4147-A177-3AD203B41FA5}">
                      <a16:colId xmlns:a16="http://schemas.microsoft.com/office/drawing/2014/main" val="931866010"/>
                    </a:ext>
                  </a:extLst>
                </a:gridCol>
                <a:gridCol w="1511742">
                  <a:extLst>
                    <a:ext uri="{9D8B030D-6E8A-4147-A177-3AD203B41FA5}">
                      <a16:colId xmlns:a16="http://schemas.microsoft.com/office/drawing/2014/main" val="3607291078"/>
                    </a:ext>
                  </a:extLst>
                </a:gridCol>
              </a:tblGrid>
              <a:tr h="140931">
                <a:tc gridSpan="4">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官公庁関係連絡先</a:t>
                      </a:r>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hMerge="1">
                  <a:txBody>
                    <a:bodyPr/>
                    <a:lstStyle/>
                    <a:p>
                      <a:endParaRPr kumimoji="1" lang="ja-JP" altLang="en-US" sz="900" dirty="0"/>
                    </a:p>
                  </a:txBody>
                  <a:tcPr/>
                </a:tc>
                <a:tc hMerge="1">
                  <a:txBody>
                    <a:bodyPr/>
                    <a:lstStyle/>
                    <a:p>
                      <a:pPr algn="ctr"/>
                      <a:endParaRPr kumimoji="1" lang="ja-JP" altLang="en-US" sz="900" b="1" dirty="0"/>
                    </a:p>
                  </a:txBody>
                  <a:tcPr anchor="ctr">
                    <a:solidFill>
                      <a:schemeClr val="accent2"/>
                    </a:solidFill>
                  </a:tcPr>
                </a:tc>
                <a:tc hMerge="1">
                  <a:txBody>
                    <a:bodyPr/>
                    <a:lstStyle/>
                    <a:p>
                      <a:pPr algn="ctr"/>
                      <a:endParaRPr kumimoji="1" lang="ja-JP" altLang="en-US" sz="900" b="1" dirty="0"/>
                    </a:p>
                  </a:txBody>
                  <a:tcPr anchor="ctr">
                    <a:solidFill>
                      <a:schemeClr val="accent2"/>
                    </a:solidFill>
                  </a:tcPr>
                </a:tc>
                <a:extLst>
                  <a:ext uri="{0D108BD9-81ED-4DB2-BD59-A6C34878D82A}">
                    <a16:rowId xmlns:a16="http://schemas.microsoft.com/office/drawing/2014/main" val="642284300"/>
                  </a:ext>
                </a:extLst>
              </a:tr>
              <a:tr h="140931">
                <a:tc>
                  <a:txBody>
                    <a:bodyPr/>
                    <a:lstStyle/>
                    <a:p>
                      <a:pPr algn="ctr"/>
                      <a:r>
                        <a:rPr kumimoji="1" lang="ja-JP" altLang="en-US" sz="900" b="0"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900" b="0"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900" b="0"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900" b="0"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2352132495"/>
                  </a:ext>
                </a:extLst>
              </a:tr>
              <a:tr h="103349">
                <a:tc>
                  <a:txBody>
                    <a:bodyPr/>
                    <a:lstStyle/>
                    <a:p>
                      <a:pPr algn="ctr" fontAlgn="b"/>
                      <a:r>
                        <a:rPr lang="zh-CN"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大田区役所（本庁舎）</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03-5744-1111</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産業振興課（融資相談）</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a:t>
                      </a:r>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３７３３</a:t>
                      </a:r>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a:t>
                      </a:r>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６１８５</a:t>
                      </a:r>
                      <a:endPar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450434"/>
                  </a:ext>
                </a:extLst>
              </a:tr>
              <a:tr h="103349">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産業振興課</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03-5744-1363</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endPar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BlToTr w="6350" cap="flat" cmpd="sng" algn="ctr">
                      <a:solidFill>
                        <a:schemeClr val="tx1"/>
                      </a:solidFill>
                      <a:prstDash val="solid"/>
                      <a:round/>
                      <a:headEnd type="none" w="med" len="med"/>
                      <a:tailEnd type="none" w="med" len="med"/>
                    </a:lnBlToTr>
                    <a:solidFill>
                      <a:schemeClr val="accent6">
                        <a:lumMod val="20000"/>
                        <a:lumOff val="80000"/>
                      </a:schemeClr>
                    </a:solidFill>
                  </a:tcPr>
                </a:tc>
                <a:tc>
                  <a:txBody>
                    <a:bodyPr/>
                    <a:lstStyle/>
                    <a:p>
                      <a:pPr algn="dist" fontAlgn="b"/>
                      <a:endPar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BlToTr w="635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1642444686"/>
                  </a:ext>
                </a:extLst>
              </a:tr>
            </a:tbl>
          </a:graphicData>
        </a:graphic>
      </p:graphicFrame>
      <p:sp>
        <p:nvSpPr>
          <p:cNvPr id="114" name="四角形: 角を丸くする 113">
            <a:extLst>
              <a:ext uri="{FF2B5EF4-FFF2-40B4-BE49-F238E27FC236}">
                <a16:creationId xmlns:a16="http://schemas.microsoft.com/office/drawing/2014/main" id="{258194D0-29D7-492E-AAFF-041E269962A5}"/>
              </a:ext>
            </a:extLst>
          </p:cNvPr>
          <p:cNvSpPr/>
          <p:nvPr/>
        </p:nvSpPr>
        <p:spPr>
          <a:xfrm>
            <a:off x="175134" y="6476960"/>
            <a:ext cx="7236000" cy="252000"/>
          </a:xfrm>
          <a:prstGeom prst="roundRect">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関係機関連絡先</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graphicFrame>
        <p:nvGraphicFramePr>
          <p:cNvPr id="115" name="表 45">
            <a:extLst>
              <a:ext uri="{FF2B5EF4-FFF2-40B4-BE49-F238E27FC236}">
                <a16:creationId xmlns:a16="http://schemas.microsoft.com/office/drawing/2014/main" id="{F70D1990-EA42-4F52-BAEC-DE8AC98B36FD}"/>
              </a:ext>
            </a:extLst>
          </p:cNvPr>
          <p:cNvGraphicFramePr>
            <a:graphicFrameLocks noGrp="1"/>
          </p:cNvGraphicFramePr>
          <p:nvPr>
            <p:extLst>
              <p:ext uri="{D42A27DB-BD31-4B8C-83A1-F6EECF244321}">
                <p14:modId xmlns:p14="http://schemas.microsoft.com/office/powerpoint/2010/main" val="3679075333"/>
              </p:ext>
            </p:extLst>
          </p:nvPr>
        </p:nvGraphicFramePr>
        <p:xfrm>
          <a:off x="425221" y="8863132"/>
          <a:ext cx="6696000" cy="865800"/>
        </p:xfrm>
        <a:graphic>
          <a:graphicData uri="http://schemas.openxmlformats.org/drawingml/2006/table">
            <a:tbl>
              <a:tblPr firstRow="1" bandRow="1">
                <a:tableStyleId>{5C22544A-7EE6-4342-B048-85BDC9FD1C3A}</a:tableStyleId>
              </a:tblPr>
              <a:tblGrid>
                <a:gridCol w="1836000">
                  <a:extLst>
                    <a:ext uri="{9D8B030D-6E8A-4147-A177-3AD203B41FA5}">
                      <a16:colId xmlns:a16="http://schemas.microsoft.com/office/drawing/2014/main" val="381243149"/>
                    </a:ext>
                  </a:extLst>
                </a:gridCol>
                <a:gridCol w="1512000">
                  <a:extLst>
                    <a:ext uri="{9D8B030D-6E8A-4147-A177-3AD203B41FA5}">
                      <a16:colId xmlns:a16="http://schemas.microsoft.com/office/drawing/2014/main" val="58680114"/>
                    </a:ext>
                  </a:extLst>
                </a:gridCol>
                <a:gridCol w="1836000">
                  <a:extLst>
                    <a:ext uri="{9D8B030D-6E8A-4147-A177-3AD203B41FA5}">
                      <a16:colId xmlns:a16="http://schemas.microsoft.com/office/drawing/2014/main" val="931866010"/>
                    </a:ext>
                  </a:extLst>
                </a:gridCol>
                <a:gridCol w="1512000">
                  <a:extLst>
                    <a:ext uri="{9D8B030D-6E8A-4147-A177-3AD203B41FA5}">
                      <a16:colId xmlns:a16="http://schemas.microsoft.com/office/drawing/2014/main" val="3607291078"/>
                    </a:ext>
                  </a:extLst>
                </a:gridCol>
              </a:tblGrid>
              <a:tr h="140931">
                <a:tc gridSpan="4">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商工団体関係連絡先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kumimoji="1" lang="ja-JP" altLang="en-US" sz="900" dirty="0"/>
                    </a:p>
                  </a:txBody>
                  <a:tcPr/>
                </a:tc>
                <a:tc hMerge="1">
                  <a:txBody>
                    <a:bodyPr/>
                    <a:lstStyle/>
                    <a:p>
                      <a:pPr algn="ctr"/>
                      <a:endParaRPr kumimoji="1" lang="ja-JP" altLang="en-US" sz="900" b="1" dirty="0"/>
                    </a:p>
                  </a:txBody>
                  <a:tcPr anchor="ctr">
                    <a:solidFill>
                      <a:schemeClr val="accent2"/>
                    </a:solidFill>
                  </a:tcPr>
                </a:tc>
                <a:tc hMerge="1">
                  <a:txBody>
                    <a:bodyPr/>
                    <a:lstStyle/>
                    <a:p>
                      <a:pPr algn="ctr"/>
                      <a:endParaRPr kumimoji="1" lang="ja-JP" altLang="en-US" sz="900" b="1" dirty="0"/>
                    </a:p>
                  </a:txBody>
                  <a:tcPr anchor="ctr">
                    <a:solidFill>
                      <a:schemeClr val="accent2"/>
                    </a:solidFill>
                  </a:tcPr>
                </a:tc>
                <a:extLst>
                  <a:ext uri="{0D108BD9-81ED-4DB2-BD59-A6C34878D82A}">
                    <a16:rowId xmlns:a16="http://schemas.microsoft.com/office/drawing/2014/main" val="642284300"/>
                  </a:ext>
                </a:extLst>
              </a:tr>
              <a:tr h="140931">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52132495"/>
                  </a:ext>
                </a:extLst>
              </a:tr>
              <a:tr h="103349">
                <a:tc>
                  <a:txBody>
                    <a:bodyPr/>
                    <a:lstStyle/>
                    <a:p>
                      <a:pPr algn="ctr" fontAlgn="b"/>
                      <a:r>
                        <a:rPr lang="en-US" altLang="zh-TW" sz="900" b="0" i="0" u="none" strike="noStrike" dirty="0">
                          <a:solidFill>
                            <a:schemeClr val="tx1"/>
                          </a:solidFill>
                          <a:effectLst/>
                          <a:latin typeface="BIZ UDPゴシック" panose="020B0400000000000000" pitchFamily="50" charset="-128"/>
                          <a:ea typeface="BIZ UDPゴシック" panose="020B0400000000000000" pitchFamily="50" charset="-128"/>
                        </a:rPr>
                        <a:t>(</a:t>
                      </a:r>
                      <a:r>
                        <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公財</a:t>
                      </a:r>
                      <a:r>
                        <a:rPr lang="en-US" altLang="zh-TW" sz="900" b="0" i="0" u="none" strike="noStrike" dirty="0">
                          <a:solidFill>
                            <a:schemeClr val="tx1"/>
                          </a:solidFill>
                          <a:effectLst/>
                          <a:latin typeface="BIZ UDPゴシック" panose="020B0400000000000000" pitchFamily="50" charset="-128"/>
                          <a:ea typeface="BIZ UDPゴシック" panose="020B0400000000000000" pitchFamily="50" charset="-128"/>
                        </a:rPr>
                        <a:t>)</a:t>
                      </a:r>
                      <a:r>
                        <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大田区産業振興協会</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03-3733-6144</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（一社）大田工業連合会</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03-3737-0797</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450434"/>
                  </a:ext>
                </a:extLst>
              </a:tr>
              <a:tr h="103349">
                <a:tc>
                  <a:txBody>
                    <a:bodyPr/>
                    <a:lstStyle/>
                    <a:p>
                      <a:pPr algn="ctr" fontAlgn="b"/>
                      <a:r>
                        <a:rPr lang="en-US" altLang="zh-TW" sz="800" b="0" i="0" u="none" strike="noStrike" dirty="0">
                          <a:solidFill>
                            <a:schemeClr val="tx1"/>
                          </a:solidFill>
                          <a:effectLst/>
                          <a:latin typeface="BIZ UDPゴシック" panose="020B0400000000000000" pitchFamily="50" charset="-128"/>
                          <a:ea typeface="BIZ UDPゴシック" panose="020B0400000000000000" pitchFamily="50" charset="-128"/>
                        </a:rPr>
                        <a:t>(</a:t>
                      </a:r>
                      <a:r>
                        <a:rPr lang="zh-TW" altLang="en-US" sz="800" b="0" i="0" u="none" strike="noStrike" dirty="0">
                          <a:solidFill>
                            <a:schemeClr val="tx1"/>
                          </a:solidFill>
                          <a:effectLst/>
                          <a:latin typeface="BIZ UDPゴシック" panose="020B0400000000000000" pitchFamily="50" charset="-128"/>
                          <a:ea typeface="BIZ UDPゴシック" panose="020B0400000000000000" pitchFamily="50" charset="-128"/>
                        </a:rPr>
                        <a:t>公財</a:t>
                      </a:r>
                      <a:r>
                        <a:rPr lang="en-US" altLang="zh-TW" sz="800" b="0" i="0" u="none" strike="noStrike" dirty="0">
                          <a:solidFill>
                            <a:schemeClr val="tx1"/>
                          </a:solidFill>
                          <a:effectLst/>
                          <a:latin typeface="BIZ UDPゴシック" panose="020B0400000000000000" pitchFamily="50" charset="-128"/>
                          <a:ea typeface="BIZ UDPゴシック" panose="020B0400000000000000" pitchFamily="50" charset="-128"/>
                        </a:rPr>
                        <a:t>)</a:t>
                      </a:r>
                      <a:r>
                        <a:rPr lang="zh-TW" altLang="en-US" sz="800" b="0" i="0" u="none" strike="noStrike" dirty="0">
                          <a:solidFill>
                            <a:schemeClr val="tx1"/>
                          </a:solidFill>
                          <a:effectLst/>
                          <a:latin typeface="BIZ UDPゴシック" panose="020B0400000000000000" pitchFamily="50" charset="-128"/>
                          <a:ea typeface="BIZ UDPゴシック" panose="020B0400000000000000" pitchFamily="50" charset="-128"/>
                        </a:rPr>
                        <a:t>東京都中小企業振興公社城南支社</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03-3733-6245</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zh-CN"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大田区商店街連合会</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03-3731-8500</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9647457"/>
                  </a:ext>
                </a:extLst>
              </a:tr>
              <a:tr h="103349">
                <a:tc>
                  <a:txBody>
                    <a:bodyPr/>
                    <a:lstStyle/>
                    <a:p>
                      <a:pPr algn="ctr" fontAlgn="b"/>
                      <a:r>
                        <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東京信用保証協会大田支店</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03-5710-3610</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b"/>
                      <a:r>
                        <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東京商工会議所大田支部</a:t>
                      </a: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03-3734-1621</a:t>
                      </a: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11760"/>
                  </a:ext>
                </a:extLst>
              </a:tr>
            </a:tbl>
          </a:graphicData>
        </a:graphic>
      </p:graphicFrame>
      <p:grpSp>
        <p:nvGrpSpPr>
          <p:cNvPr id="17" name="グループ化 16">
            <a:extLst>
              <a:ext uri="{FF2B5EF4-FFF2-40B4-BE49-F238E27FC236}">
                <a16:creationId xmlns:a16="http://schemas.microsoft.com/office/drawing/2014/main" id="{04123D6A-4F6D-462B-AB7E-E0D4446E97E6}"/>
              </a:ext>
            </a:extLst>
          </p:cNvPr>
          <p:cNvGrpSpPr/>
          <p:nvPr/>
        </p:nvGrpSpPr>
        <p:grpSpPr>
          <a:xfrm>
            <a:off x="7554134" y="596"/>
            <a:ext cx="7572927" cy="10697650"/>
            <a:chOff x="7554134" y="596"/>
            <a:chExt cx="7572927" cy="10697650"/>
          </a:xfrm>
          <a:solidFill>
            <a:schemeClr val="accent6"/>
          </a:solidFill>
        </p:grpSpPr>
        <p:sp>
          <p:nvSpPr>
            <p:cNvPr id="118" name="正方形/長方形 117">
              <a:extLst>
                <a:ext uri="{FF2B5EF4-FFF2-40B4-BE49-F238E27FC236}">
                  <a16:creationId xmlns:a16="http://schemas.microsoft.com/office/drawing/2014/main" id="{7B721E28-C2D4-4AEF-84B8-7EA24FB52051}"/>
                </a:ext>
              </a:extLst>
            </p:cNvPr>
            <p:cNvSpPr/>
            <p:nvPr/>
          </p:nvSpPr>
          <p:spPr>
            <a:xfrm>
              <a:off x="7559674" y="2294"/>
              <a:ext cx="7559675"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19" name="正方形/長方形 118">
              <a:extLst>
                <a:ext uri="{FF2B5EF4-FFF2-40B4-BE49-F238E27FC236}">
                  <a16:creationId xmlns:a16="http://schemas.microsoft.com/office/drawing/2014/main" id="{2F5C6CBE-7952-483C-8A1D-97911D140B0F}"/>
                </a:ext>
              </a:extLst>
            </p:cNvPr>
            <p:cNvSpPr/>
            <p:nvPr/>
          </p:nvSpPr>
          <p:spPr>
            <a:xfrm rot="5400000">
              <a:off x="9673061" y="5238596"/>
              <a:ext cx="10692000"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20" name="正方形/長方形 119">
              <a:extLst>
                <a:ext uri="{FF2B5EF4-FFF2-40B4-BE49-F238E27FC236}">
                  <a16:creationId xmlns:a16="http://schemas.microsoft.com/office/drawing/2014/main" id="{DE1C65C2-5FF1-4D82-823A-4F0D00F48896}"/>
                </a:ext>
              </a:extLst>
            </p:cNvPr>
            <p:cNvSpPr/>
            <p:nvPr/>
          </p:nvSpPr>
          <p:spPr>
            <a:xfrm>
              <a:off x="7554134" y="10477722"/>
              <a:ext cx="7559675"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21" name="正方形/長方形 120">
              <a:extLst>
                <a:ext uri="{FF2B5EF4-FFF2-40B4-BE49-F238E27FC236}">
                  <a16:creationId xmlns:a16="http://schemas.microsoft.com/office/drawing/2014/main" id="{903B8D91-18F8-4BF3-9DB9-3092A2553A11}"/>
                </a:ext>
              </a:extLst>
            </p:cNvPr>
            <p:cNvSpPr/>
            <p:nvPr/>
          </p:nvSpPr>
          <p:spPr>
            <a:xfrm rot="5400000">
              <a:off x="2316134" y="5244246"/>
              <a:ext cx="10692000"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grpSp>
      <p:sp>
        <p:nvSpPr>
          <p:cNvPr id="22" name="テキスト ボックス 21">
            <a:extLst>
              <a:ext uri="{FF2B5EF4-FFF2-40B4-BE49-F238E27FC236}">
                <a16:creationId xmlns:a16="http://schemas.microsoft.com/office/drawing/2014/main" id="{E69056E0-DE6C-428F-99A6-92EE0B7EFC98}"/>
              </a:ext>
            </a:extLst>
          </p:cNvPr>
          <p:cNvSpPr txBox="1"/>
          <p:nvPr/>
        </p:nvSpPr>
        <p:spPr>
          <a:xfrm>
            <a:off x="7763974" y="203307"/>
            <a:ext cx="5328703" cy="677108"/>
          </a:xfrm>
          <a:prstGeom prst="rect">
            <a:avLst/>
          </a:prstGeom>
          <a:noFill/>
        </p:spPr>
        <p:txBody>
          <a:bodyPr wrap="none" rtlCol="0">
            <a:spAutoFit/>
          </a:bodyPr>
          <a:lstStyle/>
          <a:p>
            <a:r>
              <a:rPr kumimoji="1" lang="ja-JP" altLang="en-US" sz="3800" b="1" dirty="0">
                <a:solidFill>
                  <a:schemeClr val="bg1"/>
                </a:solidFill>
                <a:latin typeface="Meiryo UI" panose="020B0604030504040204" pitchFamily="50" charset="-128"/>
                <a:ea typeface="Meiryo UI" panose="020B0604030504040204" pitchFamily="50" charset="-128"/>
              </a:rPr>
              <a:t>大田区簡易版</a:t>
            </a:r>
            <a:r>
              <a:rPr kumimoji="1" lang="en-US" altLang="ja-JP" sz="3800" b="1" dirty="0">
                <a:solidFill>
                  <a:schemeClr val="bg1"/>
                </a:solidFill>
                <a:latin typeface="Meiryo UI" panose="020B0604030504040204" pitchFamily="50" charset="-128"/>
                <a:ea typeface="Meiryo UI" panose="020B0604030504040204" pitchFamily="50" charset="-128"/>
              </a:rPr>
              <a:t>BCP</a:t>
            </a:r>
            <a:r>
              <a:rPr kumimoji="1" lang="ja-JP" altLang="en-US" sz="3800" b="1" dirty="0">
                <a:solidFill>
                  <a:schemeClr val="bg1"/>
                </a:solidFill>
                <a:latin typeface="Meiryo UI" panose="020B0604030504040204" pitchFamily="50" charset="-128"/>
                <a:ea typeface="Meiryo UI" panose="020B0604030504040204" pitchFamily="50" charset="-128"/>
              </a:rPr>
              <a:t>シート</a:t>
            </a:r>
          </a:p>
        </p:txBody>
      </p:sp>
      <p:sp>
        <p:nvSpPr>
          <p:cNvPr id="26" name="テキスト ボックス 25">
            <a:extLst>
              <a:ext uri="{FF2B5EF4-FFF2-40B4-BE49-F238E27FC236}">
                <a16:creationId xmlns:a16="http://schemas.microsoft.com/office/drawing/2014/main" id="{5A89229B-46B0-4F42-BAD0-658CD2F9CCA2}"/>
              </a:ext>
            </a:extLst>
          </p:cNvPr>
          <p:cNvSpPr txBox="1"/>
          <p:nvPr/>
        </p:nvSpPr>
        <p:spPr>
          <a:xfrm>
            <a:off x="13282885" y="190248"/>
            <a:ext cx="1620000" cy="1080622"/>
          </a:xfrm>
          <a:prstGeom prst="rect">
            <a:avLst/>
          </a:prstGeom>
          <a:solidFill>
            <a:schemeClr val="bg1"/>
          </a:solidFill>
        </p:spPr>
        <p:txBody>
          <a:bodyPr wrap="square" lIns="0" tIns="36000" rIns="0" bIns="36000" rtlCol="0" anchor="ctr">
            <a:noAutofit/>
          </a:bodyPr>
          <a:lstStyle/>
          <a:p>
            <a:pPr algn="ctr"/>
            <a:r>
              <a:rPr kumimoji="1" lang="ja-JP" altLang="en-US" sz="2800" b="1" dirty="0">
                <a:solidFill>
                  <a:schemeClr val="accent6"/>
                </a:solidFill>
                <a:latin typeface="Meiryo UI" panose="020B0604030504040204" pitchFamily="50" charset="-128"/>
                <a:ea typeface="Meiryo UI" panose="020B0604030504040204" pitchFamily="50" charset="-128"/>
              </a:rPr>
              <a:t>感染症編</a:t>
            </a:r>
            <a:endParaRPr kumimoji="1" lang="ja-JP" altLang="en-US" sz="4000" b="1" dirty="0">
              <a:solidFill>
                <a:schemeClr val="accent6"/>
              </a:solidFill>
              <a:latin typeface="Meiryo UI" panose="020B0604030504040204" pitchFamily="50" charset="-128"/>
              <a:ea typeface="Meiryo UI" panose="020B0604030504040204" pitchFamily="50" charset="-128"/>
            </a:endParaRPr>
          </a:p>
        </p:txBody>
      </p:sp>
      <p:sp>
        <p:nvSpPr>
          <p:cNvPr id="122" name="テキスト ボックス 121">
            <a:extLst>
              <a:ext uri="{FF2B5EF4-FFF2-40B4-BE49-F238E27FC236}">
                <a16:creationId xmlns:a16="http://schemas.microsoft.com/office/drawing/2014/main" id="{FE91CA3E-8219-427D-B5F8-A1101F6C3FB4}"/>
              </a:ext>
            </a:extLst>
          </p:cNvPr>
          <p:cNvSpPr txBox="1"/>
          <p:nvPr/>
        </p:nvSpPr>
        <p:spPr>
          <a:xfrm>
            <a:off x="7737219" y="893271"/>
            <a:ext cx="4532010" cy="369332"/>
          </a:xfrm>
          <a:prstGeom prst="rect">
            <a:avLst/>
          </a:prstGeom>
          <a:noFill/>
        </p:spPr>
        <p:txBody>
          <a:bodyPr wrap="none" rtlCol="0">
            <a:spAutoFit/>
          </a:bodyPr>
          <a:lstStyle/>
          <a:p>
            <a:pPr algn="ctr"/>
            <a:r>
              <a:rPr kumimoji="1" lang="ja-JP" altLang="en-US" sz="1800" b="1" dirty="0">
                <a:solidFill>
                  <a:schemeClr val="accent5">
                    <a:lumMod val="20000"/>
                    <a:lumOff val="80000"/>
                  </a:schemeClr>
                </a:solidFill>
                <a:latin typeface="BIZ UDP明朝 Medium" panose="02020500000000000000" pitchFamily="18" charset="-128"/>
                <a:ea typeface="BIZ UDP明朝 Medium" panose="02020500000000000000" pitchFamily="18" charset="-128"/>
              </a:rPr>
              <a:t>事業を強くする、緊急事態への「事前の備え」</a:t>
            </a:r>
          </a:p>
        </p:txBody>
      </p:sp>
      <p:cxnSp>
        <p:nvCxnSpPr>
          <p:cNvPr id="36" name="直線コネクタ 35">
            <a:extLst>
              <a:ext uri="{FF2B5EF4-FFF2-40B4-BE49-F238E27FC236}">
                <a16:creationId xmlns:a16="http://schemas.microsoft.com/office/drawing/2014/main" id="{60B63AF5-1223-4767-A2A7-EBD79F939DCC}"/>
              </a:ext>
            </a:extLst>
          </p:cNvPr>
          <p:cNvCxnSpPr>
            <a:cxnSpLocks/>
          </p:cNvCxnSpPr>
          <p:nvPr/>
        </p:nvCxnSpPr>
        <p:spPr>
          <a:xfrm>
            <a:off x="7806617" y="893271"/>
            <a:ext cx="5400000"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B42083CB-26F2-4E68-9B72-55D26E679E19}"/>
              </a:ext>
            </a:extLst>
          </p:cNvPr>
          <p:cNvCxnSpPr>
            <a:cxnSpLocks/>
          </p:cNvCxnSpPr>
          <p:nvPr/>
        </p:nvCxnSpPr>
        <p:spPr>
          <a:xfrm>
            <a:off x="7806617" y="1270870"/>
            <a:ext cx="5400000"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6" name="テキスト ボックス 125">
            <a:extLst>
              <a:ext uri="{FF2B5EF4-FFF2-40B4-BE49-F238E27FC236}">
                <a16:creationId xmlns:a16="http://schemas.microsoft.com/office/drawing/2014/main" id="{07E5FE1E-D348-48D8-B831-DA595097A4E0}"/>
              </a:ext>
            </a:extLst>
          </p:cNvPr>
          <p:cNvSpPr txBox="1"/>
          <p:nvPr/>
        </p:nvSpPr>
        <p:spPr>
          <a:xfrm>
            <a:off x="7985620" y="7137435"/>
            <a:ext cx="2480166" cy="276999"/>
          </a:xfrm>
          <a:prstGeom prst="rect">
            <a:avLst/>
          </a:prstGeom>
          <a:noFill/>
        </p:spPr>
        <p:txBody>
          <a:bodyPr vert="horz" wrap="none" rtlCol="0">
            <a:spAutoFit/>
          </a:bodyPr>
          <a:lstStyle/>
          <a:p>
            <a:pPr algn="ctr"/>
            <a:r>
              <a:rPr kumimoji="1" lang="ja-JP" altLang="en-US" sz="1200" b="1" dirty="0">
                <a:solidFill>
                  <a:schemeClr val="accent4"/>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地域や他社との連携による対応事例</a:t>
            </a:r>
          </a:p>
        </p:txBody>
      </p:sp>
      <p:grpSp>
        <p:nvGrpSpPr>
          <p:cNvPr id="72" name="グループ化 71">
            <a:extLst>
              <a:ext uri="{FF2B5EF4-FFF2-40B4-BE49-F238E27FC236}">
                <a16:creationId xmlns:a16="http://schemas.microsoft.com/office/drawing/2014/main" id="{8FC02C64-7F5E-4C5C-9A3E-44283734FAE6}"/>
              </a:ext>
            </a:extLst>
          </p:cNvPr>
          <p:cNvGrpSpPr/>
          <p:nvPr/>
        </p:nvGrpSpPr>
        <p:grpSpPr>
          <a:xfrm>
            <a:off x="8061776" y="3396234"/>
            <a:ext cx="2556000" cy="484637"/>
            <a:chOff x="8045109" y="3471526"/>
            <a:chExt cx="2556000" cy="484637"/>
          </a:xfrm>
        </p:grpSpPr>
        <p:sp>
          <p:nvSpPr>
            <p:cNvPr id="68" name="正方形/長方形 67">
              <a:extLst>
                <a:ext uri="{FF2B5EF4-FFF2-40B4-BE49-F238E27FC236}">
                  <a16:creationId xmlns:a16="http://schemas.microsoft.com/office/drawing/2014/main" id="{1A1FEC4A-3FD6-4C5C-95F8-A25D094E79E9}"/>
                </a:ext>
              </a:extLst>
            </p:cNvPr>
            <p:cNvSpPr/>
            <p:nvPr/>
          </p:nvSpPr>
          <p:spPr>
            <a:xfrm>
              <a:off x="8045109" y="3492409"/>
              <a:ext cx="2556000" cy="442871"/>
            </a:xfrm>
            <a:prstGeom prst="rect">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正方形/長方形 128">
              <a:extLst>
                <a:ext uri="{FF2B5EF4-FFF2-40B4-BE49-F238E27FC236}">
                  <a16:creationId xmlns:a16="http://schemas.microsoft.com/office/drawing/2014/main" id="{43376C89-BDAA-45B0-BA7F-9AD68B4DBD82}"/>
                </a:ext>
              </a:extLst>
            </p:cNvPr>
            <p:cNvSpPr/>
            <p:nvPr/>
          </p:nvSpPr>
          <p:spPr>
            <a:xfrm>
              <a:off x="8369109" y="3471526"/>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en-US" altLang="ja-JP" sz="1600" b="1" dirty="0">
                  <a:solidFill>
                    <a:schemeClr val="accent6">
                      <a:lumMod val="50000"/>
                    </a:schemeClr>
                  </a:solidFill>
                  <a:latin typeface="Meiryo UI" panose="020B0604030504040204" pitchFamily="50" charset="-128"/>
                  <a:ea typeface="Meiryo UI" panose="020B0604030504040204" pitchFamily="50" charset="-128"/>
                </a:rPr>
                <a:t>BCP</a:t>
              </a: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rPr>
                <a:t>で事前に備える</a:t>
              </a:r>
              <a:endParaRPr kumimoji="1"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grpSp>
      <p:grpSp>
        <p:nvGrpSpPr>
          <p:cNvPr id="71" name="グループ化 70">
            <a:extLst>
              <a:ext uri="{FF2B5EF4-FFF2-40B4-BE49-F238E27FC236}">
                <a16:creationId xmlns:a16="http://schemas.microsoft.com/office/drawing/2014/main" id="{7C7C5FF5-B8ED-4BD1-89A9-57F26B114D70}"/>
              </a:ext>
            </a:extLst>
          </p:cNvPr>
          <p:cNvGrpSpPr/>
          <p:nvPr/>
        </p:nvGrpSpPr>
        <p:grpSpPr>
          <a:xfrm>
            <a:off x="8061776" y="3905971"/>
            <a:ext cx="2556000" cy="540000"/>
            <a:chOff x="8045110" y="3969184"/>
            <a:chExt cx="2556000" cy="540000"/>
          </a:xfrm>
        </p:grpSpPr>
        <p:sp>
          <p:nvSpPr>
            <p:cNvPr id="130" name="正方形/長方形 129">
              <a:extLst>
                <a:ext uri="{FF2B5EF4-FFF2-40B4-BE49-F238E27FC236}">
                  <a16:creationId xmlns:a16="http://schemas.microsoft.com/office/drawing/2014/main" id="{32B6AD33-76D1-4ECA-9C47-8955005D8022}"/>
                </a:ext>
              </a:extLst>
            </p:cNvPr>
            <p:cNvSpPr/>
            <p:nvPr/>
          </p:nvSpPr>
          <p:spPr>
            <a:xfrm>
              <a:off x="8045110" y="3969184"/>
              <a:ext cx="2556000" cy="540000"/>
            </a:xfrm>
            <a:prstGeom prst="rect">
              <a:avLst/>
            </a:prstGeom>
            <a:solidFill>
              <a:schemeClr val="accent6">
                <a:lumMod val="60000"/>
                <a:lumOff val="4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69" name="テキスト ボックス 68">
              <a:extLst>
                <a:ext uri="{FF2B5EF4-FFF2-40B4-BE49-F238E27FC236}">
                  <a16:creationId xmlns:a16="http://schemas.microsoft.com/office/drawing/2014/main" id="{5D4DA18B-EA72-4F20-B0F4-C9E2F63D14B7}"/>
                </a:ext>
              </a:extLst>
            </p:cNvPr>
            <p:cNvSpPr txBox="1"/>
            <p:nvPr/>
          </p:nvSpPr>
          <p:spPr>
            <a:xfrm>
              <a:off x="8075340" y="4005184"/>
              <a:ext cx="432000" cy="468000"/>
            </a:xfrm>
            <a:prstGeom prst="rect">
              <a:avLst/>
            </a:prstGeom>
            <a:solidFill>
              <a:schemeClr val="bg1"/>
            </a:solidFill>
          </p:spPr>
          <p:txBody>
            <a:bodyPr wrap="square" lIns="36000" tIns="36000" rIns="72000" bIns="36000" rtlCol="0" anchor="ctr">
              <a:noAutofit/>
            </a:bodyPr>
            <a:lstStyle/>
            <a:p>
              <a:pPr algn="ctr"/>
              <a:r>
                <a:rPr kumimoji="1" lang="en-US" altLang="ja-JP" sz="1200" b="1" dirty="0">
                  <a:solidFill>
                    <a:schemeClr val="accent6">
                      <a:lumMod val="50000"/>
                    </a:schemeClr>
                  </a:solidFill>
                  <a:latin typeface="BIZ UDPゴシック" panose="020B0400000000000000" pitchFamily="50" charset="-128"/>
                  <a:ea typeface="BIZ UDPゴシック" panose="020B0400000000000000" pitchFamily="50" charset="-128"/>
                </a:rPr>
                <a:t>Ⅰ-1</a:t>
              </a:r>
              <a:endPar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31" name="正方形/長方形 130">
              <a:extLst>
                <a:ext uri="{FF2B5EF4-FFF2-40B4-BE49-F238E27FC236}">
                  <a16:creationId xmlns:a16="http://schemas.microsoft.com/office/drawing/2014/main" id="{BCE74996-6E48-49CF-A70C-B0338C26A7E3}"/>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rPr>
                <a:t>基本方針を決める</a:t>
              </a:r>
              <a:endParaRPr kumimoji="1"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grpSp>
      <p:grpSp>
        <p:nvGrpSpPr>
          <p:cNvPr id="132" name="グループ化 131">
            <a:extLst>
              <a:ext uri="{FF2B5EF4-FFF2-40B4-BE49-F238E27FC236}">
                <a16:creationId xmlns:a16="http://schemas.microsoft.com/office/drawing/2014/main" id="{CA4ADE0F-031E-4514-AA2D-EECD7BD4CFEF}"/>
              </a:ext>
            </a:extLst>
          </p:cNvPr>
          <p:cNvGrpSpPr/>
          <p:nvPr/>
        </p:nvGrpSpPr>
        <p:grpSpPr>
          <a:xfrm>
            <a:off x="8061776" y="5205503"/>
            <a:ext cx="2556000" cy="540000"/>
            <a:chOff x="8045110" y="3969184"/>
            <a:chExt cx="2556000" cy="540000"/>
          </a:xfrm>
        </p:grpSpPr>
        <p:sp>
          <p:nvSpPr>
            <p:cNvPr id="133" name="正方形/長方形 132">
              <a:extLst>
                <a:ext uri="{FF2B5EF4-FFF2-40B4-BE49-F238E27FC236}">
                  <a16:creationId xmlns:a16="http://schemas.microsoft.com/office/drawing/2014/main" id="{F0C504D8-B7DD-404E-AFC8-4CBC2611276F}"/>
                </a:ext>
              </a:extLst>
            </p:cNvPr>
            <p:cNvSpPr/>
            <p:nvPr/>
          </p:nvSpPr>
          <p:spPr>
            <a:xfrm>
              <a:off x="8045110" y="3969184"/>
              <a:ext cx="2556000" cy="540000"/>
            </a:xfrm>
            <a:prstGeom prst="rect">
              <a:avLst/>
            </a:prstGeom>
            <a:solidFill>
              <a:schemeClr val="accent6">
                <a:lumMod val="60000"/>
                <a:lumOff val="4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34" name="テキスト ボックス 133">
              <a:extLst>
                <a:ext uri="{FF2B5EF4-FFF2-40B4-BE49-F238E27FC236}">
                  <a16:creationId xmlns:a16="http://schemas.microsoft.com/office/drawing/2014/main" id="{D049AA43-6A65-4E6B-8A25-299E1012076E}"/>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chemeClr val="accent6">
                      <a:lumMod val="50000"/>
                    </a:schemeClr>
                  </a:solidFill>
                  <a:latin typeface="BIZ UDPゴシック" panose="020B0400000000000000" pitchFamily="50" charset="-128"/>
                  <a:ea typeface="BIZ UDPゴシック" panose="020B0400000000000000" pitchFamily="50" charset="-128"/>
                </a:rPr>
                <a:t>Ⅰ-5</a:t>
              </a:r>
            </a:p>
            <a:p>
              <a:pPr algn="ctr"/>
              <a:r>
                <a:rPr kumimoji="1" lang="en-US" altLang="ja-JP" sz="1200" b="1" dirty="0">
                  <a:solidFill>
                    <a:schemeClr val="accent6">
                      <a:lumMod val="50000"/>
                    </a:schemeClr>
                  </a:solidFill>
                  <a:latin typeface="BIZ UDPゴシック" panose="020B0400000000000000" pitchFamily="50" charset="-128"/>
                  <a:ea typeface="BIZ UDPゴシック" panose="020B0400000000000000" pitchFamily="50" charset="-128"/>
                </a:rPr>
                <a:t>Ⅰ-</a:t>
              </a:r>
              <a:r>
                <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６</a:t>
              </a:r>
            </a:p>
          </p:txBody>
        </p:sp>
        <p:sp>
          <p:nvSpPr>
            <p:cNvPr id="135" name="正方形/長方形 134">
              <a:extLst>
                <a:ext uri="{FF2B5EF4-FFF2-40B4-BE49-F238E27FC236}">
                  <a16:creationId xmlns:a16="http://schemas.microsoft.com/office/drawing/2014/main" id="{93822778-4393-4F11-A25D-D318F3FDC299}"/>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rPr>
                <a:t>重要業務を特定し、対策を検討する</a:t>
              </a:r>
              <a:endParaRPr kumimoji="1"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grpSp>
      <p:grpSp>
        <p:nvGrpSpPr>
          <p:cNvPr id="136" name="グループ化 135">
            <a:extLst>
              <a:ext uri="{FF2B5EF4-FFF2-40B4-BE49-F238E27FC236}">
                <a16:creationId xmlns:a16="http://schemas.microsoft.com/office/drawing/2014/main" id="{BED53482-9162-4B6C-8CBC-829ADE13AA7C}"/>
              </a:ext>
            </a:extLst>
          </p:cNvPr>
          <p:cNvGrpSpPr/>
          <p:nvPr/>
        </p:nvGrpSpPr>
        <p:grpSpPr>
          <a:xfrm>
            <a:off x="8061776" y="4555737"/>
            <a:ext cx="2556000" cy="540000"/>
            <a:chOff x="8045110" y="3969184"/>
            <a:chExt cx="2556000" cy="540000"/>
          </a:xfrm>
        </p:grpSpPr>
        <p:sp>
          <p:nvSpPr>
            <p:cNvPr id="137" name="正方形/長方形 136">
              <a:extLst>
                <a:ext uri="{FF2B5EF4-FFF2-40B4-BE49-F238E27FC236}">
                  <a16:creationId xmlns:a16="http://schemas.microsoft.com/office/drawing/2014/main" id="{33E0114D-F631-49D0-8A6D-1140FE56F621}"/>
                </a:ext>
              </a:extLst>
            </p:cNvPr>
            <p:cNvSpPr/>
            <p:nvPr/>
          </p:nvSpPr>
          <p:spPr>
            <a:xfrm>
              <a:off x="8045110" y="3969184"/>
              <a:ext cx="2556000" cy="540000"/>
            </a:xfrm>
            <a:prstGeom prst="rect">
              <a:avLst/>
            </a:prstGeom>
            <a:solidFill>
              <a:schemeClr val="accent6">
                <a:lumMod val="60000"/>
                <a:lumOff val="4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38" name="テキスト ボックス 137">
              <a:extLst>
                <a:ext uri="{FF2B5EF4-FFF2-40B4-BE49-F238E27FC236}">
                  <a16:creationId xmlns:a16="http://schemas.microsoft.com/office/drawing/2014/main" id="{4AB15B46-029E-4325-AE56-BA24087048C9}"/>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100" b="1" dirty="0">
                  <a:solidFill>
                    <a:schemeClr val="accent6">
                      <a:lumMod val="50000"/>
                    </a:schemeClr>
                  </a:solidFill>
                  <a:latin typeface="BIZ UDPゴシック" panose="020B0400000000000000" pitchFamily="50" charset="-128"/>
                  <a:ea typeface="BIZ UDPゴシック" panose="020B0400000000000000" pitchFamily="50" charset="-128"/>
                </a:rPr>
                <a:t>Ⅰ-2</a:t>
              </a:r>
            </a:p>
            <a:p>
              <a:pPr algn="ctr"/>
              <a:r>
                <a:rPr kumimoji="1" lang="en-US" altLang="ja-JP" sz="1100" b="1" dirty="0">
                  <a:solidFill>
                    <a:schemeClr val="accent6">
                      <a:lumMod val="50000"/>
                    </a:schemeClr>
                  </a:solidFill>
                  <a:latin typeface="BIZ UDPゴシック" panose="020B0400000000000000" pitchFamily="50" charset="-128"/>
                  <a:ea typeface="BIZ UDPゴシック" panose="020B0400000000000000" pitchFamily="50" charset="-128"/>
                </a:rPr>
                <a:t>Ⅰ-3</a:t>
              </a:r>
            </a:p>
            <a:p>
              <a:pPr algn="ctr"/>
              <a:r>
                <a:rPr kumimoji="1" lang="en-US" altLang="ja-JP" sz="1100" b="1" dirty="0">
                  <a:solidFill>
                    <a:schemeClr val="accent6">
                      <a:lumMod val="50000"/>
                    </a:schemeClr>
                  </a:solidFill>
                  <a:latin typeface="BIZ UDPゴシック" panose="020B0400000000000000" pitchFamily="50" charset="-128"/>
                  <a:ea typeface="BIZ UDPゴシック" panose="020B0400000000000000" pitchFamily="50" charset="-128"/>
                </a:rPr>
                <a:t>Ⅰ-</a:t>
              </a:r>
              <a:r>
                <a:rPr kumimoji="1" lang="ja-JP" altLang="en-US" sz="1100" b="1" dirty="0">
                  <a:solidFill>
                    <a:schemeClr val="accent6">
                      <a:lumMod val="50000"/>
                    </a:schemeClr>
                  </a:solidFill>
                  <a:latin typeface="BIZ UDPゴシック" panose="020B0400000000000000" pitchFamily="50" charset="-128"/>
                  <a:ea typeface="BIZ UDPゴシック" panose="020B0400000000000000" pitchFamily="50" charset="-128"/>
                </a:rPr>
                <a:t>４</a:t>
              </a:r>
            </a:p>
          </p:txBody>
        </p:sp>
        <p:sp>
          <p:nvSpPr>
            <p:cNvPr id="139" name="正方形/長方形 138">
              <a:extLst>
                <a:ext uri="{FF2B5EF4-FFF2-40B4-BE49-F238E27FC236}">
                  <a16:creationId xmlns:a16="http://schemas.microsoft.com/office/drawing/2014/main" id="{973185F5-317A-4FF9-8472-F67A133AAFA3}"/>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rPr>
                <a:t>被害を想定する</a:t>
              </a:r>
              <a:endParaRPr kumimoji="1"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grpSp>
      <p:grpSp>
        <p:nvGrpSpPr>
          <p:cNvPr id="140" name="グループ化 139">
            <a:extLst>
              <a:ext uri="{FF2B5EF4-FFF2-40B4-BE49-F238E27FC236}">
                <a16:creationId xmlns:a16="http://schemas.microsoft.com/office/drawing/2014/main" id="{90B66B33-FE17-4A53-8A3A-55CF1B567D3F}"/>
              </a:ext>
            </a:extLst>
          </p:cNvPr>
          <p:cNvGrpSpPr/>
          <p:nvPr/>
        </p:nvGrpSpPr>
        <p:grpSpPr>
          <a:xfrm>
            <a:off x="8048951" y="5861613"/>
            <a:ext cx="2581651" cy="540000"/>
            <a:chOff x="8045110" y="3969184"/>
            <a:chExt cx="2581651" cy="540000"/>
          </a:xfrm>
        </p:grpSpPr>
        <p:sp>
          <p:nvSpPr>
            <p:cNvPr id="141" name="正方形/長方形 140">
              <a:extLst>
                <a:ext uri="{FF2B5EF4-FFF2-40B4-BE49-F238E27FC236}">
                  <a16:creationId xmlns:a16="http://schemas.microsoft.com/office/drawing/2014/main" id="{38684C3F-872A-4924-A3F3-6397100B9644}"/>
                </a:ext>
              </a:extLst>
            </p:cNvPr>
            <p:cNvSpPr/>
            <p:nvPr/>
          </p:nvSpPr>
          <p:spPr>
            <a:xfrm>
              <a:off x="8045110" y="3969184"/>
              <a:ext cx="2556000" cy="540000"/>
            </a:xfrm>
            <a:prstGeom prst="rect">
              <a:avLst/>
            </a:prstGeom>
            <a:solidFill>
              <a:schemeClr val="accent6">
                <a:lumMod val="60000"/>
                <a:lumOff val="4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42" name="テキスト ボックス 141">
              <a:extLst>
                <a:ext uri="{FF2B5EF4-FFF2-40B4-BE49-F238E27FC236}">
                  <a16:creationId xmlns:a16="http://schemas.microsoft.com/office/drawing/2014/main" id="{51348639-A183-43BB-94F8-40EB732746D8}"/>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chemeClr val="accent6">
                      <a:lumMod val="50000"/>
                    </a:schemeClr>
                  </a:solidFill>
                  <a:latin typeface="BIZ UDPゴシック" panose="020B0400000000000000" pitchFamily="50" charset="-128"/>
                  <a:ea typeface="BIZ UDPゴシック" panose="020B0400000000000000" pitchFamily="50" charset="-128"/>
                </a:rPr>
                <a:t>Ⅰ-7</a:t>
              </a:r>
              <a:endPar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43" name="正方形/長方形 142">
              <a:extLst>
                <a:ext uri="{FF2B5EF4-FFF2-40B4-BE49-F238E27FC236}">
                  <a16:creationId xmlns:a16="http://schemas.microsoft.com/office/drawing/2014/main" id="{40359093-707A-4B59-947E-958A0EA2FD86}"/>
                </a:ext>
              </a:extLst>
            </p:cNvPr>
            <p:cNvSpPr/>
            <p:nvPr/>
          </p:nvSpPr>
          <p:spPr>
            <a:xfrm>
              <a:off x="8481958" y="3995659"/>
              <a:ext cx="2144803"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rPr>
                <a:t>緊急時の体制を作る</a:t>
              </a:r>
              <a:endParaRPr kumimoji="1"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grpSp>
      <p:sp>
        <p:nvSpPr>
          <p:cNvPr id="144" name="矢印: 山形 143">
            <a:extLst>
              <a:ext uri="{FF2B5EF4-FFF2-40B4-BE49-F238E27FC236}">
                <a16:creationId xmlns:a16="http://schemas.microsoft.com/office/drawing/2014/main" id="{40DB22A6-ED91-4580-9C20-6BA9488151BD}"/>
              </a:ext>
            </a:extLst>
          </p:cNvPr>
          <p:cNvSpPr/>
          <p:nvPr/>
        </p:nvSpPr>
        <p:spPr>
          <a:xfrm rot="5400000">
            <a:off x="9303776" y="4411683"/>
            <a:ext cx="72000" cy="180000"/>
          </a:xfrm>
          <a:prstGeom prst="chevron">
            <a:avLst>
              <a:gd name="adj" fmla="val 76458"/>
            </a:avLst>
          </a:prstGeom>
          <a:solidFill>
            <a:srgbClr val="BD544E"/>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145" name="矢印: 山形 144">
            <a:extLst>
              <a:ext uri="{FF2B5EF4-FFF2-40B4-BE49-F238E27FC236}">
                <a16:creationId xmlns:a16="http://schemas.microsoft.com/office/drawing/2014/main" id="{EB432C1E-AB53-46AE-BF6E-1D768B3DDBCD}"/>
              </a:ext>
            </a:extLst>
          </p:cNvPr>
          <p:cNvSpPr/>
          <p:nvPr/>
        </p:nvSpPr>
        <p:spPr>
          <a:xfrm rot="5400000">
            <a:off x="9303776" y="5067055"/>
            <a:ext cx="72000" cy="180000"/>
          </a:xfrm>
          <a:prstGeom prst="chevron">
            <a:avLst>
              <a:gd name="adj" fmla="val 76458"/>
            </a:avLst>
          </a:prstGeom>
          <a:solidFill>
            <a:srgbClr val="BD544E"/>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sp>
        <p:nvSpPr>
          <p:cNvPr id="146" name="矢印: 山形 145">
            <a:extLst>
              <a:ext uri="{FF2B5EF4-FFF2-40B4-BE49-F238E27FC236}">
                <a16:creationId xmlns:a16="http://schemas.microsoft.com/office/drawing/2014/main" id="{3481522A-8F13-41E5-BE09-50B03C279863}"/>
              </a:ext>
            </a:extLst>
          </p:cNvPr>
          <p:cNvSpPr/>
          <p:nvPr/>
        </p:nvSpPr>
        <p:spPr>
          <a:xfrm rot="5400000">
            <a:off x="9303776" y="5707688"/>
            <a:ext cx="72000" cy="180000"/>
          </a:xfrm>
          <a:prstGeom prst="chevron">
            <a:avLst>
              <a:gd name="adj" fmla="val 76458"/>
            </a:avLst>
          </a:prstGeom>
          <a:solidFill>
            <a:srgbClr val="BD544E"/>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00">
              <a:solidFill>
                <a:schemeClr val="tx1"/>
              </a:solidFill>
            </a:endParaRPr>
          </a:p>
        </p:txBody>
      </p:sp>
      <p:grpSp>
        <p:nvGrpSpPr>
          <p:cNvPr id="153" name="グループ化 152">
            <a:extLst>
              <a:ext uri="{FF2B5EF4-FFF2-40B4-BE49-F238E27FC236}">
                <a16:creationId xmlns:a16="http://schemas.microsoft.com/office/drawing/2014/main" id="{A4048F27-8FE3-4FA7-AFDA-24A3E1A945EE}"/>
              </a:ext>
            </a:extLst>
          </p:cNvPr>
          <p:cNvGrpSpPr/>
          <p:nvPr/>
        </p:nvGrpSpPr>
        <p:grpSpPr>
          <a:xfrm>
            <a:off x="12142856" y="3400739"/>
            <a:ext cx="2556000" cy="484637"/>
            <a:chOff x="8045109" y="3471526"/>
            <a:chExt cx="2556000" cy="484637"/>
          </a:xfrm>
        </p:grpSpPr>
        <p:sp>
          <p:nvSpPr>
            <p:cNvPr id="154" name="正方形/長方形 153">
              <a:extLst>
                <a:ext uri="{FF2B5EF4-FFF2-40B4-BE49-F238E27FC236}">
                  <a16:creationId xmlns:a16="http://schemas.microsoft.com/office/drawing/2014/main" id="{D579E14D-96CD-4264-B7F0-E16733A90160}"/>
                </a:ext>
              </a:extLst>
            </p:cNvPr>
            <p:cNvSpPr/>
            <p:nvPr/>
          </p:nvSpPr>
          <p:spPr>
            <a:xfrm>
              <a:off x="8045109" y="3492409"/>
              <a:ext cx="2556000" cy="442871"/>
            </a:xfrm>
            <a:prstGeom prst="rect">
              <a:avLst/>
            </a:prstGeom>
            <a:solidFill>
              <a:schemeClr val="bg1"/>
            </a:solidFill>
            <a:ln w="28575">
              <a:solidFill>
                <a:srgbClr val="AF37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a:extLst>
                <a:ext uri="{FF2B5EF4-FFF2-40B4-BE49-F238E27FC236}">
                  <a16:creationId xmlns:a16="http://schemas.microsoft.com/office/drawing/2014/main" id="{D8F5E54A-E296-43C1-8EF6-06757FF09382}"/>
                </a:ext>
              </a:extLst>
            </p:cNvPr>
            <p:cNvSpPr/>
            <p:nvPr/>
          </p:nvSpPr>
          <p:spPr>
            <a:xfrm>
              <a:off x="8369109" y="3471526"/>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rgbClr val="AF3733"/>
                  </a:solidFill>
                  <a:latin typeface="Meiryo UI" panose="020B0604030504040204" pitchFamily="50" charset="-128"/>
                  <a:ea typeface="Meiryo UI" panose="020B0604030504040204" pitchFamily="50" charset="-128"/>
                </a:rPr>
                <a:t>感染症拡大時</a:t>
              </a:r>
              <a:endParaRPr kumimoji="1" lang="en-US" altLang="ja-JP" sz="1600" b="1" dirty="0">
                <a:solidFill>
                  <a:srgbClr val="AF3733"/>
                </a:solidFill>
                <a:latin typeface="Meiryo UI" panose="020B0604030504040204" pitchFamily="50" charset="-128"/>
                <a:ea typeface="Meiryo UI" panose="020B0604030504040204" pitchFamily="50" charset="-128"/>
              </a:endParaRPr>
            </a:p>
          </p:txBody>
        </p:sp>
      </p:grpSp>
      <p:grpSp>
        <p:nvGrpSpPr>
          <p:cNvPr id="179" name="グループ化 178">
            <a:extLst>
              <a:ext uri="{FF2B5EF4-FFF2-40B4-BE49-F238E27FC236}">
                <a16:creationId xmlns:a16="http://schemas.microsoft.com/office/drawing/2014/main" id="{F0A9CD45-B567-453E-8CCA-9448DA84210D}"/>
              </a:ext>
            </a:extLst>
          </p:cNvPr>
          <p:cNvGrpSpPr/>
          <p:nvPr/>
        </p:nvGrpSpPr>
        <p:grpSpPr>
          <a:xfrm>
            <a:off x="11248651" y="3304039"/>
            <a:ext cx="727221" cy="3156690"/>
            <a:chOff x="10677151" y="3284081"/>
            <a:chExt cx="727221" cy="3156690"/>
          </a:xfrm>
          <a:solidFill>
            <a:schemeClr val="accent6">
              <a:lumMod val="20000"/>
              <a:lumOff val="80000"/>
            </a:schemeClr>
          </a:solidFill>
        </p:grpSpPr>
        <p:sp>
          <p:nvSpPr>
            <p:cNvPr id="147" name="二等辺三角形 146">
              <a:extLst>
                <a:ext uri="{FF2B5EF4-FFF2-40B4-BE49-F238E27FC236}">
                  <a16:creationId xmlns:a16="http://schemas.microsoft.com/office/drawing/2014/main" id="{A87D10D1-996D-41ED-BC05-18C9B0FD32AD}"/>
                </a:ext>
              </a:extLst>
            </p:cNvPr>
            <p:cNvSpPr/>
            <p:nvPr/>
          </p:nvSpPr>
          <p:spPr>
            <a:xfrm rot="5400000">
              <a:off x="9466947" y="4543087"/>
              <a:ext cx="3105169" cy="684761"/>
            </a:xfrm>
            <a:prstGeom prst="triangle">
              <a:avLst>
                <a:gd name="adj" fmla="val 4959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77" name="グループ化 176">
              <a:extLst>
                <a:ext uri="{FF2B5EF4-FFF2-40B4-BE49-F238E27FC236}">
                  <a16:creationId xmlns:a16="http://schemas.microsoft.com/office/drawing/2014/main" id="{D7566A9E-F646-410F-ABB3-42827A3EE29C}"/>
                </a:ext>
              </a:extLst>
            </p:cNvPr>
            <p:cNvGrpSpPr/>
            <p:nvPr/>
          </p:nvGrpSpPr>
          <p:grpSpPr>
            <a:xfrm>
              <a:off x="10695881" y="3284081"/>
              <a:ext cx="708491" cy="3156690"/>
              <a:chOff x="10695881" y="3284081"/>
              <a:chExt cx="708491" cy="3156690"/>
            </a:xfrm>
            <a:grpFill/>
          </p:grpSpPr>
          <p:cxnSp>
            <p:nvCxnSpPr>
              <p:cNvPr id="157" name="直線コネクタ 156">
                <a:extLst>
                  <a:ext uri="{FF2B5EF4-FFF2-40B4-BE49-F238E27FC236}">
                    <a16:creationId xmlns:a16="http://schemas.microsoft.com/office/drawing/2014/main" id="{A2B9358F-7561-434F-847B-243FE7D7B255}"/>
                  </a:ext>
                </a:extLst>
              </p:cNvPr>
              <p:cNvCxnSpPr>
                <a:cxnSpLocks/>
              </p:cNvCxnSpPr>
              <p:nvPr/>
            </p:nvCxnSpPr>
            <p:spPr>
              <a:xfrm>
                <a:off x="10696901" y="3284081"/>
                <a:ext cx="707471" cy="1594019"/>
              </a:xfrm>
              <a:prstGeom prst="line">
                <a:avLst/>
              </a:prstGeom>
              <a:grpFill/>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id="{B95A30E5-61FB-48D7-9611-ED2872A11E26}"/>
                  </a:ext>
                </a:extLst>
              </p:cNvPr>
              <p:cNvCxnSpPr>
                <a:cxnSpLocks/>
              </p:cNvCxnSpPr>
              <p:nvPr/>
            </p:nvCxnSpPr>
            <p:spPr>
              <a:xfrm flipV="1">
                <a:off x="10695881" y="4846752"/>
                <a:ext cx="707471" cy="1594019"/>
              </a:xfrm>
              <a:prstGeom prst="line">
                <a:avLst/>
              </a:prstGeom>
              <a:grpFill/>
              <a:ln w="7620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161" name="グループ化 160">
            <a:extLst>
              <a:ext uri="{FF2B5EF4-FFF2-40B4-BE49-F238E27FC236}">
                <a16:creationId xmlns:a16="http://schemas.microsoft.com/office/drawing/2014/main" id="{E2094D78-9C44-43CC-BBE4-67677E466709}"/>
              </a:ext>
            </a:extLst>
          </p:cNvPr>
          <p:cNvGrpSpPr/>
          <p:nvPr/>
        </p:nvGrpSpPr>
        <p:grpSpPr>
          <a:xfrm>
            <a:off x="12127770" y="3911250"/>
            <a:ext cx="2586172" cy="756000"/>
            <a:chOff x="8045110" y="3969184"/>
            <a:chExt cx="2586172" cy="540000"/>
          </a:xfrm>
        </p:grpSpPr>
        <p:sp>
          <p:nvSpPr>
            <p:cNvPr id="162" name="正方形/長方形 161">
              <a:extLst>
                <a:ext uri="{FF2B5EF4-FFF2-40B4-BE49-F238E27FC236}">
                  <a16:creationId xmlns:a16="http://schemas.microsoft.com/office/drawing/2014/main" id="{5AF2C598-F283-4BE6-A801-4AC9E7A5B5D1}"/>
                </a:ext>
              </a:extLst>
            </p:cNvPr>
            <p:cNvSpPr/>
            <p:nvPr/>
          </p:nvSpPr>
          <p:spPr>
            <a:xfrm>
              <a:off x="8045110" y="3969184"/>
              <a:ext cx="2556000" cy="540000"/>
            </a:xfrm>
            <a:prstGeom prst="rect">
              <a:avLst/>
            </a:prstGeom>
            <a:solidFill>
              <a:srgbClr val="C96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63" name="テキスト ボックス 162">
              <a:extLst>
                <a:ext uri="{FF2B5EF4-FFF2-40B4-BE49-F238E27FC236}">
                  <a16:creationId xmlns:a16="http://schemas.microsoft.com/office/drawing/2014/main" id="{40664DE0-174E-4EF7-8D30-60AC1CB85E15}"/>
                </a:ext>
              </a:extLst>
            </p:cNvPr>
            <p:cNvSpPr txBox="1"/>
            <p:nvPr/>
          </p:nvSpPr>
          <p:spPr>
            <a:xfrm>
              <a:off x="8075340" y="4005184"/>
              <a:ext cx="432000" cy="468000"/>
            </a:xfrm>
            <a:prstGeom prst="rect">
              <a:avLst/>
            </a:prstGeom>
            <a:solidFill>
              <a:schemeClr val="bg1"/>
            </a:solidFill>
          </p:spPr>
          <p:txBody>
            <a:bodyPr wrap="square" lIns="36000" tIns="36000" rIns="72000" bIns="36000" rtlCol="0" anchor="ctr">
              <a:noAutofit/>
            </a:bodyPr>
            <a:lstStyle/>
            <a:p>
              <a:pPr algn="ctr"/>
              <a:r>
                <a:rPr kumimoji="1" lang="en-US" altLang="ja-JP" sz="1200" b="1" dirty="0">
                  <a:solidFill>
                    <a:srgbClr val="AF3733"/>
                  </a:solidFill>
                  <a:latin typeface="BIZ UDPゴシック" panose="020B0400000000000000" pitchFamily="50" charset="-128"/>
                  <a:ea typeface="BIZ UDPゴシック" panose="020B0400000000000000" pitchFamily="50" charset="-128"/>
                </a:rPr>
                <a:t>Ⅱ-1</a:t>
              </a:r>
              <a:endParaRPr kumimoji="1" lang="ja-JP" altLang="en-US" sz="1200" b="1" dirty="0">
                <a:solidFill>
                  <a:srgbClr val="AF3733"/>
                </a:solidFill>
                <a:latin typeface="BIZ UDPゴシック" panose="020B0400000000000000" pitchFamily="50" charset="-128"/>
                <a:ea typeface="BIZ UDPゴシック" panose="020B0400000000000000" pitchFamily="50" charset="-128"/>
              </a:endParaRPr>
            </a:p>
          </p:txBody>
        </p:sp>
        <p:sp>
          <p:nvSpPr>
            <p:cNvPr id="164" name="正方形/長方形 163">
              <a:extLst>
                <a:ext uri="{FF2B5EF4-FFF2-40B4-BE49-F238E27FC236}">
                  <a16:creationId xmlns:a16="http://schemas.microsoft.com/office/drawing/2014/main" id="{334C2A46-EBDB-4CD6-8490-F6D6C962EFFE}"/>
                </a:ext>
              </a:extLst>
            </p:cNvPr>
            <p:cNvSpPr/>
            <p:nvPr/>
          </p:nvSpPr>
          <p:spPr>
            <a:xfrm>
              <a:off x="8435282" y="3995659"/>
              <a:ext cx="2196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需要変動への対策</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algn="ctr">
                <a:lnSpc>
                  <a:spcPct val="120000"/>
                </a:lnSpc>
              </a:pPr>
              <a:r>
                <a:rPr kumimoji="1" lang="ja-JP" altLang="en-US" sz="1200" b="1" dirty="0">
                  <a:solidFill>
                    <a:schemeClr val="bg1"/>
                  </a:solidFill>
                  <a:latin typeface="Meiryo UI" panose="020B0604030504040204" pitchFamily="50" charset="-128"/>
                  <a:ea typeface="Meiryo UI" panose="020B0604030504040204" pitchFamily="50" charset="-128"/>
                </a:rPr>
                <a:t>（対面サービス需要の大幅減）</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grpSp>
      <p:grpSp>
        <p:nvGrpSpPr>
          <p:cNvPr id="166" name="グループ化 165">
            <a:extLst>
              <a:ext uri="{FF2B5EF4-FFF2-40B4-BE49-F238E27FC236}">
                <a16:creationId xmlns:a16="http://schemas.microsoft.com/office/drawing/2014/main" id="{66AC715A-C55F-407A-9961-ABBADE51BE3B}"/>
              </a:ext>
            </a:extLst>
          </p:cNvPr>
          <p:cNvGrpSpPr/>
          <p:nvPr/>
        </p:nvGrpSpPr>
        <p:grpSpPr>
          <a:xfrm>
            <a:off x="12142856" y="4784833"/>
            <a:ext cx="2556000" cy="756000"/>
            <a:chOff x="8045110" y="3969184"/>
            <a:chExt cx="2556000" cy="540000"/>
          </a:xfrm>
        </p:grpSpPr>
        <p:sp>
          <p:nvSpPr>
            <p:cNvPr id="167" name="正方形/長方形 166">
              <a:extLst>
                <a:ext uri="{FF2B5EF4-FFF2-40B4-BE49-F238E27FC236}">
                  <a16:creationId xmlns:a16="http://schemas.microsoft.com/office/drawing/2014/main" id="{51BDB122-935F-4B15-9A5E-91E634EFC66E}"/>
                </a:ext>
              </a:extLst>
            </p:cNvPr>
            <p:cNvSpPr/>
            <p:nvPr/>
          </p:nvSpPr>
          <p:spPr>
            <a:xfrm>
              <a:off x="8045110" y="3969184"/>
              <a:ext cx="2556000" cy="540000"/>
            </a:xfrm>
            <a:prstGeom prst="rect">
              <a:avLst/>
            </a:prstGeom>
            <a:solidFill>
              <a:srgbClr val="C96F66"/>
            </a:solidFill>
            <a:ln w="28575">
              <a:solidFill>
                <a:srgbClr val="C96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68" name="テキスト ボックス 167">
              <a:extLst>
                <a:ext uri="{FF2B5EF4-FFF2-40B4-BE49-F238E27FC236}">
                  <a16:creationId xmlns:a16="http://schemas.microsoft.com/office/drawing/2014/main" id="{249008D0-4C7A-4CC4-8E2C-DE5807E45C7C}"/>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rgbClr val="AF3733"/>
                  </a:solidFill>
                  <a:latin typeface="BIZ UDPゴシック" panose="020B0400000000000000" pitchFamily="50" charset="-128"/>
                  <a:ea typeface="BIZ UDPゴシック" panose="020B0400000000000000" pitchFamily="50" charset="-128"/>
                </a:rPr>
                <a:t>Ⅱ-1</a:t>
              </a:r>
              <a:endParaRPr kumimoji="1" lang="ja-JP" altLang="en-US" sz="1200" b="1" dirty="0">
                <a:solidFill>
                  <a:srgbClr val="AF3733"/>
                </a:solidFill>
                <a:latin typeface="BIZ UDPゴシック" panose="020B0400000000000000" pitchFamily="50" charset="-128"/>
                <a:ea typeface="BIZ UDPゴシック" panose="020B0400000000000000" pitchFamily="50" charset="-128"/>
              </a:endParaRPr>
            </a:p>
          </p:txBody>
        </p:sp>
        <p:sp>
          <p:nvSpPr>
            <p:cNvPr id="169" name="正方形/長方形 168">
              <a:extLst>
                <a:ext uri="{FF2B5EF4-FFF2-40B4-BE49-F238E27FC236}">
                  <a16:creationId xmlns:a16="http://schemas.microsoft.com/office/drawing/2014/main" id="{0B8B4DCB-2D22-4409-A12B-8E0EAFF514AF}"/>
                </a:ext>
              </a:extLst>
            </p:cNvPr>
            <p:cNvSpPr/>
            <p:nvPr/>
          </p:nvSpPr>
          <p:spPr>
            <a:xfrm>
              <a:off x="8594936" y="3974924"/>
              <a:ext cx="1908000" cy="51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供給変動への対策</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algn="ctr">
                <a:lnSpc>
                  <a:spcPct val="120000"/>
                </a:lnSpc>
              </a:pPr>
              <a:r>
                <a:rPr kumimoji="1" lang="ja-JP" altLang="en-US" sz="1200" b="1" dirty="0">
                  <a:solidFill>
                    <a:schemeClr val="bg1"/>
                  </a:solidFill>
                  <a:latin typeface="Meiryo UI" panose="020B0604030504040204" pitchFamily="50" charset="-128"/>
                  <a:ea typeface="Meiryo UI" panose="020B0604030504040204" pitchFamily="50" charset="-128"/>
                </a:rPr>
                <a:t>（サプライチェーンの寸断、サービスの提供停止）</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grpSp>
      <p:grpSp>
        <p:nvGrpSpPr>
          <p:cNvPr id="170" name="グループ化 169">
            <a:extLst>
              <a:ext uri="{FF2B5EF4-FFF2-40B4-BE49-F238E27FC236}">
                <a16:creationId xmlns:a16="http://schemas.microsoft.com/office/drawing/2014/main" id="{D130A7A6-F980-4CCF-B674-327C97A98E23}"/>
              </a:ext>
            </a:extLst>
          </p:cNvPr>
          <p:cNvGrpSpPr/>
          <p:nvPr/>
        </p:nvGrpSpPr>
        <p:grpSpPr>
          <a:xfrm>
            <a:off x="12142856" y="5658417"/>
            <a:ext cx="2556000" cy="756000"/>
            <a:chOff x="8045110" y="3969184"/>
            <a:chExt cx="2556000" cy="540000"/>
          </a:xfrm>
        </p:grpSpPr>
        <p:sp>
          <p:nvSpPr>
            <p:cNvPr id="171" name="正方形/長方形 170">
              <a:extLst>
                <a:ext uri="{FF2B5EF4-FFF2-40B4-BE49-F238E27FC236}">
                  <a16:creationId xmlns:a16="http://schemas.microsoft.com/office/drawing/2014/main" id="{BED69E2B-48DD-4CC7-8FAA-14740F9CE37E}"/>
                </a:ext>
              </a:extLst>
            </p:cNvPr>
            <p:cNvSpPr/>
            <p:nvPr/>
          </p:nvSpPr>
          <p:spPr>
            <a:xfrm>
              <a:off x="8045110" y="3969184"/>
              <a:ext cx="2556000" cy="540000"/>
            </a:xfrm>
            <a:prstGeom prst="rect">
              <a:avLst/>
            </a:prstGeom>
            <a:solidFill>
              <a:srgbClr val="C96F66"/>
            </a:solidFill>
            <a:ln w="28575">
              <a:solidFill>
                <a:srgbClr val="C96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172" name="テキスト ボックス 171">
              <a:extLst>
                <a:ext uri="{FF2B5EF4-FFF2-40B4-BE49-F238E27FC236}">
                  <a16:creationId xmlns:a16="http://schemas.microsoft.com/office/drawing/2014/main" id="{D715CBD3-C90D-45CD-B23D-E312E6CA5DB8}"/>
                </a:ext>
              </a:extLst>
            </p:cNvPr>
            <p:cNvSpPr txBox="1"/>
            <p:nvPr/>
          </p:nvSpPr>
          <p:spPr>
            <a:xfrm>
              <a:off x="8075340" y="4005184"/>
              <a:ext cx="432000" cy="468000"/>
            </a:xfrm>
            <a:prstGeom prst="rect">
              <a:avLst/>
            </a:prstGeom>
            <a:solidFill>
              <a:schemeClr val="bg1"/>
            </a:solidFill>
          </p:spPr>
          <p:txBody>
            <a:bodyPr wrap="square" lIns="36000" tIns="36000" rIns="54000" bIns="36000" rtlCol="0" anchor="ctr">
              <a:noAutofit/>
            </a:bodyPr>
            <a:lstStyle/>
            <a:p>
              <a:pPr algn="ctr"/>
              <a:r>
                <a:rPr kumimoji="1" lang="en-US" altLang="ja-JP" sz="1200" b="1" dirty="0">
                  <a:solidFill>
                    <a:srgbClr val="AF3733"/>
                  </a:solidFill>
                  <a:latin typeface="BIZ UDPゴシック" panose="020B0400000000000000" pitchFamily="50" charset="-128"/>
                  <a:ea typeface="BIZ UDPゴシック" panose="020B0400000000000000" pitchFamily="50" charset="-128"/>
                </a:rPr>
                <a:t>Ⅱ-2</a:t>
              </a:r>
            </a:p>
            <a:p>
              <a:pPr algn="ctr"/>
              <a:r>
                <a:rPr kumimoji="1" lang="en-US" altLang="ja-JP" sz="1200" b="1" dirty="0">
                  <a:solidFill>
                    <a:srgbClr val="AF3733"/>
                  </a:solidFill>
                  <a:latin typeface="BIZ UDPゴシック" panose="020B0400000000000000" pitchFamily="50" charset="-128"/>
                  <a:ea typeface="BIZ UDPゴシック" panose="020B0400000000000000" pitchFamily="50" charset="-128"/>
                </a:rPr>
                <a:t>Ⅱ-3</a:t>
              </a:r>
              <a:endParaRPr kumimoji="1" lang="ja-JP" altLang="en-US" sz="1200" b="1" dirty="0">
                <a:solidFill>
                  <a:srgbClr val="AF3733"/>
                </a:solidFill>
                <a:latin typeface="BIZ UDPゴシック" panose="020B0400000000000000" pitchFamily="50" charset="-128"/>
                <a:ea typeface="BIZ UDPゴシック" panose="020B0400000000000000" pitchFamily="50" charset="-128"/>
              </a:endParaRPr>
            </a:p>
          </p:txBody>
        </p:sp>
        <p:sp>
          <p:nvSpPr>
            <p:cNvPr id="173" name="正方形/長方形 172">
              <a:extLst>
                <a:ext uri="{FF2B5EF4-FFF2-40B4-BE49-F238E27FC236}">
                  <a16:creationId xmlns:a16="http://schemas.microsoft.com/office/drawing/2014/main" id="{9D126D1E-1CF0-45B2-90AE-9981C35998DE}"/>
                </a:ext>
              </a:extLst>
            </p:cNvPr>
            <p:cNvSpPr/>
            <p:nvPr/>
          </p:nvSpPr>
          <p:spPr>
            <a:xfrm>
              <a:off x="8594936" y="3995659"/>
              <a:ext cx="1908000" cy="484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600" b="1" dirty="0">
                  <a:solidFill>
                    <a:schemeClr val="bg1"/>
                  </a:solidFill>
                  <a:latin typeface="Meiryo UI" panose="020B0604030504040204" pitchFamily="50" charset="-128"/>
                  <a:ea typeface="Meiryo UI" panose="020B0604030504040204" pitchFamily="50" charset="-128"/>
                </a:rPr>
                <a:t>新しい生活様式</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pSp>
      <p:grpSp>
        <p:nvGrpSpPr>
          <p:cNvPr id="182" name="グループ化 181">
            <a:extLst>
              <a:ext uri="{FF2B5EF4-FFF2-40B4-BE49-F238E27FC236}">
                <a16:creationId xmlns:a16="http://schemas.microsoft.com/office/drawing/2014/main" id="{0D867963-3AD3-4CA9-B70E-E6DAE06F7E4A}"/>
              </a:ext>
            </a:extLst>
          </p:cNvPr>
          <p:cNvGrpSpPr/>
          <p:nvPr/>
        </p:nvGrpSpPr>
        <p:grpSpPr>
          <a:xfrm>
            <a:off x="10673621" y="4275939"/>
            <a:ext cx="1353842" cy="466245"/>
            <a:chOff x="10673621" y="4259156"/>
            <a:chExt cx="1353842" cy="466245"/>
          </a:xfrm>
        </p:grpSpPr>
        <p:sp>
          <p:nvSpPr>
            <p:cNvPr id="180" name="四角形: 角を丸くする 179">
              <a:extLst>
                <a:ext uri="{FF2B5EF4-FFF2-40B4-BE49-F238E27FC236}">
                  <a16:creationId xmlns:a16="http://schemas.microsoft.com/office/drawing/2014/main" id="{C7EAC494-34E2-4433-B1D0-1DB7ECA25E22}"/>
                </a:ext>
              </a:extLst>
            </p:cNvPr>
            <p:cNvSpPr/>
            <p:nvPr/>
          </p:nvSpPr>
          <p:spPr>
            <a:xfrm>
              <a:off x="10673621" y="4259156"/>
              <a:ext cx="1353842" cy="466245"/>
            </a:xfrm>
            <a:prstGeom prst="roundRect">
              <a:avLst>
                <a:gd name="adj" fmla="val 50000"/>
              </a:avLst>
            </a:prstGeom>
            <a:solidFill>
              <a:srgbClr val="FFFF0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正方形/長方形 180">
              <a:extLst>
                <a:ext uri="{FF2B5EF4-FFF2-40B4-BE49-F238E27FC236}">
                  <a16:creationId xmlns:a16="http://schemas.microsoft.com/office/drawing/2014/main" id="{DEF4F9F3-8128-40C5-A22F-CB1E65A931BC}"/>
                </a:ext>
              </a:extLst>
            </p:cNvPr>
            <p:cNvSpPr/>
            <p:nvPr/>
          </p:nvSpPr>
          <p:spPr>
            <a:xfrm>
              <a:off x="10764364" y="4363574"/>
              <a:ext cx="1085272" cy="3444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lnSpc>
                  <a:spcPct val="120000"/>
                </a:lnSpc>
              </a:pPr>
              <a:r>
                <a:rPr kumimoji="1" lang="ja-JP" altLang="en-US" sz="1200" b="1" dirty="0">
                  <a:solidFill>
                    <a:srgbClr val="002060"/>
                  </a:solidFill>
                  <a:latin typeface="BIZ UDPゴシック" panose="020B0400000000000000" pitchFamily="50" charset="-128"/>
                  <a:ea typeface="BIZ UDPゴシック" panose="020B0400000000000000" pitchFamily="50" charset="-128"/>
                </a:rPr>
                <a:t>　ダメージ軽減</a:t>
              </a:r>
              <a:endParaRPr kumimoji="1" lang="en-US" altLang="ja-JP" sz="1200" b="1" dirty="0">
                <a:solidFill>
                  <a:srgbClr val="002060"/>
                </a:solidFill>
                <a:latin typeface="BIZ UDPゴシック" panose="020B0400000000000000" pitchFamily="50" charset="-128"/>
                <a:ea typeface="BIZ UDPゴシック" panose="020B0400000000000000" pitchFamily="50" charset="-128"/>
              </a:endParaRPr>
            </a:p>
          </p:txBody>
        </p:sp>
      </p:grpSp>
      <p:grpSp>
        <p:nvGrpSpPr>
          <p:cNvPr id="183" name="グループ化 182">
            <a:extLst>
              <a:ext uri="{FF2B5EF4-FFF2-40B4-BE49-F238E27FC236}">
                <a16:creationId xmlns:a16="http://schemas.microsoft.com/office/drawing/2014/main" id="{CE8FC58E-79FF-43F3-AE19-22894F308F30}"/>
              </a:ext>
            </a:extLst>
          </p:cNvPr>
          <p:cNvGrpSpPr/>
          <p:nvPr/>
        </p:nvGrpSpPr>
        <p:grpSpPr>
          <a:xfrm>
            <a:off x="10683441" y="5554493"/>
            <a:ext cx="1371957" cy="515361"/>
            <a:chOff x="10655506" y="4222319"/>
            <a:chExt cx="1371957" cy="515361"/>
          </a:xfrm>
        </p:grpSpPr>
        <p:sp>
          <p:nvSpPr>
            <p:cNvPr id="184" name="四角形: 角を丸くする 183">
              <a:extLst>
                <a:ext uri="{FF2B5EF4-FFF2-40B4-BE49-F238E27FC236}">
                  <a16:creationId xmlns:a16="http://schemas.microsoft.com/office/drawing/2014/main" id="{71BFC8A7-B131-4F8C-932A-4D9E3C995BEA}"/>
                </a:ext>
              </a:extLst>
            </p:cNvPr>
            <p:cNvSpPr/>
            <p:nvPr/>
          </p:nvSpPr>
          <p:spPr>
            <a:xfrm>
              <a:off x="10673621" y="4246877"/>
              <a:ext cx="1353842" cy="466245"/>
            </a:xfrm>
            <a:prstGeom prst="roundRect">
              <a:avLst>
                <a:gd name="adj" fmla="val 50000"/>
              </a:avLst>
            </a:prstGeom>
            <a:solidFill>
              <a:srgbClr val="FFFF0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a:extLst>
                <a:ext uri="{FF2B5EF4-FFF2-40B4-BE49-F238E27FC236}">
                  <a16:creationId xmlns:a16="http://schemas.microsoft.com/office/drawing/2014/main" id="{81DC2514-4914-404B-88D2-CB6C46FEC77B}"/>
                </a:ext>
              </a:extLst>
            </p:cNvPr>
            <p:cNvSpPr/>
            <p:nvPr/>
          </p:nvSpPr>
          <p:spPr>
            <a:xfrm>
              <a:off x="10655506" y="4222319"/>
              <a:ext cx="1368000" cy="5153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20000"/>
                </a:lnSpc>
              </a:pPr>
              <a:r>
                <a:rPr kumimoji="1" lang="ja-JP" altLang="en-US" sz="1200" b="1" dirty="0">
                  <a:solidFill>
                    <a:srgbClr val="002060"/>
                  </a:solidFill>
                  <a:latin typeface="BIZ UDPゴシック" panose="020B0400000000000000" pitchFamily="50" charset="-128"/>
                  <a:ea typeface="BIZ UDPゴシック" panose="020B0400000000000000" pitchFamily="50" charset="-128"/>
                </a:rPr>
                <a:t>　事業再開までの</a:t>
              </a:r>
              <a:endParaRPr kumimoji="1" lang="en-US" altLang="ja-JP" sz="1200" b="1" dirty="0">
                <a:solidFill>
                  <a:srgbClr val="002060"/>
                </a:solidFill>
                <a:latin typeface="BIZ UDPゴシック" panose="020B0400000000000000" pitchFamily="50" charset="-128"/>
                <a:ea typeface="BIZ UDPゴシック" panose="020B0400000000000000" pitchFamily="50" charset="-128"/>
              </a:endParaRPr>
            </a:p>
            <a:p>
              <a:pPr algn="ctr">
                <a:lnSpc>
                  <a:spcPct val="120000"/>
                </a:lnSpc>
              </a:pPr>
              <a:r>
                <a:rPr kumimoji="1" lang="ja-JP" altLang="en-US" sz="1200" b="1" dirty="0">
                  <a:solidFill>
                    <a:srgbClr val="002060"/>
                  </a:solidFill>
                  <a:latin typeface="BIZ UDPゴシック" panose="020B0400000000000000" pitchFamily="50" charset="-128"/>
                  <a:ea typeface="BIZ UDPゴシック" panose="020B0400000000000000" pitchFamily="50" charset="-128"/>
                </a:rPr>
                <a:t>時間を短縮</a:t>
              </a:r>
              <a:endParaRPr kumimoji="1" lang="en-US" altLang="ja-JP" sz="1200" b="1" dirty="0">
                <a:solidFill>
                  <a:srgbClr val="002060"/>
                </a:solidFill>
                <a:latin typeface="BIZ UDPゴシック" panose="020B0400000000000000" pitchFamily="50" charset="-128"/>
                <a:ea typeface="BIZ UDPゴシック" panose="020B0400000000000000" pitchFamily="50" charset="-128"/>
              </a:endParaRPr>
            </a:p>
          </p:txBody>
        </p:sp>
      </p:grpSp>
      <p:sp>
        <p:nvSpPr>
          <p:cNvPr id="192" name="テキスト ボックス 191">
            <a:extLst>
              <a:ext uri="{FF2B5EF4-FFF2-40B4-BE49-F238E27FC236}">
                <a16:creationId xmlns:a16="http://schemas.microsoft.com/office/drawing/2014/main" id="{4AA40E4B-AD0A-47E6-9E93-721647CC48F9}"/>
              </a:ext>
            </a:extLst>
          </p:cNvPr>
          <p:cNvSpPr txBox="1"/>
          <p:nvPr/>
        </p:nvSpPr>
        <p:spPr>
          <a:xfrm>
            <a:off x="8316782" y="6660119"/>
            <a:ext cx="6043642" cy="338554"/>
          </a:xfrm>
          <a:prstGeom prst="rect">
            <a:avLst/>
          </a:prstGeom>
          <a:noFill/>
        </p:spPr>
        <p:txBody>
          <a:bodyPr wrap="none" rtlCol="0">
            <a:spAutoFit/>
          </a:bodyPr>
          <a:lstStyle/>
          <a:p>
            <a:r>
              <a:rPr kumimoji="1" lang="en-US" altLang="ja-JP" sz="1600" b="1" dirty="0">
                <a:solidFill>
                  <a:schemeClr val="bg1"/>
                </a:solidFill>
                <a:latin typeface="BIZ UDP明朝 Medium" panose="02020500000000000000" pitchFamily="18" charset="-128"/>
                <a:ea typeface="BIZ UDP明朝 Medium" panose="02020500000000000000" pitchFamily="18" charset="-128"/>
              </a:rPr>
              <a:t>BCP</a:t>
            </a:r>
            <a:r>
              <a:rPr kumimoji="1" lang="ja-JP" altLang="en-US" sz="1600" b="1" dirty="0">
                <a:solidFill>
                  <a:schemeClr val="bg1"/>
                </a:solidFill>
                <a:latin typeface="BIZ UDP明朝 Medium" panose="02020500000000000000" pitchFamily="18" charset="-128"/>
                <a:ea typeface="BIZ UDP明朝 Medium" panose="02020500000000000000" pitchFamily="18" charset="-128"/>
              </a:rPr>
              <a:t>は、</a:t>
            </a:r>
            <a:r>
              <a:rPr kumimoji="1" lang="ja-JP" altLang="en-US" sz="1600" b="1" u="sng" dirty="0">
                <a:solidFill>
                  <a:srgbClr val="FFFF00"/>
                </a:solidFill>
                <a:latin typeface="BIZ UDP明朝 Medium" panose="02020500000000000000" pitchFamily="18" charset="-128"/>
                <a:ea typeface="BIZ UDP明朝 Medium" panose="02020500000000000000" pitchFamily="18" charset="-128"/>
              </a:rPr>
              <a:t>緊急時だけでなく、普段の事業にも役立つ</a:t>
            </a:r>
            <a:r>
              <a:rPr kumimoji="1" lang="ja-JP" altLang="en-US" sz="1600" b="1" dirty="0">
                <a:solidFill>
                  <a:schemeClr val="bg1"/>
                </a:solidFill>
                <a:latin typeface="BIZ UDP明朝 Medium" panose="02020500000000000000" pitchFamily="18" charset="-128"/>
                <a:ea typeface="BIZ UDP明朝 Medium" panose="02020500000000000000" pitchFamily="18" charset="-128"/>
              </a:rPr>
              <a:t>こともあります</a:t>
            </a:r>
          </a:p>
        </p:txBody>
      </p:sp>
      <p:grpSp>
        <p:nvGrpSpPr>
          <p:cNvPr id="212" name="グループ化 211">
            <a:extLst>
              <a:ext uri="{FF2B5EF4-FFF2-40B4-BE49-F238E27FC236}">
                <a16:creationId xmlns:a16="http://schemas.microsoft.com/office/drawing/2014/main" id="{7D38F811-0AF6-4CBC-946B-A00E148A3B1A}"/>
              </a:ext>
            </a:extLst>
          </p:cNvPr>
          <p:cNvGrpSpPr/>
          <p:nvPr/>
        </p:nvGrpSpPr>
        <p:grpSpPr>
          <a:xfrm>
            <a:off x="7855701" y="7471979"/>
            <a:ext cx="2740005" cy="1440000"/>
            <a:chOff x="7851840" y="7383079"/>
            <a:chExt cx="2740005" cy="1440000"/>
          </a:xfrm>
        </p:grpSpPr>
        <p:sp>
          <p:nvSpPr>
            <p:cNvPr id="202" name="正方形/長方形 201">
              <a:extLst>
                <a:ext uri="{FF2B5EF4-FFF2-40B4-BE49-F238E27FC236}">
                  <a16:creationId xmlns:a16="http://schemas.microsoft.com/office/drawing/2014/main" id="{B2B1B212-FB9D-4C82-B425-2C2D2AE35B95}"/>
                </a:ext>
              </a:extLst>
            </p:cNvPr>
            <p:cNvSpPr/>
            <p:nvPr/>
          </p:nvSpPr>
          <p:spPr>
            <a:xfrm>
              <a:off x="7851840" y="7383079"/>
              <a:ext cx="2740005" cy="1440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テキスト ボックス 202">
              <a:extLst>
                <a:ext uri="{FF2B5EF4-FFF2-40B4-BE49-F238E27FC236}">
                  <a16:creationId xmlns:a16="http://schemas.microsoft.com/office/drawing/2014/main" id="{39364223-E82C-4027-BBFC-8A111FDE61E2}"/>
                </a:ext>
              </a:extLst>
            </p:cNvPr>
            <p:cNvSpPr txBox="1"/>
            <p:nvPr/>
          </p:nvSpPr>
          <p:spPr>
            <a:xfrm>
              <a:off x="8033842" y="7414145"/>
              <a:ext cx="2376000" cy="257369"/>
            </a:xfrm>
            <a:prstGeom prst="rect">
              <a:avLst/>
            </a:prstGeom>
            <a:solidFill>
              <a:schemeClr val="accent4"/>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商店街としての一斉の取組み</a:t>
              </a:r>
            </a:p>
          </p:txBody>
        </p:sp>
        <p:sp>
          <p:nvSpPr>
            <p:cNvPr id="204" name="テキスト ボックス 203">
              <a:extLst>
                <a:ext uri="{FF2B5EF4-FFF2-40B4-BE49-F238E27FC236}">
                  <a16:creationId xmlns:a16="http://schemas.microsoft.com/office/drawing/2014/main" id="{2D69B7B0-8FEF-4567-BCC7-A0B58727843F}"/>
                </a:ext>
              </a:extLst>
            </p:cNvPr>
            <p:cNvSpPr txBox="1"/>
            <p:nvPr/>
          </p:nvSpPr>
          <p:spPr>
            <a:xfrm>
              <a:off x="7907842" y="7641284"/>
              <a:ext cx="2628000" cy="116955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商店街で、統一の包装・価格で各店オリジナル弁当を販売するテイクアウトの取組みを実施。</a:t>
              </a:r>
              <a:r>
                <a:rPr kumimoji="1" lang="en-US" altLang="ja-JP" sz="1000" dirty="0">
                  <a:latin typeface="BIZ UDPゴシック" panose="020B0400000000000000" pitchFamily="50" charset="-128"/>
                  <a:ea typeface="BIZ UDPゴシック" panose="020B0400000000000000" pitchFamily="50" charset="-128"/>
                </a:rPr>
                <a:t>PR</a:t>
              </a:r>
              <a:r>
                <a:rPr kumimoji="1" lang="ja-JP" altLang="en-US" sz="1000" dirty="0">
                  <a:latin typeface="BIZ UDPゴシック" panose="020B0400000000000000" pitchFamily="50" charset="-128"/>
                  <a:ea typeface="BIZ UDPゴシック" panose="020B0400000000000000" pitchFamily="50" charset="-128"/>
                </a:rPr>
                <a:t>動画の制作配信、タクシー会社との提携によるデリバリーサービスの開始、スタンプラリーの開始など、積極的にアイデアを話し合い、協力して実施する体制を作っていった。／京都府・商店街</a:t>
              </a:r>
            </a:p>
          </p:txBody>
        </p:sp>
      </p:grpSp>
      <p:grpSp>
        <p:nvGrpSpPr>
          <p:cNvPr id="226" name="グループ化 225">
            <a:extLst>
              <a:ext uri="{FF2B5EF4-FFF2-40B4-BE49-F238E27FC236}">
                <a16:creationId xmlns:a16="http://schemas.microsoft.com/office/drawing/2014/main" id="{A6FCE593-937B-4C70-9DBB-F1738FB64384}"/>
              </a:ext>
            </a:extLst>
          </p:cNvPr>
          <p:cNvGrpSpPr/>
          <p:nvPr/>
        </p:nvGrpSpPr>
        <p:grpSpPr>
          <a:xfrm>
            <a:off x="7855701" y="8989437"/>
            <a:ext cx="2740005" cy="953391"/>
            <a:chOff x="7859561" y="9413693"/>
            <a:chExt cx="2740005" cy="953391"/>
          </a:xfrm>
        </p:grpSpPr>
        <p:sp>
          <p:nvSpPr>
            <p:cNvPr id="208" name="正方形/長方形 207">
              <a:extLst>
                <a:ext uri="{FF2B5EF4-FFF2-40B4-BE49-F238E27FC236}">
                  <a16:creationId xmlns:a16="http://schemas.microsoft.com/office/drawing/2014/main" id="{E80AE11F-1D0A-4E57-8977-26906715EEDC}"/>
                </a:ext>
              </a:extLst>
            </p:cNvPr>
            <p:cNvSpPr/>
            <p:nvPr/>
          </p:nvSpPr>
          <p:spPr>
            <a:xfrm>
              <a:off x="7859561" y="9413693"/>
              <a:ext cx="2740005" cy="936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テキスト ボックス 208">
              <a:extLst>
                <a:ext uri="{FF2B5EF4-FFF2-40B4-BE49-F238E27FC236}">
                  <a16:creationId xmlns:a16="http://schemas.microsoft.com/office/drawing/2014/main" id="{E5352F76-BB30-472F-9501-E8E4599A5C8D}"/>
                </a:ext>
              </a:extLst>
            </p:cNvPr>
            <p:cNvSpPr txBox="1"/>
            <p:nvPr/>
          </p:nvSpPr>
          <p:spPr>
            <a:xfrm>
              <a:off x="8059563" y="9444759"/>
              <a:ext cx="2340000" cy="257369"/>
            </a:xfrm>
            <a:prstGeom prst="rect">
              <a:avLst/>
            </a:prstGeom>
            <a:solidFill>
              <a:schemeClr val="accent4"/>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他社との連携による事業拡大</a:t>
              </a:r>
            </a:p>
          </p:txBody>
        </p:sp>
        <p:sp>
          <p:nvSpPr>
            <p:cNvPr id="210" name="テキスト ボックス 209">
              <a:extLst>
                <a:ext uri="{FF2B5EF4-FFF2-40B4-BE49-F238E27FC236}">
                  <a16:creationId xmlns:a16="http://schemas.microsoft.com/office/drawing/2014/main" id="{93622FCC-73E1-4631-8112-A326E33AD8FB}"/>
                </a:ext>
              </a:extLst>
            </p:cNvPr>
            <p:cNvSpPr txBox="1"/>
            <p:nvPr/>
          </p:nvSpPr>
          <p:spPr>
            <a:xfrm>
              <a:off x="7915563" y="9659198"/>
              <a:ext cx="2628000" cy="707886"/>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３密回避のニーズを捉え、一般消費者向けに地場野菜の移動販売事業を３社で連携して、開始し、県内外で</a:t>
              </a:r>
              <a:r>
                <a:rPr kumimoji="1" lang="en-US" altLang="ja-JP" sz="1000" dirty="0">
                  <a:latin typeface="BIZ UDPゴシック" panose="020B0400000000000000" pitchFamily="50" charset="-128"/>
                  <a:ea typeface="BIZ UDPゴシック" panose="020B0400000000000000" pitchFamily="50" charset="-128"/>
                </a:rPr>
                <a:t>10</a:t>
              </a:r>
              <a:r>
                <a:rPr kumimoji="1" lang="ja-JP" altLang="en-US" sz="1000" dirty="0">
                  <a:latin typeface="BIZ UDPゴシック" panose="020B0400000000000000" pitchFamily="50" charset="-128"/>
                  <a:ea typeface="BIZ UDPゴシック" panose="020B0400000000000000" pitchFamily="50" charset="-128"/>
                </a:rPr>
                <a:t>数店舗を展開している。／静岡県・小売業他</a:t>
              </a:r>
            </a:p>
          </p:txBody>
        </p:sp>
      </p:grpSp>
      <p:grpSp>
        <p:nvGrpSpPr>
          <p:cNvPr id="213" name="グループ化 212">
            <a:extLst>
              <a:ext uri="{FF2B5EF4-FFF2-40B4-BE49-F238E27FC236}">
                <a16:creationId xmlns:a16="http://schemas.microsoft.com/office/drawing/2014/main" id="{E0EDC593-953E-420F-BAB4-E7627EE3D7E0}"/>
              </a:ext>
            </a:extLst>
          </p:cNvPr>
          <p:cNvGrpSpPr/>
          <p:nvPr/>
        </p:nvGrpSpPr>
        <p:grpSpPr>
          <a:xfrm>
            <a:off x="10670646" y="7471979"/>
            <a:ext cx="2740005" cy="799503"/>
            <a:chOff x="7859561" y="7383079"/>
            <a:chExt cx="2740005" cy="799503"/>
          </a:xfrm>
          <a:solidFill>
            <a:srgbClr val="FFFFCC"/>
          </a:solidFill>
        </p:grpSpPr>
        <p:sp>
          <p:nvSpPr>
            <p:cNvPr id="214" name="正方形/長方形 213">
              <a:extLst>
                <a:ext uri="{FF2B5EF4-FFF2-40B4-BE49-F238E27FC236}">
                  <a16:creationId xmlns:a16="http://schemas.microsoft.com/office/drawing/2014/main" id="{26644651-81EB-4153-913A-1485F88C463B}"/>
                </a:ext>
              </a:extLst>
            </p:cNvPr>
            <p:cNvSpPr/>
            <p:nvPr/>
          </p:nvSpPr>
          <p:spPr>
            <a:xfrm>
              <a:off x="7859561" y="7383079"/>
              <a:ext cx="2740005" cy="792000"/>
            </a:xfrm>
            <a:prstGeom prst="rect">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テキスト ボックス 214">
              <a:extLst>
                <a:ext uri="{FF2B5EF4-FFF2-40B4-BE49-F238E27FC236}">
                  <a16:creationId xmlns:a16="http://schemas.microsoft.com/office/drawing/2014/main" id="{765E04CD-D4E5-4A1E-BC10-C29ACA2FC595}"/>
                </a:ext>
              </a:extLst>
            </p:cNvPr>
            <p:cNvSpPr txBox="1"/>
            <p:nvPr/>
          </p:nvSpPr>
          <p:spPr>
            <a:xfrm>
              <a:off x="8059563" y="7401445"/>
              <a:ext cx="2340000" cy="257369"/>
            </a:xfrm>
            <a:prstGeom prst="rect">
              <a:avLst/>
            </a:prstGeom>
            <a:solidFill>
              <a:srgbClr val="FFFF00"/>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採用活動での</a:t>
              </a:r>
              <a:r>
                <a:rPr kumimoji="1" lang="en-US" altLang="ja-JP" sz="1200" b="1" dirty="0">
                  <a:latin typeface="Meiryo UI" panose="020B0604030504040204" pitchFamily="50" charset="-128"/>
                  <a:ea typeface="Meiryo UI" panose="020B0604030504040204" pitchFamily="50" charset="-128"/>
                </a:rPr>
                <a:t>Web</a:t>
              </a:r>
              <a:r>
                <a:rPr kumimoji="1" lang="ja-JP" altLang="en-US" sz="1200" b="1" dirty="0">
                  <a:latin typeface="Meiryo UI" panose="020B0604030504040204" pitchFamily="50" charset="-128"/>
                  <a:ea typeface="Meiryo UI" panose="020B0604030504040204" pitchFamily="50" charset="-128"/>
                </a:rPr>
                <a:t>活用</a:t>
              </a:r>
            </a:p>
          </p:txBody>
        </p:sp>
        <p:sp>
          <p:nvSpPr>
            <p:cNvPr id="216" name="テキスト ボックス 215">
              <a:extLst>
                <a:ext uri="{FF2B5EF4-FFF2-40B4-BE49-F238E27FC236}">
                  <a16:creationId xmlns:a16="http://schemas.microsoft.com/office/drawing/2014/main" id="{7CC7D3A1-18EF-436D-B788-370EA6B146A7}"/>
                </a:ext>
              </a:extLst>
            </p:cNvPr>
            <p:cNvSpPr txBox="1"/>
            <p:nvPr/>
          </p:nvSpPr>
          <p:spPr>
            <a:xfrm>
              <a:off x="7915563" y="7628584"/>
              <a:ext cx="2628000" cy="553998"/>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Web</a:t>
              </a:r>
              <a:r>
                <a:rPr kumimoji="1" lang="ja-JP" altLang="en-US" sz="1000" dirty="0">
                  <a:latin typeface="BIZ UDPゴシック" panose="020B0400000000000000" pitchFamily="50" charset="-128"/>
                  <a:ea typeface="BIZ UDPゴシック" panose="020B0400000000000000" pitchFamily="50" charset="-128"/>
                </a:rPr>
                <a:t>での会社説明会等を実施。従来の活動では出会えない遠方の学生にも当社を知っていただくことができた。</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静岡県・製造業</a:t>
              </a:r>
            </a:p>
          </p:txBody>
        </p:sp>
      </p:grpSp>
      <p:grpSp>
        <p:nvGrpSpPr>
          <p:cNvPr id="217" name="グループ化 216">
            <a:extLst>
              <a:ext uri="{FF2B5EF4-FFF2-40B4-BE49-F238E27FC236}">
                <a16:creationId xmlns:a16="http://schemas.microsoft.com/office/drawing/2014/main" id="{69090BB3-7BF7-46D9-9756-34E9CB7A91CA}"/>
              </a:ext>
            </a:extLst>
          </p:cNvPr>
          <p:cNvGrpSpPr/>
          <p:nvPr/>
        </p:nvGrpSpPr>
        <p:grpSpPr>
          <a:xfrm>
            <a:off x="10670646" y="8296022"/>
            <a:ext cx="2740005" cy="799503"/>
            <a:chOff x="7859561" y="7383079"/>
            <a:chExt cx="2740005" cy="799503"/>
          </a:xfrm>
          <a:solidFill>
            <a:srgbClr val="FFFFCC"/>
          </a:solidFill>
        </p:grpSpPr>
        <p:sp>
          <p:nvSpPr>
            <p:cNvPr id="218" name="正方形/長方形 217">
              <a:extLst>
                <a:ext uri="{FF2B5EF4-FFF2-40B4-BE49-F238E27FC236}">
                  <a16:creationId xmlns:a16="http://schemas.microsoft.com/office/drawing/2014/main" id="{64B25473-EC10-4004-81E8-2689ADAFA62A}"/>
                </a:ext>
              </a:extLst>
            </p:cNvPr>
            <p:cNvSpPr/>
            <p:nvPr/>
          </p:nvSpPr>
          <p:spPr>
            <a:xfrm>
              <a:off x="7859561" y="7383079"/>
              <a:ext cx="2740005" cy="792000"/>
            </a:xfrm>
            <a:prstGeom prst="rect">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テキスト ボックス 218">
              <a:extLst>
                <a:ext uri="{FF2B5EF4-FFF2-40B4-BE49-F238E27FC236}">
                  <a16:creationId xmlns:a16="http://schemas.microsoft.com/office/drawing/2014/main" id="{8B9A8A83-2A26-4FCD-98D6-AAFE005BAFD4}"/>
                </a:ext>
              </a:extLst>
            </p:cNvPr>
            <p:cNvSpPr txBox="1"/>
            <p:nvPr/>
          </p:nvSpPr>
          <p:spPr>
            <a:xfrm>
              <a:off x="8059563" y="7401445"/>
              <a:ext cx="2340000" cy="257369"/>
            </a:xfrm>
            <a:prstGeom prst="rect">
              <a:avLst/>
            </a:prstGeom>
            <a:solidFill>
              <a:srgbClr val="FFFF00"/>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ニーズを捉えたオンライン修理</a:t>
              </a:r>
            </a:p>
          </p:txBody>
        </p:sp>
        <p:sp>
          <p:nvSpPr>
            <p:cNvPr id="220" name="テキスト ボックス 219">
              <a:extLst>
                <a:ext uri="{FF2B5EF4-FFF2-40B4-BE49-F238E27FC236}">
                  <a16:creationId xmlns:a16="http://schemas.microsoft.com/office/drawing/2014/main" id="{58706B0E-69D3-4760-8E61-F62B471678E6}"/>
                </a:ext>
              </a:extLst>
            </p:cNvPr>
            <p:cNvSpPr txBox="1"/>
            <p:nvPr/>
          </p:nvSpPr>
          <p:spPr>
            <a:xfrm>
              <a:off x="7915563" y="7628584"/>
              <a:ext cx="2628000"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「機械のオンライン相談（修理）」を国内でも開始し営業範囲外であった地域からも問い合わせが増えている／山口県・製造業</a:t>
              </a:r>
            </a:p>
          </p:txBody>
        </p:sp>
      </p:grpSp>
      <p:grpSp>
        <p:nvGrpSpPr>
          <p:cNvPr id="222" name="グループ化 221">
            <a:extLst>
              <a:ext uri="{FF2B5EF4-FFF2-40B4-BE49-F238E27FC236}">
                <a16:creationId xmlns:a16="http://schemas.microsoft.com/office/drawing/2014/main" id="{AA393812-033E-4658-8D58-C20F55F90DDE}"/>
              </a:ext>
            </a:extLst>
          </p:cNvPr>
          <p:cNvGrpSpPr/>
          <p:nvPr/>
        </p:nvGrpSpPr>
        <p:grpSpPr>
          <a:xfrm>
            <a:off x="10670646" y="9132765"/>
            <a:ext cx="2740005" cy="799503"/>
            <a:chOff x="7851840" y="7383079"/>
            <a:chExt cx="2740005" cy="799503"/>
          </a:xfrm>
          <a:solidFill>
            <a:srgbClr val="FFFFCC"/>
          </a:solidFill>
        </p:grpSpPr>
        <p:sp>
          <p:nvSpPr>
            <p:cNvPr id="223" name="正方形/長方形 222">
              <a:extLst>
                <a:ext uri="{FF2B5EF4-FFF2-40B4-BE49-F238E27FC236}">
                  <a16:creationId xmlns:a16="http://schemas.microsoft.com/office/drawing/2014/main" id="{45AFA992-E447-4DC0-B1D5-235489CBE30E}"/>
                </a:ext>
              </a:extLst>
            </p:cNvPr>
            <p:cNvSpPr/>
            <p:nvPr/>
          </p:nvSpPr>
          <p:spPr>
            <a:xfrm>
              <a:off x="7851840" y="7383079"/>
              <a:ext cx="2740005" cy="792000"/>
            </a:xfrm>
            <a:prstGeom prst="rect">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4" name="テキスト ボックス 223">
              <a:extLst>
                <a:ext uri="{FF2B5EF4-FFF2-40B4-BE49-F238E27FC236}">
                  <a16:creationId xmlns:a16="http://schemas.microsoft.com/office/drawing/2014/main" id="{DE9EB7BD-8FDC-42FA-8EB4-0899426230CC}"/>
                </a:ext>
              </a:extLst>
            </p:cNvPr>
            <p:cNvSpPr txBox="1"/>
            <p:nvPr/>
          </p:nvSpPr>
          <p:spPr>
            <a:xfrm>
              <a:off x="8051842" y="7401445"/>
              <a:ext cx="2340000" cy="257369"/>
            </a:xfrm>
            <a:prstGeom prst="rect">
              <a:avLst/>
            </a:prstGeom>
            <a:solidFill>
              <a:srgbClr val="FFFF00"/>
            </a:solidFill>
          </p:spPr>
          <p:txBody>
            <a:bodyPr vert="horz" wrap="none" lIns="36000" tIns="36000" rIns="36000" bIns="36000" rtlCol="0">
              <a:noAutofit/>
            </a:bodyPr>
            <a:lstStyle/>
            <a:p>
              <a:pPr algn="ctr"/>
              <a:r>
                <a:rPr kumimoji="1" lang="ja-JP" altLang="en-US" sz="1200" b="1" dirty="0">
                  <a:latin typeface="Meiryo UI" panose="020B0604030504040204" pitchFamily="50" charset="-128"/>
                  <a:ea typeface="Meiryo UI" panose="020B0604030504040204" pitchFamily="50" charset="-128"/>
                </a:rPr>
                <a:t>感染拡大をきっかけに事業転換</a:t>
              </a:r>
            </a:p>
          </p:txBody>
        </p:sp>
        <p:sp>
          <p:nvSpPr>
            <p:cNvPr id="225" name="テキスト ボックス 224">
              <a:extLst>
                <a:ext uri="{FF2B5EF4-FFF2-40B4-BE49-F238E27FC236}">
                  <a16:creationId xmlns:a16="http://schemas.microsoft.com/office/drawing/2014/main" id="{83371E78-001F-46A0-AFB3-8F97C9B35966}"/>
                </a:ext>
              </a:extLst>
            </p:cNvPr>
            <p:cNvSpPr txBox="1"/>
            <p:nvPr/>
          </p:nvSpPr>
          <p:spPr>
            <a:xfrm>
              <a:off x="7907842" y="7628584"/>
              <a:ext cx="2628000"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顧客からの製造システムを受注する形態から、自社製品主体の自律的なメーカーへの転換を図っている。／山口県・製造業</a:t>
              </a:r>
            </a:p>
          </p:txBody>
        </p:sp>
      </p:grpSp>
      <p:pic>
        <p:nvPicPr>
          <p:cNvPr id="239" name="図 238">
            <a:extLst>
              <a:ext uri="{FF2B5EF4-FFF2-40B4-BE49-F238E27FC236}">
                <a16:creationId xmlns:a16="http://schemas.microsoft.com/office/drawing/2014/main" id="{F04E191B-A998-412E-94DA-FC130A51C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3153" y="10072954"/>
            <a:ext cx="3009900" cy="400050"/>
          </a:xfrm>
          <a:prstGeom prst="rect">
            <a:avLst/>
          </a:prstGeom>
        </p:spPr>
      </p:pic>
      <p:sp>
        <p:nvSpPr>
          <p:cNvPr id="243" name="正方形/長方形 242">
            <a:extLst>
              <a:ext uri="{FF2B5EF4-FFF2-40B4-BE49-F238E27FC236}">
                <a16:creationId xmlns:a16="http://schemas.microsoft.com/office/drawing/2014/main" id="{C79FC5C3-E11A-46CE-BF77-ECD3DCE14DD7}"/>
              </a:ext>
            </a:extLst>
          </p:cNvPr>
          <p:cNvSpPr/>
          <p:nvPr/>
        </p:nvSpPr>
        <p:spPr>
          <a:xfrm>
            <a:off x="13466035" y="7487428"/>
            <a:ext cx="1376207" cy="2432140"/>
          </a:xfrm>
          <a:prstGeom prst="rect">
            <a:avLst/>
          </a:prstGeom>
          <a:solidFill>
            <a:schemeClr val="accent6"/>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4" name="テキスト ボックス 243">
            <a:extLst>
              <a:ext uri="{FF2B5EF4-FFF2-40B4-BE49-F238E27FC236}">
                <a16:creationId xmlns:a16="http://schemas.microsoft.com/office/drawing/2014/main" id="{1A845BB7-D6A3-4AA3-B318-C1DAC8603FC2}"/>
              </a:ext>
            </a:extLst>
          </p:cNvPr>
          <p:cNvSpPr txBox="1"/>
          <p:nvPr/>
        </p:nvSpPr>
        <p:spPr>
          <a:xfrm>
            <a:off x="13649032" y="7169111"/>
            <a:ext cx="1010212" cy="276999"/>
          </a:xfrm>
          <a:prstGeom prst="rect">
            <a:avLst/>
          </a:prstGeom>
          <a:noFill/>
        </p:spPr>
        <p:txBody>
          <a:bodyPr vert="horz" wrap="none" rtlCol="0">
            <a:spAutoFit/>
          </a:bodyPr>
          <a:lstStyle/>
          <a:p>
            <a:pPr algn="ctr"/>
            <a:r>
              <a:rPr kumimoji="1" lang="ja-JP" altLang="en-US" sz="1200" b="1" dirty="0">
                <a:solidFill>
                  <a:schemeClr val="accent6">
                    <a:lumMod val="50000"/>
                  </a:schemeClr>
                </a:solidFill>
                <a:latin typeface="Meiryo UI" panose="020B0604030504040204" pitchFamily="50" charset="-128"/>
                <a:ea typeface="Meiryo UI" panose="020B0604030504040204" pitchFamily="50" charset="-128"/>
              </a:rPr>
              <a:t>シートの活用</a:t>
            </a:r>
          </a:p>
        </p:txBody>
      </p:sp>
      <p:pic>
        <p:nvPicPr>
          <p:cNvPr id="242" name="図 241" descr="QR コード&#10;&#10;自動的に生成された説明">
            <a:extLst>
              <a:ext uri="{FF2B5EF4-FFF2-40B4-BE49-F238E27FC236}">
                <a16:creationId xmlns:a16="http://schemas.microsoft.com/office/drawing/2014/main" id="{E30F2FB1-C9EE-41A7-B0AA-A69AADEB71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22138" y="8935748"/>
            <a:ext cx="864000" cy="864000"/>
          </a:xfrm>
          <a:prstGeom prst="rect">
            <a:avLst/>
          </a:prstGeom>
        </p:spPr>
      </p:pic>
      <p:sp>
        <p:nvSpPr>
          <p:cNvPr id="98" name="テキスト ボックス 97">
            <a:extLst>
              <a:ext uri="{FF2B5EF4-FFF2-40B4-BE49-F238E27FC236}">
                <a16:creationId xmlns:a16="http://schemas.microsoft.com/office/drawing/2014/main" id="{F1BEB173-EFDE-4A70-80FF-7A2909B288F0}"/>
              </a:ext>
            </a:extLst>
          </p:cNvPr>
          <p:cNvSpPr txBox="1"/>
          <p:nvPr/>
        </p:nvSpPr>
        <p:spPr>
          <a:xfrm>
            <a:off x="13467716" y="7496859"/>
            <a:ext cx="1372844" cy="1169551"/>
          </a:xfrm>
          <a:prstGeom prst="rect">
            <a:avLst/>
          </a:prstGeom>
          <a:noFill/>
        </p:spPr>
        <p:txBody>
          <a:bodyPr wrap="square" rtlCol="0">
            <a:spAutoFit/>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記入例（区ホームページ）を参考に、シートに記入してみましょう。記入したら、緊急時でも気づきやすい場所に掲示すると効果的です。</a:t>
            </a:r>
          </a:p>
        </p:txBody>
      </p:sp>
      <p:sp>
        <p:nvSpPr>
          <p:cNvPr id="245" name="テキスト ボックス 244">
            <a:extLst>
              <a:ext uri="{FF2B5EF4-FFF2-40B4-BE49-F238E27FC236}">
                <a16:creationId xmlns:a16="http://schemas.microsoft.com/office/drawing/2014/main" id="{37B94E86-7C72-426F-8F18-7313566CCA5A}"/>
              </a:ext>
            </a:extLst>
          </p:cNvPr>
          <p:cNvSpPr txBox="1"/>
          <p:nvPr/>
        </p:nvSpPr>
        <p:spPr>
          <a:xfrm>
            <a:off x="13686138" y="8710174"/>
            <a:ext cx="936000" cy="246221"/>
          </a:xfrm>
          <a:prstGeom prst="rect">
            <a:avLst/>
          </a:prstGeom>
          <a:noFill/>
        </p:spPr>
        <p:txBody>
          <a:bodyPr wrap="square" rtlCol="0">
            <a:spAutoFit/>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ホームページ</a:t>
            </a:r>
          </a:p>
        </p:txBody>
      </p:sp>
      <p:grpSp>
        <p:nvGrpSpPr>
          <p:cNvPr id="246" name="グループ化 245">
            <a:extLst>
              <a:ext uri="{FF2B5EF4-FFF2-40B4-BE49-F238E27FC236}">
                <a16:creationId xmlns:a16="http://schemas.microsoft.com/office/drawing/2014/main" id="{CA221289-23C1-48D3-9C39-4F01E64912E3}"/>
              </a:ext>
            </a:extLst>
          </p:cNvPr>
          <p:cNvGrpSpPr/>
          <p:nvPr/>
        </p:nvGrpSpPr>
        <p:grpSpPr>
          <a:xfrm>
            <a:off x="-16746" y="-5837"/>
            <a:ext cx="7572927" cy="10707640"/>
            <a:chOff x="7554134" y="596"/>
            <a:chExt cx="7572927" cy="10707640"/>
          </a:xfrm>
          <a:solidFill>
            <a:schemeClr val="accent6"/>
          </a:solidFill>
        </p:grpSpPr>
        <p:sp>
          <p:nvSpPr>
            <p:cNvPr id="247" name="正方形/長方形 246">
              <a:extLst>
                <a:ext uri="{FF2B5EF4-FFF2-40B4-BE49-F238E27FC236}">
                  <a16:creationId xmlns:a16="http://schemas.microsoft.com/office/drawing/2014/main" id="{B6D5343B-15B7-42E0-BD84-6331E3DF8C23}"/>
                </a:ext>
              </a:extLst>
            </p:cNvPr>
            <p:cNvSpPr/>
            <p:nvPr/>
          </p:nvSpPr>
          <p:spPr>
            <a:xfrm>
              <a:off x="7559674" y="2294"/>
              <a:ext cx="7559675" cy="39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248" name="正方形/長方形 247">
              <a:extLst>
                <a:ext uri="{FF2B5EF4-FFF2-40B4-BE49-F238E27FC236}">
                  <a16:creationId xmlns:a16="http://schemas.microsoft.com/office/drawing/2014/main" id="{CC86E19F-B968-44A8-9683-94A8CB7B571E}"/>
                </a:ext>
              </a:extLst>
            </p:cNvPr>
            <p:cNvSpPr/>
            <p:nvPr/>
          </p:nvSpPr>
          <p:spPr>
            <a:xfrm rot="5400000">
              <a:off x="9673061" y="5238596"/>
              <a:ext cx="10692000"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249" name="正方形/長方形 248">
              <a:extLst>
                <a:ext uri="{FF2B5EF4-FFF2-40B4-BE49-F238E27FC236}">
                  <a16:creationId xmlns:a16="http://schemas.microsoft.com/office/drawing/2014/main" id="{6F580A79-547C-4444-AE92-BD5CF04BE9FA}"/>
                </a:ext>
              </a:extLst>
            </p:cNvPr>
            <p:cNvSpPr/>
            <p:nvPr/>
          </p:nvSpPr>
          <p:spPr>
            <a:xfrm>
              <a:off x="7554134" y="10492236"/>
              <a:ext cx="7559675"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sp>
          <p:nvSpPr>
            <p:cNvPr id="250" name="正方形/長方形 249">
              <a:extLst>
                <a:ext uri="{FF2B5EF4-FFF2-40B4-BE49-F238E27FC236}">
                  <a16:creationId xmlns:a16="http://schemas.microsoft.com/office/drawing/2014/main" id="{E651287C-21BB-4D60-8B54-8A61B7F7D7B8}"/>
                </a:ext>
              </a:extLst>
            </p:cNvPr>
            <p:cNvSpPr/>
            <p:nvPr/>
          </p:nvSpPr>
          <p:spPr>
            <a:xfrm rot="5400000">
              <a:off x="2316134" y="5244246"/>
              <a:ext cx="10692000" cy="21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rgbClr val="002060"/>
                </a:solidFill>
              </a:endParaRPr>
            </a:p>
          </p:txBody>
        </p:sp>
      </p:grpSp>
      <p:grpSp>
        <p:nvGrpSpPr>
          <p:cNvPr id="274" name="グループ化 273">
            <a:extLst>
              <a:ext uri="{FF2B5EF4-FFF2-40B4-BE49-F238E27FC236}">
                <a16:creationId xmlns:a16="http://schemas.microsoft.com/office/drawing/2014/main" id="{F1D8AAED-EAE2-4DAA-AE35-90F5438961E4}"/>
              </a:ext>
            </a:extLst>
          </p:cNvPr>
          <p:cNvGrpSpPr/>
          <p:nvPr/>
        </p:nvGrpSpPr>
        <p:grpSpPr>
          <a:xfrm>
            <a:off x="386054" y="1287748"/>
            <a:ext cx="6834662" cy="1383084"/>
            <a:chOff x="386054" y="742890"/>
            <a:chExt cx="6834662" cy="1383084"/>
          </a:xfrm>
        </p:grpSpPr>
        <p:sp>
          <p:nvSpPr>
            <p:cNvPr id="99" name="正方形/長方形 98">
              <a:extLst>
                <a:ext uri="{FF2B5EF4-FFF2-40B4-BE49-F238E27FC236}">
                  <a16:creationId xmlns:a16="http://schemas.microsoft.com/office/drawing/2014/main" id="{5833A1A8-BFAE-486C-99F3-9CC93BF6DE48}"/>
                </a:ext>
              </a:extLst>
            </p:cNvPr>
            <p:cNvSpPr/>
            <p:nvPr/>
          </p:nvSpPr>
          <p:spPr>
            <a:xfrm>
              <a:off x="386054" y="829974"/>
              <a:ext cx="6740174" cy="1296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01" name="四角形: 角を丸くする 100">
              <a:extLst>
                <a:ext uri="{FF2B5EF4-FFF2-40B4-BE49-F238E27FC236}">
                  <a16:creationId xmlns:a16="http://schemas.microsoft.com/office/drawing/2014/main" id="{3E05D270-0A54-41A4-BA8A-A45FC72BF716}"/>
                </a:ext>
              </a:extLst>
            </p:cNvPr>
            <p:cNvSpPr/>
            <p:nvPr/>
          </p:nvSpPr>
          <p:spPr>
            <a:xfrm>
              <a:off x="452674" y="742890"/>
              <a:ext cx="1872000" cy="18383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重要業務の特定</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02" name="正方形/長方形 101">
              <a:extLst>
                <a:ext uri="{FF2B5EF4-FFF2-40B4-BE49-F238E27FC236}">
                  <a16:creationId xmlns:a16="http://schemas.microsoft.com/office/drawing/2014/main" id="{07927262-36FD-4EC5-A196-587C8A71DF51}"/>
                </a:ext>
              </a:extLst>
            </p:cNvPr>
            <p:cNvSpPr/>
            <p:nvPr/>
          </p:nvSpPr>
          <p:spPr>
            <a:xfrm>
              <a:off x="528873" y="1336598"/>
              <a:ext cx="6436707" cy="75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nSpc>
                  <a:spcPct val="120000"/>
                </a:lnSpc>
              </a:pPr>
              <a:r>
                <a:rPr kumimoji="1" lang="ja-JP" altLang="en-US" sz="1000" b="1" dirty="0">
                  <a:solidFill>
                    <a:schemeClr val="bg1"/>
                  </a:solidFill>
                  <a:latin typeface="Meiryo UI" panose="020B0604030504040204" pitchFamily="50" charset="-128"/>
                  <a:ea typeface="Meiryo UI" panose="020B0604030504040204" pitchFamily="50" charset="-128"/>
                </a:rPr>
                <a:t>① 会社の売上げに最も寄与している事業は何ですか？</a:t>
              </a:r>
            </a:p>
            <a:p>
              <a:pPr>
                <a:lnSpc>
                  <a:spcPct val="120000"/>
                </a:lnSpc>
              </a:pPr>
              <a:r>
                <a:rPr kumimoji="1" lang="ja-JP" altLang="en-US" sz="1000" b="1" dirty="0">
                  <a:solidFill>
                    <a:schemeClr val="bg1"/>
                  </a:solidFill>
                  <a:latin typeface="Meiryo UI" panose="020B0604030504040204" pitchFamily="50" charset="-128"/>
                  <a:ea typeface="Meiryo UI" panose="020B0604030504040204" pitchFamily="50" charset="-128"/>
                </a:rPr>
                <a:t>② 事業の延滞による損害が最も大きい事業は何ですか？また、どの程度の遅延時間が許容できますか</a:t>
              </a:r>
              <a:r>
                <a:rPr kumimoji="1" lang="en-US" altLang="ja-JP" sz="1000" b="1" dirty="0">
                  <a:solidFill>
                    <a:schemeClr val="bg1"/>
                  </a:solidFill>
                  <a:latin typeface="Meiryo UI" panose="020B0604030504040204" pitchFamily="50" charset="-128"/>
                  <a:ea typeface="Meiryo UI" panose="020B0604030504040204" pitchFamily="50" charset="-128"/>
                </a:rPr>
                <a:t>?</a:t>
              </a:r>
            </a:p>
            <a:p>
              <a:pPr>
                <a:lnSpc>
                  <a:spcPct val="120000"/>
                </a:lnSpc>
              </a:pPr>
              <a:r>
                <a:rPr kumimoji="1" lang="en-US" altLang="ja-JP" sz="1000" b="1" dirty="0">
                  <a:solidFill>
                    <a:schemeClr val="bg1"/>
                  </a:solidFill>
                  <a:latin typeface="Meiryo UI" panose="020B0604030504040204" pitchFamily="50" charset="-128"/>
                  <a:ea typeface="Meiryo UI" panose="020B0604030504040204" pitchFamily="50" charset="-128"/>
                </a:rPr>
                <a:t>③ </a:t>
              </a:r>
              <a:r>
                <a:rPr kumimoji="1" lang="ja-JP" altLang="en-US" sz="1000" b="1" dirty="0">
                  <a:solidFill>
                    <a:schemeClr val="bg1"/>
                  </a:solidFill>
                  <a:latin typeface="Meiryo UI" panose="020B0604030504040204" pitchFamily="50" charset="-128"/>
                  <a:ea typeface="Meiryo UI" panose="020B0604030504040204" pitchFamily="50" charset="-128"/>
                </a:rPr>
                <a:t>法的または財政的な責務はありますか？ある場合、どの事業が必要ですか</a:t>
              </a:r>
              <a:r>
                <a:rPr kumimoji="1" lang="en-US" altLang="ja-JP" sz="1000" b="1" dirty="0">
                  <a:solidFill>
                    <a:schemeClr val="bg1"/>
                  </a:solidFill>
                  <a:latin typeface="Meiryo UI" panose="020B0604030504040204" pitchFamily="50" charset="-128"/>
                  <a:ea typeface="Meiryo UI" panose="020B0604030504040204" pitchFamily="50" charset="-128"/>
                </a:rPr>
                <a:t>?</a:t>
              </a:r>
            </a:p>
            <a:p>
              <a:pPr>
                <a:lnSpc>
                  <a:spcPct val="120000"/>
                </a:lnSpc>
              </a:pPr>
              <a:r>
                <a:rPr kumimoji="1" lang="en-US" altLang="ja-JP" sz="1000" b="1" dirty="0">
                  <a:solidFill>
                    <a:schemeClr val="bg1"/>
                  </a:solidFill>
                  <a:latin typeface="Meiryo UI" panose="020B0604030504040204" pitchFamily="50" charset="-128"/>
                  <a:ea typeface="Meiryo UI" panose="020B0604030504040204" pitchFamily="50" charset="-128"/>
                </a:rPr>
                <a:t>④ </a:t>
              </a:r>
              <a:r>
                <a:rPr kumimoji="1" lang="ja-JP" altLang="en-US" sz="1000" b="1" dirty="0">
                  <a:solidFill>
                    <a:schemeClr val="bg1"/>
                  </a:solidFill>
                  <a:latin typeface="Meiryo UI" panose="020B0604030504040204" pitchFamily="50" charset="-128"/>
                  <a:ea typeface="Meiryo UI" panose="020B0604030504040204" pitchFamily="50" charset="-128"/>
                </a:rPr>
                <a:t>市場シェアや会社の評判を維持するためには、どの事業が重要ですか？</a:t>
              </a:r>
            </a:p>
          </p:txBody>
        </p:sp>
        <p:sp>
          <p:nvSpPr>
            <p:cNvPr id="116" name="テキスト ボックス 115">
              <a:extLst>
                <a:ext uri="{FF2B5EF4-FFF2-40B4-BE49-F238E27FC236}">
                  <a16:creationId xmlns:a16="http://schemas.microsoft.com/office/drawing/2014/main" id="{5FB144DE-A95A-4EC5-836D-E737D2FA36C0}"/>
                </a:ext>
              </a:extLst>
            </p:cNvPr>
            <p:cNvSpPr txBox="1"/>
            <p:nvPr/>
          </p:nvSpPr>
          <p:spPr>
            <a:xfrm>
              <a:off x="4431170" y="807185"/>
              <a:ext cx="2789546"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出典：中小企業庁「</a:t>
              </a:r>
              <a:r>
                <a:rPr kumimoji="1" lang="zh-TW" altLang="en-US" sz="800" dirty="0">
                  <a:latin typeface="BIZ UDPゴシック" panose="020B0400000000000000" pitchFamily="50" charset="-128"/>
                  <a:ea typeface="BIZ UDPゴシック" panose="020B0400000000000000" pitchFamily="50" charset="-128"/>
                </a:rPr>
                <a:t>中小企業ＢＣＰ策定運用指針</a:t>
              </a:r>
              <a:r>
                <a:rPr kumimoji="1" lang="ja-JP" altLang="en-US" sz="800" dirty="0">
                  <a:latin typeface="BIZ UDPゴシック" panose="020B0400000000000000" pitchFamily="50" charset="-128"/>
                  <a:ea typeface="BIZ UDPゴシック" panose="020B0400000000000000" pitchFamily="50" charset="-128"/>
                </a:rPr>
                <a:t>第</a:t>
              </a:r>
              <a:r>
                <a:rPr kumimoji="1" lang="en-US" altLang="ja-JP" sz="800" dirty="0">
                  <a:latin typeface="BIZ UDPゴシック" panose="020B0400000000000000" pitchFamily="50" charset="-128"/>
                  <a:ea typeface="BIZ UDPゴシック" panose="020B0400000000000000" pitchFamily="50" charset="-128"/>
                </a:rPr>
                <a:t>2</a:t>
              </a:r>
              <a:r>
                <a:rPr kumimoji="1" lang="ja-JP" altLang="en-US" sz="800" dirty="0">
                  <a:latin typeface="BIZ UDPゴシック" panose="020B0400000000000000" pitchFamily="50" charset="-128"/>
                  <a:ea typeface="BIZ UDPゴシック" panose="020B0400000000000000" pitchFamily="50" charset="-128"/>
                </a:rPr>
                <a:t>版」より</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252" name="テキスト ボックス 251">
              <a:extLst>
                <a:ext uri="{FF2B5EF4-FFF2-40B4-BE49-F238E27FC236}">
                  <a16:creationId xmlns:a16="http://schemas.microsoft.com/office/drawing/2014/main" id="{9F1FC7A2-34BB-4033-ADBC-1AC51C8E2B70}"/>
                </a:ext>
              </a:extLst>
            </p:cNvPr>
            <p:cNvSpPr txBox="1"/>
            <p:nvPr/>
          </p:nvSpPr>
          <p:spPr>
            <a:xfrm>
              <a:off x="460528" y="934906"/>
              <a:ext cx="6584839" cy="4154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以下のような視点で、あなたの会社におけるいくつかの事業において、「○○事業の操業が停止して</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しまったらどうなるか？」、「どのような損害が出るか？」をイメージしながら考えてみてください。</a:t>
              </a:r>
            </a:p>
          </p:txBody>
        </p:sp>
      </p:grpSp>
      <p:sp>
        <p:nvSpPr>
          <p:cNvPr id="103" name="正方形/長方形 102">
            <a:extLst>
              <a:ext uri="{FF2B5EF4-FFF2-40B4-BE49-F238E27FC236}">
                <a16:creationId xmlns:a16="http://schemas.microsoft.com/office/drawing/2014/main" id="{8BDD4E02-8A3D-4516-8EC5-C89125D7474B}"/>
              </a:ext>
            </a:extLst>
          </p:cNvPr>
          <p:cNvSpPr/>
          <p:nvPr/>
        </p:nvSpPr>
        <p:spPr>
          <a:xfrm>
            <a:off x="386054" y="497848"/>
            <a:ext cx="6740173" cy="756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4" name="四角形: 角を丸くする 103">
            <a:extLst>
              <a:ext uri="{FF2B5EF4-FFF2-40B4-BE49-F238E27FC236}">
                <a16:creationId xmlns:a16="http://schemas.microsoft.com/office/drawing/2014/main" id="{6F49A0D5-ECF0-4778-9438-CB5382C36BBE}"/>
              </a:ext>
            </a:extLst>
          </p:cNvPr>
          <p:cNvSpPr/>
          <p:nvPr/>
        </p:nvSpPr>
        <p:spPr>
          <a:xfrm>
            <a:off x="452675" y="410764"/>
            <a:ext cx="2700000" cy="18383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事業所における感染防止対策</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253" name="テキスト ボックス 252">
            <a:extLst>
              <a:ext uri="{FF2B5EF4-FFF2-40B4-BE49-F238E27FC236}">
                <a16:creationId xmlns:a16="http://schemas.microsoft.com/office/drawing/2014/main" id="{CBDDB2B1-0DB2-4248-8041-2CA601B77E1F}"/>
              </a:ext>
            </a:extLst>
          </p:cNvPr>
          <p:cNvSpPr txBox="1"/>
          <p:nvPr/>
        </p:nvSpPr>
        <p:spPr>
          <a:xfrm>
            <a:off x="504642" y="590698"/>
            <a:ext cx="3773608" cy="618631"/>
          </a:xfrm>
          <a:prstGeom prst="rect">
            <a:avLst/>
          </a:prstGeom>
          <a:noFill/>
        </p:spPr>
        <p:txBody>
          <a:bodyPr wrap="square" rtlCol="0">
            <a:spAutoFit/>
          </a:bodyPr>
          <a:lstStyle/>
          <a:p>
            <a:pPr>
              <a:lnSpc>
                <a:spcPct val="120000"/>
              </a:lnSpc>
            </a:pPr>
            <a:r>
              <a:rPr kumimoji="1" lang="ja-JP" altLang="en-US" sz="1000" dirty="0">
                <a:latin typeface="BIZ UDPゴシック" panose="020B0400000000000000" pitchFamily="50" charset="-128"/>
                <a:ea typeface="BIZ UDPゴシック" panose="020B0400000000000000" pitchFamily="50" charset="-128"/>
              </a:rPr>
              <a:t>東京都が発行している「事業者向け「東京都感染拡大防止ガイドブック」」を参考に、あなたの事業所に適した感染拡大防止対策を検討してください。</a:t>
            </a:r>
          </a:p>
        </p:txBody>
      </p:sp>
      <p:grpSp>
        <p:nvGrpSpPr>
          <p:cNvPr id="263" name="グループ化 262">
            <a:extLst>
              <a:ext uri="{FF2B5EF4-FFF2-40B4-BE49-F238E27FC236}">
                <a16:creationId xmlns:a16="http://schemas.microsoft.com/office/drawing/2014/main" id="{9C4C4F6A-A309-488F-903B-086DE29A4717}"/>
              </a:ext>
            </a:extLst>
          </p:cNvPr>
          <p:cNvGrpSpPr/>
          <p:nvPr/>
        </p:nvGrpSpPr>
        <p:grpSpPr>
          <a:xfrm>
            <a:off x="4321460" y="560304"/>
            <a:ext cx="2628628" cy="648000"/>
            <a:chOff x="3198865" y="2509173"/>
            <a:chExt cx="2628628" cy="648000"/>
          </a:xfrm>
        </p:grpSpPr>
        <p:sp>
          <p:nvSpPr>
            <p:cNvPr id="264" name="正方形/長方形 263">
              <a:extLst>
                <a:ext uri="{FF2B5EF4-FFF2-40B4-BE49-F238E27FC236}">
                  <a16:creationId xmlns:a16="http://schemas.microsoft.com/office/drawing/2014/main" id="{14687B3D-1BDE-4E63-A994-769BD6553517}"/>
                </a:ext>
              </a:extLst>
            </p:cNvPr>
            <p:cNvSpPr/>
            <p:nvPr/>
          </p:nvSpPr>
          <p:spPr>
            <a:xfrm>
              <a:off x="3379493" y="2509173"/>
              <a:ext cx="2448000" cy="64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endParaRPr kumimoji="1" lang="ja-JP" altLang="en-US" sz="1000" b="1" dirty="0">
                <a:solidFill>
                  <a:schemeClr val="bg1"/>
                </a:solidFill>
                <a:latin typeface="+mn-ea"/>
              </a:endParaRPr>
            </a:p>
          </p:txBody>
        </p:sp>
        <p:sp>
          <p:nvSpPr>
            <p:cNvPr id="265" name="テキスト ボックス 264">
              <a:extLst>
                <a:ext uri="{FF2B5EF4-FFF2-40B4-BE49-F238E27FC236}">
                  <a16:creationId xmlns:a16="http://schemas.microsoft.com/office/drawing/2014/main" id="{C0455D71-64ED-4B00-B958-AEB6307AD63B}"/>
                </a:ext>
              </a:extLst>
            </p:cNvPr>
            <p:cNvSpPr txBox="1"/>
            <p:nvPr/>
          </p:nvSpPr>
          <p:spPr>
            <a:xfrm>
              <a:off x="3198865" y="2566036"/>
              <a:ext cx="2158444" cy="553998"/>
            </a:xfrm>
            <a:prstGeom prst="rect">
              <a:avLst/>
            </a:prstGeom>
            <a:noFill/>
          </p:spPr>
          <p:txBody>
            <a:bodyPr wrap="square" rtlCol="0">
              <a:spAutoFit/>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事業者向け</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「東京都 感染拡大防止</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rPr>
                <a:t>ガイドブック」</a:t>
              </a:r>
              <a:endParaRPr kumimoji="1" lang="en-US" altLang="ja-JP" sz="1000" b="1" dirty="0">
                <a:solidFill>
                  <a:schemeClr val="bg1"/>
                </a:solidFill>
                <a:latin typeface="Meiryo UI" panose="020B0604030504040204" pitchFamily="50" charset="-128"/>
                <a:ea typeface="Meiryo UI" panose="020B0604030504040204" pitchFamily="50" charset="-128"/>
              </a:endParaRPr>
            </a:p>
          </p:txBody>
        </p:sp>
        <p:pic>
          <p:nvPicPr>
            <p:cNvPr id="266" name="図 265">
              <a:extLst>
                <a:ext uri="{FF2B5EF4-FFF2-40B4-BE49-F238E27FC236}">
                  <a16:creationId xmlns:a16="http://schemas.microsoft.com/office/drawing/2014/main" id="{69E77436-8319-432B-9F12-D8CF0472315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228673" y="2573035"/>
              <a:ext cx="540000" cy="540000"/>
            </a:xfrm>
            <a:prstGeom prst="rect">
              <a:avLst/>
            </a:prstGeom>
          </p:spPr>
        </p:pic>
      </p:grpSp>
      <p:grpSp>
        <p:nvGrpSpPr>
          <p:cNvPr id="4" name="グループ化 3">
            <a:extLst>
              <a:ext uri="{FF2B5EF4-FFF2-40B4-BE49-F238E27FC236}">
                <a16:creationId xmlns:a16="http://schemas.microsoft.com/office/drawing/2014/main" id="{ED41962B-93D0-4CB0-BA9B-D37071F62126}"/>
              </a:ext>
            </a:extLst>
          </p:cNvPr>
          <p:cNvGrpSpPr/>
          <p:nvPr/>
        </p:nvGrpSpPr>
        <p:grpSpPr>
          <a:xfrm>
            <a:off x="386054" y="2710558"/>
            <a:ext cx="6804316" cy="1958341"/>
            <a:chOff x="386054" y="3009350"/>
            <a:chExt cx="6804316" cy="1975088"/>
          </a:xfrm>
        </p:grpSpPr>
        <p:sp>
          <p:nvSpPr>
            <p:cNvPr id="105" name="正方形/長方形 104">
              <a:extLst>
                <a:ext uri="{FF2B5EF4-FFF2-40B4-BE49-F238E27FC236}">
                  <a16:creationId xmlns:a16="http://schemas.microsoft.com/office/drawing/2014/main" id="{3F45E31D-6B9A-4413-9E4F-508DFBD1931F}"/>
                </a:ext>
              </a:extLst>
            </p:cNvPr>
            <p:cNvSpPr/>
            <p:nvPr/>
          </p:nvSpPr>
          <p:spPr>
            <a:xfrm>
              <a:off x="386054" y="3096430"/>
              <a:ext cx="6739200" cy="1888008"/>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6" name="四角形: 角を丸くする 105">
              <a:extLst>
                <a:ext uri="{FF2B5EF4-FFF2-40B4-BE49-F238E27FC236}">
                  <a16:creationId xmlns:a16="http://schemas.microsoft.com/office/drawing/2014/main" id="{EA963B52-02AC-4159-A2AE-3596794171DF}"/>
                </a:ext>
              </a:extLst>
            </p:cNvPr>
            <p:cNvSpPr/>
            <p:nvPr/>
          </p:nvSpPr>
          <p:spPr>
            <a:xfrm>
              <a:off x="452674" y="3009350"/>
              <a:ext cx="2700000" cy="18383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事前対策（資源確保の対策）</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11" name="テキスト ボックス 110">
              <a:extLst>
                <a:ext uri="{FF2B5EF4-FFF2-40B4-BE49-F238E27FC236}">
                  <a16:creationId xmlns:a16="http://schemas.microsoft.com/office/drawing/2014/main" id="{4B1AB5C9-273D-4D89-B0B6-7000F32F179B}"/>
                </a:ext>
              </a:extLst>
            </p:cNvPr>
            <p:cNvSpPr txBox="1"/>
            <p:nvPr/>
          </p:nvSpPr>
          <p:spPr>
            <a:xfrm>
              <a:off x="4828826" y="3089269"/>
              <a:ext cx="2361544" cy="215444"/>
            </a:xfrm>
            <a:prstGeom prst="rect">
              <a:avLst/>
            </a:prstGeom>
            <a:noFill/>
          </p:spPr>
          <p:txBody>
            <a:bodyPr wrap="none" rtlCol="0">
              <a:spAutoFit/>
            </a:bodyPr>
            <a:lstStyle/>
            <a:p>
              <a:pPr algn="r"/>
              <a:r>
                <a:rPr kumimoji="1" lang="ja-JP" altLang="en-US" sz="800" dirty="0">
                  <a:latin typeface="BIZ UDPゴシック" panose="020B0400000000000000" pitchFamily="50" charset="-128"/>
                  <a:ea typeface="BIZ UDPゴシック" panose="020B0400000000000000" pitchFamily="50" charset="-128"/>
                </a:rPr>
                <a:t>出典：中小企業庁「中小企業白書</a:t>
              </a:r>
              <a:r>
                <a:rPr kumimoji="1" lang="en-US" altLang="ja-JP" sz="800" dirty="0">
                  <a:latin typeface="BIZ UDPゴシック" panose="020B0400000000000000" pitchFamily="50" charset="-128"/>
                  <a:ea typeface="BIZ UDPゴシック" panose="020B0400000000000000" pitchFamily="50" charset="-128"/>
                </a:rPr>
                <a:t>(H28</a:t>
              </a:r>
              <a:r>
                <a:rPr kumimoji="1" lang="ja-JP" altLang="en-US" sz="800" dirty="0">
                  <a:latin typeface="BIZ UDPゴシック" panose="020B0400000000000000" pitchFamily="50" charset="-128"/>
                  <a:ea typeface="BIZ UDPゴシック" panose="020B0400000000000000" pitchFamily="50" charset="-128"/>
                </a:rPr>
                <a:t>年</a:t>
              </a: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」より</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275" name="テキスト ボックス 274">
              <a:extLst>
                <a:ext uri="{FF2B5EF4-FFF2-40B4-BE49-F238E27FC236}">
                  <a16:creationId xmlns:a16="http://schemas.microsoft.com/office/drawing/2014/main" id="{BE84CF19-75ED-480B-8EAB-E0C31B880A4C}"/>
                </a:ext>
              </a:extLst>
            </p:cNvPr>
            <p:cNvSpPr txBox="1"/>
            <p:nvPr/>
          </p:nvSpPr>
          <p:spPr>
            <a:xfrm>
              <a:off x="464064" y="3173911"/>
              <a:ext cx="3924000" cy="24622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以下の視点を参考に、考えてみてください。</a:t>
              </a:r>
            </a:p>
          </p:txBody>
        </p:sp>
      </p:grpSp>
      <p:grpSp>
        <p:nvGrpSpPr>
          <p:cNvPr id="5" name="グループ化 4">
            <a:extLst>
              <a:ext uri="{FF2B5EF4-FFF2-40B4-BE49-F238E27FC236}">
                <a16:creationId xmlns:a16="http://schemas.microsoft.com/office/drawing/2014/main" id="{10A024F4-9B37-406C-9406-8391DB2C0825}"/>
              </a:ext>
            </a:extLst>
          </p:cNvPr>
          <p:cNvGrpSpPr/>
          <p:nvPr/>
        </p:nvGrpSpPr>
        <p:grpSpPr>
          <a:xfrm>
            <a:off x="381047" y="4701564"/>
            <a:ext cx="6810018" cy="1743993"/>
            <a:chOff x="411963" y="4843233"/>
            <a:chExt cx="6810018" cy="1743993"/>
          </a:xfrm>
        </p:grpSpPr>
        <p:sp>
          <p:nvSpPr>
            <p:cNvPr id="108" name="正方形/長方形 107">
              <a:extLst>
                <a:ext uri="{FF2B5EF4-FFF2-40B4-BE49-F238E27FC236}">
                  <a16:creationId xmlns:a16="http://schemas.microsoft.com/office/drawing/2014/main" id="{7A7C7243-63CF-4412-8893-CCEFA3049A16}"/>
                </a:ext>
              </a:extLst>
            </p:cNvPr>
            <p:cNvSpPr/>
            <p:nvPr/>
          </p:nvSpPr>
          <p:spPr>
            <a:xfrm>
              <a:off x="411963" y="4895226"/>
              <a:ext cx="6740173" cy="16920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9" name="四角形: 角を丸くする 108">
              <a:extLst>
                <a:ext uri="{FF2B5EF4-FFF2-40B4-BE49-F238E27FC236}">
                  <a16:creationId xmlns:a16="http://schemas.microsoft.com/office/drawing/2014/main" id="{35DA8ED2-409C-44E0-8579-F4FF8951CDCA}"/>
                </a:ext>
              </a:extLst>
            </p:cNvPr>
            <p:cNvSpPr/>
            <p:nvPr/>
          </p:nvSpPr>
          <p:spPr>
            <a:xfrm>
              <a:off x="483590" y="4843233"/>
              <a:ext cx="2700000" cy="18383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緊急事態時の対応体制</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12" name="テキスト ボックス 111">
              <a:extLst>
                <a:ext uri="{FF2B5EF4-FFF2-40B4-BE49-F238E27FC236}">
                  <a16:creationId xmlns:a16="http://schemas.microsoft.com/office/drawing/2014/main" id="{91B0A724-1364-4B1C-8E4C-37EF932421DB}"/>
                </a:ext>
              </a:extLst>
            </p:cNvPr>
            <p:cNvSpPr txBox="1"/>
            <p:nvPr/>
          </p:nvSpPr>
          <p:spPr>
            <a:xfrm>
              <a:off x="4432435" y="4883109"/>
              <a:ext cx="2789546"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出典：中小企業庁「</a:t>
              </a:r>
              <a:r>
                <a:rPr kumimoji="1" lang="zh-TW" altLang="en-US" sz="800" dirty="0">
                  <a:latin typeface="BIZ UDPゴシック" panose="020B0400000000000000" pitchFamily="50" charset="-128"/>
                  <a:ea typeface="BIZ UDPゴシック" panose="020B0400000000000000" pitchFamily="50" charset="-128"/>
                </a:rPr>
                <a:t>中小企業ＢＣＰ策定運用指針</a:t>
              </a:r>
              <a:r>
                <a:rPr kumimoji="1" lang="ja-JP" altLang="en-US" sz="800" dirty="0">
                  <a:latin typeface="BIZ UDPゴシック" panose="020B0400000000000000" pitchFamily="50" charset="-128"/>
                  <a:ea typeface="BIZ UDPゴシック" panose="020B0400000000000000" pitchFamily="50" charset="-128"/>
                </a:rPr>
                <a:t>第</a:t>
              </a:r>
              <a:r>
                <a:rPr kumimoji="1" lang="en-US" altLang="ja-JP" sz="800" dirty="0">
                  <a:latin typeface="BIZ UDPゴシック" panose="020B0400000000000000" pitchFamily="50" charset="-128"/>
                  <a:ea typeface="BIZ UDPゴシック" panose="020B0400000000000000" pitchFamily="50" charset="-128"/>
                </a:rPr>
                <a:t>2</a:t>
              </a:r>
              <a:r>
                <a:rPr kumimoji="1" lang="ja-JP" altLang="en-US" sz="800" dirty="0">
                  <a:latin typeface="BIZ UDPゴシック" panose="020B0400000000000000" pitchFamily="50" charset="-128"/>
                  <a:ea typeface="BIZ UDPゴシック" panose="020B0400000000000000" pitchFamily="50" charset="-128"/>
                </a:rPr>
                <a:t>版」より</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276" name="テキスト ボックス 275">
              <a:extLst>
                <a:ext uri="{FF2B5EF4-FFF2-40B4-BE49-F238E27FC236}">
                  <a16:creationId xmlns:a16="http://schemas.microsoft.com/office/drawing/2014/main" id="{85FCC481-17E1-4BD1-84A6-32E36D609061}"/>
                </a:ext>
              </a:extLst>
            </p:cNvPr>
            <p:cNvSpPr txBox="1"/>
            <p:nvPr/>
          </p:nvSpPr>
          <p:spPr>
            <a:xfrm>
              <a:off x="487681" y="4992676"/>
              <a:ext cx="3924000" cy="24622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以下のような役割（機能）を持った組織体制が望まれます。</a:t>
              </a:r>
            </a:p>
          </p:txBody>
        </p:sp>
      </p:grpSp>
      <p:grpSp>
        <p:nvGrpSpPr>
          <p:cNvPr id="2" name="グループ化 1">
            <a:extLst>
              <a:ext uri="{FF2B5EF4-FFF2-40B4-BE49-F238E27FC236}">
                <a16:creationId xmlns:a16="http://schemas.microsoft.com/office/drawing/2014/main" id="{8CDAD80C-DDAE-42D1-B906-1C172488B274}"/>
              </a:ext>
            </a:extLst>
          </p:cNvPr>
          <p:cNvGrpSpPr/>
          <p:nvPr/>
        </p:nvGrpSpPr>
        <p:grpSpPr>
          <a:xfrm>
            <a:off x="1994669" y="6748867"/>
            <a:ext cx="3927159" cy="276999"/>
            <a:chOff x="1994670" y="7465614"/>
            <a:chExt cx="3597420" cy="276999"/>
          </a:xfrm>
        </p:grpSpPr>
        <p:sp>
          <p:nvSpPr>
            <p:cNvPr id="279" name="四角形: 角を丸くする 278">
              <a:extLst>
                <a:ext uri="{FF2B5EF4-FFF2-40B4-BE49-F238E27FC236}">
                  <a16:creationId xmlns:a16="http://schemas.microsoft.com/office/drawing/2014/main" id="{8C8F34F2-9EA7-4675-9B91-5D92D0972193}"/>
                </a:ext>
              </a:extLst>
            </p:cNvPr>
            <p:cNvSpPr/>
            <p:nvPr/>
          </p:nvSpPr>
          <p:spPr>
            <a:xfrm>
              <a:off x="1994670" y="7480943"/>
              <a:ext cx="1490544" cy="246341"/>
            </a:xfrm>
            <a:prstGeom prst="roundRect">
              <a:avLst>
                <a:gd name="adj" fmla="val 5000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80" name="テキスト ボックス 279">
              <a:extLst>
                <a:ext uri="{FF2B5EF4-FFF2-40B4-BE49-F238E27FC236}">
                  <a16:creationId xmlns:a16="http://schemas.microsoft.com/office/drawing/2014/main" id="{C59A8EF0-823D-43BB-AB6F-2A55532E9661}"/>
                </a:ext>
              </a:extLst>
            </p:cNvPr>
            <p:cNvSpPr txBox="1"/>
            <p:nvPr/>
          </p:nvSpPr>
          <p:spPr>
            <a:xfrm>
              <a:off x="2008209" y="7481003"/>
              <a:ext cx="756000" cy="246221"/>
            </a:xfrm>
            <a:prstGeom prst="rect">
              <a:avLst/>
            </a:prstGeom>
            <a:noFill/>
          </p:spPr>
          <p:txBody>
            <a:bodyPr wrap="square" rtlCol="0" anchor="t">
              <a:spAutoFit/>
            </a:bodyPr>
            <a:lstStyle/>
            <a:p>
              <a:pPr algn="ctr"/>
              <a:r>
                <a:rPr kumimoji="1" lang="ja-JP" altLang="en-US" sz="1000" b="1" dirty="0">
                  <a:solidFill>
                    <a:srgbClr val="FF0000"/>
                  </a:solidFill>
                  <a:latin typeface="BIZ UDPゴシック" panose="020B0400000000000000" pitchFamily="50" charset="-128"/>
                  <a:ea typeface="BIZ UDPゴシック" panose="020B0400000000000000" pitchFamily="50" charset="-128"/>
                </a:rPr>
                <a:t>救　　急</a:t>
              </a:r>
            </a:p>
          </p:txBody>
        </p:sp>
        <p:sp>
          <p:nvSpPr>
            <p:cNvPr id="283" name="四角形: 角を丸くする 282">
              <a:extLst>
                <a:ext uri="{FF2B5EF4-FFF2-40B4-BE49-F238E27FC236}">
                  <a16:creationId xmlns:a16="http://schemas.microsoft.com/office/drawing/2014/main" id="{505DE130-3F70-49CE-AE3C-2D162CFED935}"/>
                </a:ext>
              </a:extLst>
            </p:cNvPr>
            <p:cNvSpPr/>
            <p:nvPr/>
          </p:nvSpPr>
          <p:spPr>
            <a:xfrm>
              <a:off x="2742492" y="7480943"/>
              <a:ext cx="756000" cy="246341"/>
            </a:xfrm>
            <a:prstGeom prst="roundRect">
              <a:avLst>
                <a:gd name="adj"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dirty="0"/>
            </a:p>
          </p:txBody>
        </p:sp>
        <p:sp>
          <p:nvSpPr>
            <p:cNvPr id="284" name="テキスト ボックス 283">
              <a:extLst>
                <a:ext uri="{FF2B5EF4-FFF2-40B4-BE49-F238E27FC236}">
                  <a16:creationId xmlns:a16="http://schemas.microsoft.com/office/drawing/2014/main" id="{B01669AB-25A3-445F-931F-9CF0BA4420F2}"/>
                </a:ext>
              </a:extLst>
            </p:cNvPr>
            <p:cNvSpPr txBox="1"/>
            <p:nvPr/>
          </p:nvSpPr>
          <p:spPr>
            <a:xfrm>
              <a:off x="2780930" y="7465614"/>
              <a:ext cx="648000" cy="276999"/>
            </a:xfrm>
            <a:prstGeom prst="rect">
              <a:avLst/>
            </a:prstGeom>
            <a:noFill/>
          </p:spPr>
          <p:txBody>
            <a:bodyPr wrap="square" rtlCol="0" anchor="t">
              <a:spAutoFit/>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１１９</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87" name="四角形: 角を丸くする 286">
              <a:extLst>
                <a:ext uri="{FF2B5EF4-FFF2-40B4-BE49-F238E27FC236}">
                  <a16:creationId xmlns:a16="http://schemas.microsoft.com/office/drawing/2014/main" id="{ABE8194D-78BF-415E-B891-C40863389DC9}"/>
                </a:ext>
              </a:extLst>
            </p:cNvPr>
            <p:cNvSpPr/>
            <p:nvPr/>
          </p:nvSpPr>
          <p:spPr>
            <a:xfrm>
              <a:off x="4088268" y="7480943"/>
              <a:ext cx="1490544" cy="246341"/>
            </a:xfrm>
            <a:prstGeom prst="roundRect">
              <a:avLst>
                <a:gd name="adj" fmla="val 5000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88" name="テキスト ボックス 287">
              <a:extLst>
                <a:ext uri="{FF2B5EF4-FFF2-40B4-BE49-F238E27FC236}">
                  <a16:creationId xmlns:a16="http://schemas.microsoft.com/office/drawing/2014/main" id="{2648378F-5EF9-483C-9EF0-C0B67A189B61}"/>
                </a:ext>
              </a:extLst>
            </p:cNvPr>
            <p:cNvSpPr txBox="1"/>
            <p:nvPr/>
          </p:nvSpPr>
          <p:spPr>
            <a:xfrm>
              <a:off x="4101807" y="7481003"/>
              <a:ext cx="756000" cy="246221"/>
            </a:xfrm>
            <a:prstGeom prst="rect">
              <a:avLst/>
            </a:prstGeom>
            <a:noFill/>
          </p:spPr>
          <p:txBody>
            <a:bodyPr wrap="square" rtlCol="0" anchor="t">
              <a:spAutoFit/>
            </a:bodyPr>
            <a:lstStyle/>
            <a:p>
              <a:pPr algn="ctr"/>
              <a:r>
                <a:rPr kumimoji="1" lang="ja-JP" altLang="en-US" sz="1000" b="1" dirty="0">
                  <a:solidFill>
                    <a:srgbClr val="FF0000"/>
                  </a:solidFill>
                  <a:latin typeface="BIZ UDPゴシック" panose="020B0400000000000000" pitchFamily="50" charset="-128"/>
                  <a:ea typeface="BIZ UDPゴシック" panose="020B0400000000000000" pitchFamily="50" charset="-128"/>
                </a:rPr>
                <a:t>救急相談</a:t>
              </a:r>
            </a:p>
          </p:txBody>
        </p:sp>
        <p:sp>
          <p:nvSpPr>
            <p:cNvPr id="289" name="四角形: 角を丸くする 288">
              <a:extLst>
                <a:ext uri="{FF2B5EF4-FFF2-40B4-BE49-F238E27FC236}">
                  <a16:creationId xmlns:a16="http://schemas.microsoft.com/office/drawing/2014/main" id="{682D34AB-D8AF-4E38-8FBD-4A4F8ACD8477}"/>
                </a:ext>
              </a:extLst>
            </p:cNvPr>
            <p:cNvSpPr/>
            <p:nvPr/>
          </p:nvSpPr>
          <p:spPr>
            <a:xfrm>
              <a:off x="4836090" y="7480943"/>
              <a:ext cx="756000" cy="246341"/>
            </a:xfrm>
            <a:prstGeom prst="roundRect">
              <a:avLst>
                <a:gd name="adj"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90" name="テキスト ボックス 289">
              <a:extLst>
                <a:ext uri="{FF2B5EF4-FFF2-40B4-BE49-F238E27FC236}">
                  <a16:creationId xmlns:a16="http://schemas.microsoft.com/office/drawing/2014/main" id="{C990EFEF-CCE6-4A9B-8454-D83085BB77D6}"/>
                </a:ext>
              </a:extLst>
            </p:cNvPr>
            <p:cNvSpPr txBox="1"/>
            <p:nvPr/>
          </p:nvSpPr>
          <p:spPr>
            <a:xfrm>
              <a:off x="4815957" y="7465614"/>
              <a:ext cx="738051" cy="276999"/>
            </a:xfrm>
            <a:prstGeom prst="rect">
              <a:avLst/>
            </a:prstGeom>
            <a:noFill/>
          </p:spPr>
          <p:txBody>
            <a:bodyPr wrap="square" rtlCol="0" anchor="t">
              <a:spAutoFit/>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a:t>
              </a:r>
              <a:r>
                <a:rPr kumimoji="1" lang="en-US" altLang="ja-JP" sz="1200" b="1" dirty="0">
                  <a:solidFill>
                    <a:schemeClr val="bg1"/>
                  </a:solidFill>
                  <a:latin typeface="BIZ UDPゴシック" panose="020B0400000000000000" pitchFamily="50" charset="-128"/>
                  <a:ea typeface="BIZ UDPゴシック" panose="020B0400000000000000" pitchFamily="50" charset="-128"/>
                </a:rPr>
                <a:t>7119</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grpSp>
      <p:graphicFrame>
        <p:nvGraphicFramePr>
          <p:cNvPr id="159" name="表 45">
            <a:extLst>
              <a:ext uri="{FF2B5EF4-FFF2-40B4-BE49-F238E27FC236}">
                <a16:creationId xmlns:a16="http://schemas.microsoft.com/office/drawing/2014/main" id="{D972988E-67A4-4BF2-A0E0-4BA8813CA84C}"/>
              </a:ext>
            </a:extLst>
          </p:cNvPr>
          <p:cNvGraphicFramePr>
            <a:graphicFrameLocks noGrp="1"/>
          </p:cNvGraphicFramePr>
          <p:nvPr>
            <p:extLst>
              <p:ext uri="{D42A27DB-BD31-4B8C-83A1-F6EECF244321}">
                <p14:modId xmlns:p14="http://schemas.microsoft.com/office/powerpoint/2010/main" val="1222223225"/>
              </p:ext>
            </p:extLst>
          </p:nvPr>
        </p:nvGraphicFramePr>
        <p:xfrm>
          <a:off x="425221" y="7068805"/>
          <a:ext cx="6694856" cy="1038960"/>
        </p:xfrm>
        <a:graphic>
          <a:graphicData uri="http://schemas.openxmlformats.org/drawingml/2006/table">
            <a:tbl>
              <a:tblPr firstRow="1" bandRow="1">
                <a:tableStyleId>{5C22544A-7EE6-4342-B048-85BDC9FD1C3A}</a:tableStyleId>
              </a:tblPr>
              <a:tblGrid>
                <a:gridCol w="2159631">
                  <a:extLst>
                    <a:ext uri="{9D8B030D-6E8A-4147-A177-3AD203B41FA5}">
                      <a16:colId xmlns:a16="http://schemas.microsoft.com/office/drawing/2014/main" val="381243149"/>
                    </a:ext>
                  </a:extLst>
                </a:gridCol>
                <a:gridCol w="2411588">
                  <a:extLst>
                    <a:ext uri="{9D8B030D-6E8A-4147-A177-3AD203B41FA5}">
                      <a16:colId xmlns:a16="http://schemas.microsoft.com/office/drawing/2014/main" val="3969109998"/>
                    </a:ext>
                  </a:extLst>
                </a:gridCol>
                <a:gridCol w="2123637">
                  <a:extLst>
                    <a:ext uri="{9D8B030D-6E8A-4147-A177-3AD203B41FA5}">
                      <a16:colId xmlns:a16="http://schemas.microsoft.com/office/drawing/2014/main" val="58680114"/>
                    </a:ext>
                  </a:extLst>
                </a:gridCol>
              </a:tblGrid>
              <a:tr h="140931">
                <a:tc gridSpan="3">
                  <a:txBody>
                    <a:bodyPr/>
                    <a:lstStyle/>
                    <a:p>
                      <a:pPr algn="ctr"/>
                      <a:r>
                        <a:rPr kumimoji="1" lang="ja-JP" altLang="en-US" sz="900" b="1" dirty="0">
                          <a:solidFill>
                            <a:schemeClr val="accent6">
                              <a:lumMod val="50000"/>
                            </a:schemeClr>
                          </a:solidFill>
                          <a:latin typeface="BIZ UDPゴシック" panose="020B0400000000000000" pitchFamily="50" charset="-128"/>
                          <a:ea typeface="BIZ UDPゴシック" panose="020B0400000000000000" pitchFamily="50" charset="-128"/>
                        </a:rPr>
                        <a:t>新型コロナウイルスに関する相談等</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sz="900" dirty="0"/>
                    </a:p>
                  </a:txBody>
                  <a:tcPr/>
                </a:tc>
                <a:extLst>
                  <a:ext uri="{0D108BD9-81ED-4DB2-BD59-A6C34878D82A}">
                    <a16:rowId xmlns:a16="http://schemas.microsoft.com/office/drawing/2014/main" val="642284300"/>
                  </a:ext>
                </a:extLst>
              </a:tr>
              <a:tr h="140931">
                <a:tc>
                  <a:txBody>
                    <a:bodyPr/>
                    <a:lstStyle/>
                    <a:p>
                      <a:pPr algn="ctr"/>
                      <a:r>
                        <a:rPr kumimoji="1" lang="ja-JP" altLang="en-US" sz="900" b="1" dirty="0">
                          <a:solidFill>
                            <a:schemeClr val="accent6">
                              <a:lumMod val="50000"/>
                            </a:schemeClr>
                          </a:solidFill>
                          <a:latin typeface="BIZ UDPゴシック" panose="020B0400000000000000" pitchFamily="50" charset="-128"/>
                          <a:ea typeface="BIZ UDPゴシック" panose="020B0400000000000000" pitchFamily="50" charset="-128"/>
                        </a:rPr>
                        <a:t>状況</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900" b="1" dirty="0">
                          <a:solidFill>
                            <a:schemeClr val="accent6">
                              <a:lumMod val="50000"/>
                            </a:schemeClr>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900" b="1" dirty="0">
                          <a:solidFill>
                            <a:schemeClr val="accent6">
                              <a:lumMod val="50000"/>
                            </a:schemeClr>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352132495"/>
                  </a:ext>
                </a:extLst>
              </a:tr>
              <a:tr h="0">
                <a:tc rowSpan="2">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発熱や呼吸器症状が続いている場合／</a:t>
                      </a:r>
                      <a:endPar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endParaRPr>
                    </a:p>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帰国者・接触者相談窓口</a:t>
                      </a:r>
                      <a:endParaRPr lang="zh-CN"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大田区相談センター（感染症対策課）</a:t>
                      </a:r>
                      <a:endPar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03-5744-1360</a:t>
                      </a:r>
                    </a:p>
                  </a:txBody>
                  <a:tcPr marL="360000" marR="36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450434"/>
                  </a:ext>
                </a:extLst>
              </a:tr>
              <a:tr h="0">
                <a:tc vMerge="1">
                  <a:txBody>
                    <a:bodyPr/>
                    <a:lstStyle/>
                    <a:p>
                      <a:pPr algn="ctr" fontAlgn="b"/>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東京都発熱相談センター</a:t>
                      </a: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03-5320-4592</a:t>
                      </a:r>
                    </a:p>
                  </a:txBody>
                  <a:tcPr marL="360000" marR="36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42444686"/>
                  </a:ext>
                </a:extLst>
              </a:tr>
              <a:tr h="0">
                <a:tc rowSpan="2">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感染の予防に関すること、心配な</a:t>
                      </a:r>
                      <a:endPar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endParaRPr>
                    </a:p>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症状が出た時の対応等の相談窓口</a:t>
                      </a:r>
                      <a:endPar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東京都新型コロナコールセンター</a:t>
                      </a:r>
                      <a:endPar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0570-550-571</a:t>
                      </a:r>
                    </a:p>
                  </a:txBody>
                  <a:tcPr marL="360000" marR="36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9647457"/>
                  </a:ext>
                </a:extLst>
              </a:tr>
              <a:tr h="0">
                <a:tc vMerge="1">
                  <a:txBody>
                    <a:bodyPr/>
                    <a:lstStyle/>
                    <a:p>
                      <a:pPr algn="ctr" fontAlgn="b"/>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rPr>
                        <a:t>厚生労働省電話相談窓口（コールセンター）</a:t>
                      </a:r>
                      <a:endParaRPr lang="zh-TW"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0" marR="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fontAlgn="b"/>
                      <a:r>
                        <a:rPr lang="en-US" altLang="ja-JP" sz="900" b="0" i="0" u="none" strike="noStrike" dirty="0">
                          <a:solidFill>
                            <a:schemeClr val="tx1"/>
                          </a:solidFill>
                          <a:effectLst/>
                          <a:latin typeface="BIZ UDPゴシック" panose="020B0400000000000000" pitchFamily="50" charset="-128"/>
                          <a:ea typeface="BIZ UDPゴシック" panose="020B0400000000000000" pitchFamily="50" charset="-128"/>
                        </a:rPr>
                        <a:t>0120-565-653</a:t>
                      </a:r>
                    </a:p>
                  </a:txBody>
                  <a:tcPr marL="360000" marR="36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11760"/>
                  </a:ext>
                </a:extLst>
              </a:tr>
            </a:tbl>
          </a:graphicData>
        </a:graphic>
      </p:graphicFrame>
      <p:sp>
        <p:nvSpPr>
          <p:cNvPr id="165" name="テキスト ボックス 164">
            <a:extLst>
              <a:ext uri="{FF2B5EF4-FFF2-40B4-BE49-F238E27FC236}">
                <a16:creationId xmlns:a16="http://schemas.microsoft.com/office/drawing/2014/main" id="{D422C0E0-0939-4B26-9054-8F1205944008}"/>
              </a:ext>
            </a:extLst>
          </p:cNvPr>
          <p:cNvSpPr txBox="1"/>
          <p:nvPr/>
        </p:nvSpPr>
        <p:spPr>
          <a:xfrm>
            <a:off x="11232575" y="7149807"/>
            <a:ext cx="1616147" cy="276999"/>
          </a:xfrm>
          <a:prstGeom prst="rect">
            <a:avLst/>
          </a:prstGeom>
          <a:noFill/>
        </p:spPr>
        <p:txBody>
          <a:bodyPr vert="horz" wrap="none" rtlCol="0">
            <a:spAutoFit/>
          </a:bodyPr>
          <a:lstStyle/>
          <a:p>
            <a:pPr algn="ctr"/>
            <a:r>
              <a:rPr kumimoji="1" lang="ja-JP" altLang="en-US" sz="1200" b="1" dirty="0">
                <a:ln w="3175">
                  <a:solidFill>
                    <a:sysClr val="windowText" lastClr="000000">
                      <a:alpha val="40000"/>
                    </a:sysClr>
                  </a:solidFill>
                </a:ln>
                <a:solidFill>
                  <a:srgbClr val="FFFF00"/>
                </a:solidFill>
                <a:latin typeface="Meiryo UI" panose="020B0604030504040204" pitchFamily="50" charset="-128"/>
                <a:ea typeface="Meiryo UI" panose="020B0604030504040204" pitchFamily="50" charset="-128"/>
              </a:rPr>
              <a:t>自社における対応事例</a:t>
            </a:r>
          </a:p>
        </p:txBody>
      </p:sp>
      <p:cxnSp>
        <p:nvCxnSpPr>
          <p:cNvPr id="176" name="直線コネクタ 175">
            <a:extLst>
              <a:ext uri="{FF2B5EF4-FFF2-40B4-BE49-F238E27FC236}">
                <a16:creationId xmlns:a16="http://schemas.microsoft.com/office/drawing/2014/main" id="{B91D068F-59B0-4863-B238-A71DD8CD6A80}"/>
              </a:ext>
            </a:extLst>
          </p:cNvPr>
          <p:cNvCxnSpPr>
            <a:cxnSpLocks/>
          </p:cNvCxnSpPr>
          <p:nvPr/>
        </p:nvCxnSpPr>
        <p:spPr>
          <a:xfrm flipH="1">
            <a:off x="7559675" y="-58055"/>
            <a:ext cx="0" cy="10836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00" name="四角形: 角を丸くする 99">
            <a:extLst>
              <a:ext uri="{FF2B5EF4-FFF2-40B4-BE49-F238E27FC236}">
                <a16:creationId xmlns:a16="http://schemas.microsoft.com/office/drawing/2014/main" id="{CA7D347D-A8A0-4B86-A135-24492C8B2856}"/>
              </a:ext>
            </a:extLst>
          </p:cNvPr>
          <p:cNvSpPr/>
          <p:nvPr/>
        </p:nvSpPr>
        <p:spPr>
          <a:xfrm>
            <a:off x="607992" y="107742"/>
            <a:ext cx="6300000" cy="30547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大田区簡易版</a:t>
            </a:r>
            <a:r>
              <a:rPr kumimoji="1" lang="en-US" altLang="ja-JP" sz="1600" b="1" dirty="0">
                <a:solidFill>
                  <a:schemeClr val="bg1"/>
                </a:solidFill>
                <a:latin typeface="Meiryo UI" panose="020B0604030504040204" pitchFamily="50" charset="-128"/>
                <a:ea typeface="Meiryo UI" panose="020B0604030504040204" pitchFamily="50" charset="-128"/>
              </a:rPr>
              <a:t>BCP</a:t>
            </a:r>
            <a:r>
              <a:rPr kumimoji="1" lang="ja-JP" altLang="en-US" sz="1600" b="1" dirty="0">
                <a:solidFill>
                  <a:schemeClr val="bg1"/>
                </a:solidFill>
                <a:latin typeface="Meiryo UI" panose="020B0604030504040204" pitchFamily="50" charset="-128"/>
                <a:ea typeface="Meiryo UI" panose="020B0604030504040204" pitchFamily="50" charset="-128"/>
              </a:rPr>
              <a:t>シート　「記入のポイント」</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graphicFrame>
        <p:nvGraphicFramePr>
          <p:cNvPr id="107" name="表 37">
            <a:extLst>
              <a:ext uri="{FF2B5EF4-FFF2-40B4-BE49-F238E27FC236}">
                <a16:creationId xmlns:a16="http://schemas.microsoft.com/office/drawing/2014/main" id="{B690DF82-B82F-44AA-96E6-A3BD242D5B8B}"/>
              </a:ext>
            </a:extLst>
          </p:cNvPr>
          <p:cNvGraphicFramePr>
            <a:graphicFrameLocks noGrp="1"/>
          </p:cNvGraphicFramePr>
          <p:nvPr>
            <p:extLst>
              <p:ext uri="{D42A27DB-BD31-4B8C-83A1-F6EECF244321}">
                <p14:modId xmlns:p14="http://schemas.microsoft.com/office/powerpoint/2010/main" val="2582148327"/>
              </p:ext>
            </p:extLst>
          </p:nvPr>
        </p:nvGraphicFramePr>
        <p:xfrm>
          <a:off x="528873" y="3112628"/>
          <a:ext cx="6436707" cy="1313637"/>
        </p:xfrm>
        <a:graphic>
          <a:graphicData uri="http://schemas.openxmlformats.org/drawingml/2006/table">
            <a:tbl>
              <a:tblPr firstRow="1" bandRow="1">
                <a:tableStyleId>{5C22544A-7EE6-4342-B048-85BDC9FD1C3A}</a:tableStyleId>
              </a:tblPr>
              <a:tblGrid>
                <a:gridCol w="1014787">
                  <a:extLst>
                    <a:ext uri="{9D8B030D-6E8A-4147-A177-3AD203B41FA5}">
                      <a16:colId xmlns:a16="http://schemas.microsoft.com/office/drawing/2014/main" val="4172104853"/>
                    </a:ext>
                  </a:extLst>
                </a:gridCol>
                <a:gridCol w="911746">
                  <a:extLst>
                    <a:ext uri="{9D8B030D-6E8A-4147-A177-3AD203B41FA5}">
                      <a16:colId xmlns:a16="http://schemas.microsoft.com/office/drawing/2014/main" val="164283491"/>
                    </a:ext>
                  </a:extLst>
                </a:gridCol>
                <a:gridCol w="4510174">
                  <a:extLst>
                    <a:ext uri="{9D8B030D-6E8A-4147-A177-3AD203B41FA5}">
                      <a16:colId xmlns:a16="http://schemas.microsoft.com/office/drawing/2014/main" val="988152384"/>
                    </a:ext>
                  </a:extLst>
                </a:gridCol>
              </a:tblGrid>
              <a:tr h="127619">
                <a:tc>
                  <a:txBody>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区分</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手段</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内容</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2813754450"/>
                  </a:ext>
                </a:extLst>
              </a:tr>
              <a:tr h="255237">
                <a:tc rowSpan="4">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リスク</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コントロール</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回避</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リスクを伴う活動自体を中止し、予想されるリスクを遮断する対策</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リターンの放棄を伴う</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1949213"/>
                  </a:ext>
                </a:extLst>
              </a:tr>
              <a:tr h="255237">
                <a:tc vMerge="1">
                  <a:txBody>
                    <a:bodyPr/>
                    <a:lstStyle/>
                    <a:p>
                      <a:pPr algn="ctr"/>
                      <a:endParaRPr kumimoji="1" lang="ja-JP" altLang="en-US" sz="1050" dirty="0">
                        <a:solidFill>
                          <a:schemeClr val="tx1">
                            <a:lumMod val="75000"/>
                            <a:lumOff val="25000"/>
                          </a:schemeClr>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損失防止</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損失発生を未然に防止するための対策</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予防措置を講じて発生頻度を減じる</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4103118"/>
                  </a:ext>
                </a:extLst>
              </a:tr>
              <a:tr h="255237">
                <a:tc vMerge="1">
                  <a:txBody>
                    <a:bodyPr/>
                    <a:lstStyle/>
                    <a:p>
                      <a:pPr algn="ctr"/>
                      <a:endParaRPr kumimoji="1" lang="ja-JP" altLang="en-US" sz="1050" dirty="0">
                        <a:solidFill>
                          <a:schemeClr val="tx1">
                            <a:lumMod val="75000"/>
                            <a:lumOff val="25000"/>
                          </a:schemeClr>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損失削減</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事故が発生した際の損失の拡大を防止・軽減し、損失規模を押えるための対策</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3615802"/>
                  </a:ext>
                </a:extLst>
              </a:tr>
              <a:tr h="127619">
                <a:tc vMerge="1">
                  <a:txBody>
                    <a:bodyPr/>
                    <a:lstStyle/>
                    <a:p>
                      <a:pPr algn="ctr"/>
                      <a:endParaRPr kumimoji="1" lang="ja-JP" altLang="en-US" sz="1050" dirty="0">
                        <a:solidFill>
                          <a:schemeClr val="tx1">
                            <a:lumMod val="75000"/>
                            <a:lumOff val="25000"/>
                          </a:schemeClr>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分離・分散</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リスクの源泉を一箇所に集中させず、分離・分散させる対策</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2988508"/>
                  </a:ext>
                </a:extLst>
              </a:tr>
            </a:tbl>
          </a:graphicData>
        </a:graphic>
      </p:graphicFrame>
      <p:graphicFrame>
        <p:nvGraphicFramePr>
          <p:cNvPr id="110" name="表 37">
            <a:extLst>
              <a:ext uri="{FF2B5EF4-FFF2-40B4-BE49-F238E27FC236}">
                <a16:creationId xmlns:a16="http://schemas.microsoft.com/office/drawing/2014/main" id="{1FAD77F8-E93B-4D9A-9A75-E2C78B29B522}"/>
              </a:ext>
            </a:extLst>
          </p:cNvPr>
          <p:cNvGraphicFramePr>
            <a:graphicFrameLocks noGrp="1"/>
          </p:cNvGraphicFramePr>
          <p:nvPr>
            <p:extLst>
              <p:ext uri="{D42A27DB-BD31-4B8C-83A1-F6EECF244321}">
                <p14:modId xmlns:p14="http://schemas.microsoft.com/office/powerpoint/2010/main" val="852309134"/>
              </p:ext>
            </p:extLst>
          </p:nvPr>
        </p:nvGraphicFramePr>
        <p:xfrm>
          <a:off x="541572" y="5087937"/>
          <a:ext cx="6424007" cy="1318800"/>
        </p:xfrm>
        <a:graphic>
          <a:graphicData uri="http://schemas.openxmlformats.org/drawingml/2006/table">
            <a:tbl>
              <a:tblPr firstRow="1" bandRow="1">
                <a:tableStyleId>{5C22544A-7EE6-4342-B048-85BDC9FD1C3A}</a:tableStyleId>
              </a:tblPr>
              <a:tblGrid>
                <a:gridCol w="1702131">
                  <a:extLst>
                    <a:ext uri="{9D8B030D-6E8A-4147-A177-3AD203B41FA5}">
                      <a16:colId xmlns:a16="http://schemas.microsoft.com/office/drawing/2014/main" val="164283491"/>
                    </a:ext>
                  </a:extLst>
                </a:gridCol>
                <a:gridCol w="4721876">
                  <a:extLst>
                    <a:ext uri="{9D8B030D-6E8A-4147-A177-3AD203B41FA5}">
                      <a16:colId xmlns:a16="http://schemas.microsoft.com/office/drawing/2014/main" val="988152384"/>
                    </a:ext>
                  </a:extLst>
                </a:gridCol>
              </a:tblGrid>
              <a:tr h="0">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役割（機能）</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rPr>
                        <a:t>内容</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2813754450"/>
                  </a:ext>
                </a:extLst>
              </a:tr>
              <a:tr h="157708">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統括責任者</a:t>
                      </a: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全社の対応に関する重要な意思決定及びその指揮命令を行う</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1949213"/>
                  </a:ext>
                </a:extLst>
              </a:tr>
              <a:tr h="157708">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代理責任者</a:t>
                      </a: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統括責任者不在の場合の代理責任者</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4103118"/>
                  </a:ext>
                </a:extLst>
              </a:tr>
              <a:tr h="157708">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復旧対応機能</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施設や設備の復旧等、社内における復旧対応</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3615802"/>
                  </a:ext>
                </a:extLst>
              </a:tr>
              <a:tr h="98875">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外部対応機能</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取引先や協力会社、組合や商工会との連絡や各種調整</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2988508"/>
                  </a:ext>
                </a:extLst>
              </a:tr>
              <a:tr h="98875">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財務管理機能</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事業復旧のための資金調達や各種決済</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4542113"/>
                  </a:ext>
                </a:extLst>
              </a:tr>
              <a:tr h="98875">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ロジスティックス機能</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txBody>
                  <a:tcPr marL="90000" marR="9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solidFill>
                  </a:tcPr>
                </a:tc>
                <a:tc>
                  <a:txBody>
                    <a:bodyPr/>
                    <a:lstStyle/>
                    <a:p>
                      <a:pPr algn="l"/>
                      <a:r>
                        <a:rPr kumimoji="1" lang="ja-JP" altLang="en-US" sz="1000" dirty="0">
                          <a:solidFill>
                            <a:schemeClr val="tx1"/>
                          </a:solidFill>
                          <a:latin typeface="BIZ UDPゴシック" panose="020B0400000000000000" pitchFamily="50" charset="-128"/>
                          <a:ea typeface="BIZ UDPゴシック" panose="020B0400000000000000" pitchFamily="50" charset="-128"/>
                        </a:rPr>
                        <a:t>従業員の参集管理や食料手配、負傷した従業員の対応等</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4155536"/>
                  </a:ext>
                </a:extLst>
              </a:tr>
            </a:tbl>
          </a:graphicData>
        </a:graphic>
      </p:graphicFrame>
      <p:graphicFrame>
        <p:nvGraphicFramePr>
          <p:cNvPr id="148" name="表 45">
            <a:extLst>
              <a:ext uri="{FF2B5EF4-FFF2-40B4-BE49-F238E27FC236}">
                <a16:creationId xmlns:a16="http://schemas.microsoft.com/office/drawing/2014/main" id="{0ACE779C-95D4-4ED7-A768-6749769EE99D}"/>
              </a:ext>
            </a:extLst>
          </p:cNvPr>
          <p:cNvGraphicFramePr>
            <a:graphicFrameLocks noGrp="1"/>
          </p:cNvGraphicFramePr>
          <p:nvPr>
            <p:extLst>
              <p:ext uri="{D42A27DB-BD31-4B8C-83A1-F6EECF244321}">
                <p14:modId xmlns:p14="http://schemas.microsoft.com/office/powerpoint/2010/main" val="1500714909"/>
              </p:ext>
            </p:extLst>
          </p:nvPr>
        </p:nvGraphicFramePr>
        <p:xfrm>
          <a:off x="425221" y="9770761"/>
          <a:ext cx="6696000" cy="692640"/>
        </p:xfrm>
        <a:graphic>
          <a:graphicData uri="http://schemas.openxmlformats.org/drawingml/2006/table">
            <a:tbl>
              <a:tblPr firstRow="1" bandRow="1">
                <a:tableStyleId>{5C22544A-7EE6-4342-B048-85BDC9FD1C3A}</a:tableStyleId>
              </a:tblPr>
              <a:tblGrid>
                <a:gridCol w="1836000">
                  <a:extLst>
                    <a:ext uri="{9D8B030D-6E8A-4147-A177-3AD203B41FA5}">
                      <a16:colId xmlns:a16="http://schemas.microsoft.com/office/drawing/2014/main" val="381243149"/>
                    </a:ext>
                  </a:extLst>
                </a:gridCol>
                <a:gridCol w="1512000">
                  <a:extLst>
                    <a:ext uri="{9D8B030D-6E8A-4147-A177-3AD203B41FA5}">
                      <a16:colId xmlns:a16="http://schemas.microsoft.com/office/drawing/2014/main" val="58680114"/>
                    </a:ext>
                  </a:extLst>
                </a:gridCol>
                <a:gridCol w="1836000">
                  <a:extLst>
                    <a:ext uri="{9D8B030D-6E8A-4147-A177-3AD203B41FA5}">
                      <a16:colId xmlns:a16="http://schemas.microsoft.com/office/drawing/2014/main" val="931866010"/>
                    </a:ext>
                  </a:extLst>
                </a:gridCol>
                <a:gridCol w="1512000">
                  <a:extLst>
                    <a:ext uri="{9D8B030D-6E8A-4147-A177-3AD203B41FA5}">
                      <a16:colId xmlns:a16="http://schemas.microsoft.com/office/drawing/2014/main" val="3607291078"/>
                    </a:ext>
                  </a:extLst>
                </a:gridCol>
              </a:tblGrid>
              <a:tr h="140931">
                <a:tc gridSpan="4">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その他の連絡先（自由に記入してください）</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tc hMerge="1">
                  <a:txBody>
                    <a:bodyPr/>
                    <a:lstStyle/>
                    <a:p>
                      <a:endParaRPr kumimoji="1" lang="ja-JP" altLang="en-US" sz="900" dirty="0"/>
                    </a:p>
                  </a:txBody>
                  <a:tcPr/>
                </a:tc>
                <a:tc hMerge="1">
                  <a:txBody>
                    <a:bodyPr/>
                    <a:lstStyle/>
                    <a:p>
                      <a:pPr algn="ctr"/>
                      <a:endParaRPr kumimoji="1" lang="ja-JP" altLang="en-US" sz="900" b="1" dirty="0"/>
                    </a:p>
                  </a:txBody>
                  <a:tcPr anchor="ctr">
                    <a:solidFill>
                      <a:schemeClr val="accent2"/>
                    </a:solidFill>
                  </a:tcPr>
                </a:tc>
                <a:tc hMerge="1">
                  <a:txBody>
                    <a:bodyPr/>
                    <a:lstStyle/>
                    <a:p>
                      <a:pPr algn="ctr"/>
                      <a:endParaRPr kumimoji="1" lang="ja-JP" altLang="en-US" sz="900" b="1" dirty="0"/>
                    </a:p>
                  </a:txBody>
                  <a:tcPr anchor="ctr">
                    <a:solidFill>
                      <a:schemeClr val="accent2"/>
                    </a:solidFill>
                  </a:tcPr>
                </a:tc>
                <a:extLst>
                  <a:ext uri="{0D108BD9-81ED-4DB2-BD59-A6C34878D82A}">
                    <a16:rowId xmlns:a16="http://schemas.microsoft.com/office/drawing/2014/main" val="642284300"/>
                  </a:ext>
                </a:extLst>
              </a:tr>
              <a:tr h="140931">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連絡先</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kumimoji="1" lang="ja-JP" altLang="en-US" sz="900" b="1" dirty="0">
                          <a:solidFill>
                            <a:schemeClr val="bg1"/>
                          </a:solidFill>
                          <a:latin typeface="BIZ UDPゴシック" panose="020B0400000000000000" pitchFamily="50" charset="-128"/>
                          <a:ea typeface="BIZ UDPゴシック" panose="020B0400000000000000" pitchFamily="50" charset="-128"/>
                        </a:rPr>
                        <a:t>電話番号</a:t>
                      </a:r>
                    </a:p>
                  </a:txBody>
                  <a:tcPr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2352132495"/>
                  </a:ext>
                </a:extLst>
              </a:tr>
              <a:tr h="103349">
                <a:tc>
                  <a:txBody>
                    <a:bodyPr/>
                    <a:lstStyle/>
                    <a:p>
                      <a:pPr algn="ctr" fontAlgn="b"/>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dist"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dist"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9106547"/>
                  </a:ext>
                </a:extLst>
              </a:tr>
              <a:tr h="103349">
                <a:tc>
                  <a:txBody>
                    <a:bodyPr/>
                    <a:lstStyle/>
                    <a:p>
                      <a:pPr marL="0" marR="0" lvl="0" indent="0" algn="ctr"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dist"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0" marR="0" marT="18000" marB="18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dist" defTabSz="3208101" rtl="0" eaLnBrk="1" fontAlgn="b" latinLnBrk="0" hangingPunct="1">
                        <a:lnSpc>
                          <a:spcPct val="100000"/>
                        </a:lnSpc>
                        <a:spcBef>
                          <a:spcPts val="0"/>
                        </a:spcBef>
                        <a:spcAft>
                          <a:spcPts val="0"/>
                        </a:spcAft>
                        <a:buClrTx/>
                        <a:buSzTx/>
                        <a:buFontTx/>
                        <a:buNone/>
                        <a:tabLst/>
                        <a:defRPr/>
                      </a:pPr>
                      <a:endParaRPr lang="zh-TW" altLang="en-US" sz="900" b="0" i="0" u="none" strike="noStrike" dirty="0">
                        <a:solidFill>
                          <a:srgbClr val="FF0000"/>
                        </a:solidFill>
                        <a:effectLst/>
                        <a:latin typeface="BIZ UDPゴシック" panose="020B0400000000000000" pitchFamily="50" charset="-128"/>
                        <a:ea typeface="BIZ UDPゴシック" panose="020B0400000000000000" pitchFamily="50" charset="-128"/>
                      </a:endParaRPr>
                    </a:p>
                  </a:txBody>
                  <a:tcPr marL="180000" marR="180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0147426"/>
                  </a:ext>
                </a:extLst>
              </a:tr>
            </a:tbl>
          </a:graphicData>
        </a:graphic>
      </p:graphicFrame>
      <p:sp>
        <p:nvSpPr>
          <p:cNvPr id="149" name="テキスト ボックス 148">
            <a:extLst>
              <a:ext uri="{FF2B5EF4-FFF2-40B4-BE49-F238E27FC236}">
                <a16:creationId xmlns:a16="http://schemas.microsoft.com/office/drawing/2014/main" id="{22848FCF-E229-43E5-8F6C-1DB0DF347E62}"/>
              </a:ext>
            </a:extLst>
          </p:cNvPr>
          <p:cNvSpPr txBox="1"/>
          <p:nvPr/>
        </p:nvSpPr>
        <p:spPr>
          <a:xfrm>
            <a:off x="472440" y="4420193"/>
            <a:ext cx="6321271" cy="24622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その他、従業員が施設内に留まれるよう最低限３日分の飲料水や食糧の備蓄に努めることも重要です。</a:t>
            </a:r>
          </a:p>
        </p:txBody>
      </p:sp>
    </p:spTree>
    <p:extLst>
      <p:ext uri="{BB962C8B-B14F-4D97-AF65-F5344CB8AC3E}">
        <p14:creationId xmlns:p14="http://schemas.microsoft.com/office/powerpoint/2010/main" val="2292767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89BB3029-9159-41F3-826D-990792FA5E70}"/>
              </a:ext>
            </a:extLst>
          </p:cNvPr>
          <p:cNvSpPr/>
          <p:nvPr/>
        </p:nvSpPr>
        <p:spPr>
          <a:xfrm>
            <a:off x="553000" y="564764"/>
            <a:ext cx="14400000" cy="6966000"/>
          </a:xfrm>
          <a:prstGeom prst="rect">
            <a:avLst/>
          </a:prstGeom>
          <a:solidFill>
            <a:srgbClr val="EAF6EF">
              <a:alpha val="5000"/>
            </a:srgbClr>
          </a:solidFill>
          <a:ln>
            <a:solidFill>
              <a:srgbClr val="34A55E"/>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400" b="1" dirty="0">
              <a:solidFill>
                <a:srgbClr val="0B3363"/>
              </a:solidFill>
              <a:latin typeface="HG丸ｺﾞｼｯｸM-PRO" panose="020F0600000000000000" pitchFamily="50" charset="-128"/>
              <a:ea typeface="HG丸ｺﾞｼｯｸM-PRO" panose="020F0600000000000000" pitchFamily="50" charset="-128"/>
            </a:endParaRPr>
          </a:p>
        </p:txBody>
      </p:sp>
      <p:graphicFrame>
        <p:nvGraphicFramePr>
          <p:cNvPr id="12" name="表 11">
            <a:extLst>
              <a:ext uri="{FF2B5EF4-FFF2-40B4-BE49-F238E27FC236}">
                <a16:creationId xmlns:a16="http://schemas.microsoft.com/office/drawing/2014/main" id="{FEFA8CAE-2C1A-4122-862A-E6DC87D482D7}"/>
              </a:ext>
            </a:extLst>
          </p:cNvPr>
          <p:cNvGraphicFramePr>
            <a:graphicFrameLocks noGrp="1"/>
          </p:cNvGraphicFramePr>
          <p:nvPr>
            <p:extLst>
              <p:ext uri="{D42A27DB-BD31-4B8C-83A1-F6EECF244321}">
                <p14:modId xmlns:p14="http://schemas.microsoft.com/office/powerpoint/2010/main" val="3664277439"/>
              </p:ext>
            </p:extLst>
          </p:nvPr>
        </p:nvGraphicFramePr>
        <p:xfrm>
          <a:off x="643212" y="3404129"/>
          <a:ext cx="8894934" cy="4090800"/>
        </p:xfrm>
        <a:graphic>
          <a:graphicData uri="http://schemas.openxmlformats.org/drawingml/2006/table">
            <a:tbl>
              <a:tblPr firstRow="1" bandRow="1">
                <a:tableStyleId>{5C22544A-7EE6-4342-B048-85BDC9FD1C3A}</a:tableStyleId>
              </a:tblPr>
              <a:tblGrid>
                <a:gridCol w="1887257">
                  <a:extLst>
                    <a:ext uri="{9D8B030D-6E8A-4147-A177-3AD203B41FA5}">
                      <a16:colId xmlns:a16="http://schemas.microsoft.com/office/drawing/2014/main" val="2675588124"/>
                    </a:ext>
                  </a:extLst>
                </a:gridCol>
                <a:gridCol w="1061769">
                  <a:extLst>
                    <a:ext uri="{9D8B030D-6E8A-4147-A177-3AD203B41FA5}">
                      <a16:colId xmlns:a16="http://schemas.microsoft.com/office/drawing/2014/main" val="4074327447"/>
                    </a:ext>
                  </a:extLst>
                </a:gridCol>
                <a:gridCol w="339766">
                  <a:extLst>
                    <a:ext uri="{9D8B030D-6E8A-4147-A177-3AD203B41FA5}">
                      <a16:colId xmlns:a16="http://schemas.microsoft.com/office/drawing/2014/main" val="4263333013"/>
                    </a:ext>
                  </a:extLst>
                </a:gridCol>
                <a:gridCol w="2803071">
                  <a:extLst>
                    <a:ext uri="{9D8B030D-6E8A-4147-A177-3AD203B41FA5}">
                      <a16:colId xmlns:a16="http://schemas.microsoft.com/office/drawing/2014/main" val="163206933"/>
                    </a:ext>
                  </a:extLst>
                </a:gridCol>
                <a:gridCol w="2803071">
                  <a:extLst>
                    <a:ext uri="{9D8B030D-6E8A-4147-A177-3AD203B41FA5}">
                      <a16:colId xmlns:a16="http://schemas.microsoft.com/office/drawing/2014/main" val="766263804"/>
                    </a:ext>
                  </a:extLst>
                </a:gridCol>
              </a:tblGrid>
              <a:tr h="20880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重要業務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目標復旧時間</a:t>
                      </a:r>
                    </a:p>
                  </a:txBody>
                  <a:tcPr marL="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grid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業務に必要な資源</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資源を確保するための対策</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extLst>
                  <a:ext uri="{0D108BD9-81ED-4DB2-BD59-A6C34878D82A}">
                    <a16:rowId xmlns:a16="http://schemas.microsoft.com/office/drawing/2014/main" val="2522071058"/>
                  </a:ext>
                </a:extLst>
              </a:tr>
              <a:tr h="644400">
                <a:tc rowSpan="3">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3">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ヒト</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a:txBody>
                    <a:bodyPr/>
                    <a:lstStyle/>
                    <a:p>
                      <a:pPr algn="l"/>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7841965"/>
                  </a:ext>
                </a:extLst>
              </a:tr>
              <a:tr h="644400">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モノ</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4797442"/>
                  </a:ext>
                </a:extLst>
              </a:tr>
              <a:tr h="644400">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情報</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a:txBody>
                    <a:bodyPr/>
                    <a:lstStyle/>
                    <a:p>
                      <a:pPr algn="l"/>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4947625"/>
                  </a:ext>
                </a:extLst>
              </a:tr>
              <a:tr h="644400">
                <a:tc rowSpan="3">
                  <a:txBody>
                    <a:bodyPr/>
                    <a:lstStyle/>
                    <a:p>
                      <a:pPr algn="ct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3">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ヒト</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a:txBody>
                    <a:bodyPr/>
                    <a:lstStyle/>
                    <a:p>
                      <a:pPr algn="l"/>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4291844"/>
                  </a:ext>
                </a:extLst>
              </a:tr>
              <a:tr h="644400">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モノ</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2771345"/>
                  </a:ext>
                </a:extLst>
              </a:tr>
              <a:tr h="644400">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情報</a:t>
                      </a:r>
                    </a:p>
                  </a:txBody>
                  <a:tcPr marL="18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a:txBody>
                    <a:bodyPr/>
                    <a:lstStyle/>
                    <a:p>
                      <a:pPr algn="l"/>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5433220"/>
                  </a:ext>
                </a:extLst>
              </a:tr>
            </a:tbl>
          </a:graphicData>
        </a:graphic>
      </p:graphicFrame>
      <p:sp>
        <p:nvSpPr>
          <p:cNvPr id="75" name="四角形: 角を丸くする 74">
            <a:extLst>
              <a:ext uri="{FF2B5EF4-FFF2-40B4-BE49-F238E27FC236}">
                <a16:creationId xmlns:a16="http://schemas.microsoft.com/office/drawing/2014/main" id="{9A40DE10-D161-440E-B1EF-07D51C4A99CB}"/>
              </a:ext>
            </a:extLst>
          </p:cNvPr>
          <p:cNvSpPr/>
          <p:nvPr/>
        </p:nvSpPr>
        <p:spPr>
          <a:xfrm flipV="1">
            <a:off x="216344" y="168620"/>
            <a:ext cx="14760000" cy="336538"/>
          </a:xfrm>
          <a:prstGeom prst="roundRect">
            <a:avLst>
              <a:gd name="adj" fmla="val 0"/>
            </a:avLst>
          </a:prstGeom>
          <a:solidFill>
            <a:srgbClr val="34A55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75000"/>
                  <a:lumOff val="25000"/>
                </a:schemeClr>
              </a:solidFill>
            </a:endParaRPr>
          </a:p>
        </p:txBody>
      </p:sp>
      <p:grpSp>
        <p:nvGrpSpPr>
          <p:cNvPr id="2" name="グループ化 1">
            <a:extLst>
              <a:ext uri="{FF2B5EF4-FFF2-40B4-BE49-F238E27FC236}">
                <a16:creationId xmlns:a16="http://schemas.microsoft.com/office/drawing/2014/main" id="{7B510470-EC8B-414F-B81D-4D3FADB26C33}"/>
              </a:ext>
            </a:extLst>
          </p:cNvPr>
          <p:cNvGrpSpPr/>
          <p:nvPr/>
        </p:nvGrpSpPr>
        <p:grpSpPr>
          <a:xfrm>
            <a:off x="181004" y="7568753"/>
            <a:ext cx="14771997" cy="2963902"/>
            <a:chOff x="65318" y="555309"/>
            <a:chExt cx="12670546" cy="2963902"/>
          </a:xfrm>
        </p:grpSpPr>
        <p:sp>
          <p:nvSpPr>
            <p:cNvPr id="3" name="正方形/長方形 2">
              <a:extLst>
                <a:ext uri="{FF2B5EF4-FFF2-40B4-BE49-F238E27FC236}">
                  <a16:creationId xmlns:a16="http://schemas.microsoft.com/office/drawing/2014/main" id="{79CE6DE7-751B-4F39-9888-BBC0D21DAEFF}"/>
                </a:ext>
              </a:extLst>
            </p:cNvPr>
            <p:cNvSpPr/>
            <p:nvPr/>
          </p:nvSpPr>
          <p:spPr>
            <a:xfrm>
              <a:off x="384395" y="555309"/>
              <a:ext cx="12351469" cy="2963902"/>
            </a:xfrm>
            <a:prstGeom prst="rect">
              <a:avLst/>
            </a:prstGeom>
            <a:solidFill>
              <a:schemeClr val="accent2">
                <a:lumMod val="40000"/>
                <a:lumOff val="60000"/>
                <a:alpha val="10000"/>
              </a:schemeClr>
            </a:solidFill>
            <a:ln>
              <a:solidFill>
                <a:schemeClr val="accent2">
                  <a:lumMod val="40000"/>
                  <a:lumOff val="6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400" b="1" dirty="0">
                <a:solidFill>
                  <a:srgbClr val="0B3363"/>
                </a:solidFill>
                <a:latin typeface="HG丸ｺﾞｼｯｸM-PRO" panose="020F0600000000000000" pitchFamily="50" charset="-128"/>
                <a:ea typeface="HG丸ｺﾞｼｯｸM-PRO" panose="020F0600000000000000" pitchFamily="50" charset="-128"/>
              </a:endParaRPr>
            </a:p>
          </p:txBody>
        </p:sp>
        <p:sp>
          <p:nvSpPr>
            <p:cNvPr id="4" name="正方形/長方形 3">
              <a:extLst>
                <a:ext uri="{FF2B5EF4-FFF2-40B4-BE49-F238E27FC236}">
                  <a16:creationId xmlns:a16="http://schemas.microsoft.com/office/drawing/2014/main" id="{36A59781-013A-4D28-8CA4-70713CF6BF71}"/>
                </a:ext>
              </a:extLst>
            </p:cNvPr>
            <p:cNvSpPr/>
            <p:nvPr/>
          </p:nvSpPr>
          <p:spPr>
            <a:xfrm>
              <a:off x="65318" y="555309"/>
              <a:ext cx="265557" cy="2962800"/>
            </a:xfrm>
            <a:prstGeom prst="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a:solidFill>
                    <a:schemeClr val="accent2">
                      <a:lumMod val="75000"/>
                    </a:schemeClr>
                  </a:solidFill>
                  <a:latin typeface="メイリオ" panose="020B0604030504040204" pitchFamily="50" charset="-128"/>
                  <a:ea typeface="メイリオ" panose="020B0604030504040204" pitchFamily="50" charset="-128"/>
                </a:rPr>
                <a:t>             </a:t>
              </a:r>
              <a:r>
                <a:rPr kumimoji="1" lang="ja-JP" altLang="en-US" sz="1400" b="1" dirty="0">
                  <a:solidFill>
                    <a:srgbClr val="990000"/>
                  </a:solidFill>
                  <a:latin typeface="メイリオ" panose="020B0604030504040204" pitchFamily="50" charset="-128"/>
                  <a:ea typeface="メイリオ" panose="020B0604030504040204" pitchFamily="50" charset="-128"/>
                </a:rPr>
                <a:t>感染拡大時の対応</a:t>
              </a:r>
            </a:p>
          </p:txBody>
        </p:sp>
        <p:sp>
          <p:nvSpPr>
            <p:cNvPr id="5" name="正方形/長方形 4">
              <a:extLst>
                <a:ext uri="{FF2B5EF4-FFF2-40B4-BE49-F238E27FC236}">
                  <a16:creationId xmlns:a16="http://schemas.microsoft.com/office/drawing/2014/main" id="{92A46FA8-E087-464C-A0B7-F7959673BFD2}"/>
                </a:ext>
              </a:extLst>
            </p:cNvPr>
            <p:cNvSpPr/>
            <p:nvPr/>
          </p:nvSpPr>
          <p:spPr>
            <a:xfrm>
              <a:off x="65318" y="555309"/>
              <a:ext cx="265557" cy="6228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sz="1400" b="1" dirty="0">
                  <a:solidFill>
                    <a:srgbClr val="990000"/>
                  </a:solidFill>
                  <a:latin typeface="Meiryo UI" panose="020B0604030504040204" pitchFamily="50" charset="-128"/>
                  <a:ea typeface="Meiryo UI" panose="020B0604030504040204" pitchFamily="50" charset="-128"/>
                </a:rPr>
                <a:t>Ⅱ</a:t>
              </a:r>
              <a:endParaRPr kumimoji="1" lang="ja-JP" altLang="en-US" sz="1400" b="1" dirty="0">
                <a:solidFill>
                  <a:srgbClr val="990000"/>
                </a:solidFill>
                <a:latin typeface="Meiryo UI" panose="020B0604030504040204" pitchFamily="50" charset="-128"/>
                <a:ea typeface="Meiryo UI" panose="020B0604030504040204" pitchFamily="50" charset="-128"/>
              </a:endParaRPr>
            </a:p>
          </p:txBody>
        </p:sp>
      </p:grpSp>
      <p:sp>
        <p:nvSpPr>
          <p:cNvPr id="8" name="正方形/長方形 7">
            <a:extLst>
              <a:ext uri="{FF2B5EF4-FFF2-40B4-BE49-F238E27FC236}">
                <a16:creationId xmlns:a16="http://schemas.microsoft.com/office/drawing/2014/main" id="{95D2C125-1A8E-4D99-8BA2-A8EA45D81516}"/>
              </a:ext>
            </a:extLst>
          </p:cNvPr>
          <p:cNvSpPr/>
          <p:nvPr/>
        </p:nvSpPr>
        <p:spPr>
          <a:xfrm>
            <a:off x="181004" y="569961"/>
            <a:ext cx="308246" cy="6966000"/>
          </a:xfrm>
          <a:prstGeom prst="rect">
            <a:avLst/>
          </a:prstGeom>
          <a:solidFill>
            <a:srgbClr val="EAF6EF"/>
          </a:solidFill>
          <a:ln>
            <a:solidFill>
              <a:srgbClr val="34A55E"/>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a:solidFill>
                  <a:srgbClr val="1C5833"/>
                </a:solidFill>
                <a:latin typeface="メイリオ" panose="020B0604030504040204" pitchFamily="50" charset="-128"/>
                <a:ea typeface="メイリオ" panose="020B0604030504040204" pitchFamily="50" charset="-128"/>
              </a:rPr>
              <a:t>最悪の事態をイメージし、事前に備える</a:t>
            </a:r>
          </a:p>
        </p:txBody>
      </p:sp>
      <p:sp>
        <p:nvSpPr>
          <p:cNvPr id="9" name="正方形/長方形 8">
            <a:extLst>
              <a:ext uri="{FF2B5EF4-FFF2-40B4-BE49-F238E27FC236}">
                <a16:creationId xmlns:a16="http://schemas.microsoft.com/office/drawing/2014/main" id="{6247EA4D-639D-46F9-990D-5D922049537D}"/>
              </a:ext>
            </a:extLst>
          </p:cNvPr>
          <p:cNvSpPr/>
          <p:nvPr/>
        </p:nvSpPr>
        <p:spPr>
          <a:xfrm>
            <a:off x="181004" y="577464"/>
            <a:ext cx="308246" cy="622499"/>
          </a:xfrm>
          <a:prstGeom prst="rect">
            <a:avLst/>
          </a:prstGeom>
          <a:solidFill>
            <a:srgbClr val="34A55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sz="1400" b="1" dirty="0">
                <a:solidFill>
                  <a:srgbClr val="1C5833"/>
                </a:solidFill>
                <a:latin typeface="Meiryo UI" panose="020B0604030504040204" pitchFamily="50" charset="-128"/>
                <a:ea typeface="Meiryo UI" panose="020B0604030504040204" pitchFamily="50" charset="-128"/>
              </a:rPr>
              <a:t>Ⅰ</a:t>
            </a:r>
            <a:endParaRPr kumimoji="1" lang="ja-JP" altLang="en-US" sz="1400" b="1" dirty="0">
              <a:solidFill>
                <a:srgbClr val="1C5833"/>
              </a:solidFill>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79351A10-3454-4BC8-AD77-93A5820A0F48}"/>
              </a:ext>
            </a:extLst>
          </p:cNvPr>
          <p:cNvGraphicFramePr>
            <a:graphicFrameLocks noGrp="1"/>
          </p:cNvGraphicFramePr>
          <p:nvPr>
            <p:extLst>
              <p:ext uri="{D42A27DB-BD31-4B8C-83A1-F6EECF244321}">
                <p14:modId xmlns:p14="http://schemas.microsoft.com/office/powerpoint/2010/main" val="2104657402"/>
              </p:ext>
            </p:extLst>
          </p:nvPr>
        </p:nvGraphicFramePr>
        <p:xfrm>
          <a:off x="634483" y="1165878"/>
          <a:ext cx="2448000" cy="1742400"/>
        </p:xfrm>
        <a:graphic>
          <a:graphicData uri="http://schemas.openxmlformats.org/drawingml/2006/table">
            <a:tbl>
              <a:tblPr firstRow="1" bandRow="1">
                <a:tableStyleId>{5C22544A-7EE6-4342-B048-85BDC9FD1C3A}</a:tableStyleId>
              </a:tblPr>
              <a:tblGrid>
                <a:gridCol w="342771">
                  <a:extLst>
                    <a:ext uri="{9D8B030D-6E8A-4147-A177-3AD203B41FA5}">
                      <a16:colId xmlns:a16="http://schemas.microsoft.com/office/drawing/2014/main" val="1591032346"/>
                    </a:ext>
                  </a:extLst>
                </a:gridCol>
                <a:gridCol w="2105229">
                  <a:extLst>
                    <a:ext uri="{9D8B030D-6E8A-4147-A177-3AD203B41FA5}">
                      <a16:colId xmlns:a16="http://schemas.microsoft.com/office/drawing/2014/main" val="3340839131"/>
                    </a:ext>
                  </a:extLst>
                </a:gridCol>
              </a:tblGrid>
              <a:tr h="228719">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ﾁｪｯｸ</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基本方針</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extLst>
                  <a:ext uri="{0D108BD9-81ED-4DB2-BD59-A6C34878D82A}">
                    <a16:rowId xmlns:a16="http://schemas.microsoft.com/office/drawing/2014/main" val="2522071058"/>
                  </a:ext>
                </a:extLst>
              </a:tr>
              <a:tr h="228719">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人命（従業員・顧客）の安全を守る</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7841965"/>
                  </a:ext>
                </a:extLst>
              </a:tr>
              <a:tr h="228719">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自社の経営を維持する</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4797442"/>
                  </a:ext>
                </a:extLst>
              </a:tr>
              <a:tr h="370086">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供給責任を果たし、顧客からの信用を得る</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0129423"/>
                  </a:ext>
                </a:extLst>
              </a:tr>
              <a:tr h="228719">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従業員の雇用を守る</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0458175"/>
                  </a:ext>
                </a:extLst>
              </a:tr>
              <a:tr h="228719">
                <a:tc>
                  <a:txBody>
                    <a:bodyPr/>
                    <a:lstStyle/>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地域経済の活力を守る</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15948175"/>
                  </a:ext>
                </a:extLst>
              </a:tr>
              <a:tr h="228719">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208101" rtl="0" eaLnBrk="1" fontAlgn="auto" latinLnBrk="0" hangingPunct="1">
                        <a:lnSpc>
                          <a:spcPct val="100000"/>
                        </a:lnSpc>
                        <a:spcBef>
                          <a:spcPts val="0"/>
                        </a:spcBef>
                        <a:spcAft>
                          <a:spcPts val="0"/>
                        </a:spcAft>
                        <a:buClrTx/>
                        <a:buSzTx/>
                        <a:buFontTx/>
                        <a:buNone/>
                        <a:tabLst/>
                        <a:defRPr/>
                      </a:pPr>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0985311"/>
                  </a:ext>
                </a:extLst>
              </a:tr>
            </a:tbl>
          </a:graphicData>
        </a:graphic>
      </p:graphicFrame>
      <p:graphicFrame>
        <p:nvGraphicFramePr>
          <p:cNvPr id="13" name="表 12">
            <a:extLst>
              <a:ext uri="{FF2B5EF4-FFF2-40B4-BE49-F238E27FC236}">
                <a16:creationId xmlns:a16="http://schemas.microsoft.com/office/drawing/2014/main" id="{8DC0D27C-E8A3-4F5D-A252-C5EB9C12F012}"/>
              </a:ext>
            </a:extLst>
          </p:cNvPr>
          <p:cNvGraphicFramePr>
            <a:graphicFrameLocks noGrp="1"/>
          </p:cNvGraphicFramePr>
          <p:nvPr>
            <p:extLst>
              <p:ext uri="{D42A27DB-BD31-4B8C-83A1-F6EECF244321}">
                <p14:modId xmlns:p14="http://schemas.microsoft.com/office/powerpoint/2010/main" val="3518057821"/>
              </p:ext>
            </p:extLst>
          </p:nvPr>
        </p:nvGraphicFramePr>
        <p:xfrm>
          <a:off x="9720263" y="5211089"/>
          <a:ext cx="5166831" cy="2283840"/>
        </p:xfrm>
        <a:graphic>
          <a:graphicData uri="http://schemas.openxmlformats.org/drawingml/2006/table">
            <a:tbl>
              <a:tblPr firstRow="1" bandRow="1">
                <a:tableStyleId>{5C22544A-7EE6-4342-B048-85BDC9FD1C3A}</a:tableStyleId>
              </a:tblPr>
              <a:tblGrid>
                <a:gridCol w="1448139">
                  <a:extLst>
                    <a:ext uri="{9D8B030D-6E8A-4147-A177-3AD203B41FA5}">
                      <a16:colId xmlns:a16="http://schemas.microsoft.com/office/drawing/2014/main" val="4263333013"/>
                    </a:ext>
                  </a:extLst>
                </a:gridCol>
                <a:gridCol w="1020408">
                  <a:extLst>
                    <a:ext uri="{9D8B030D-6E8A-4147-A177-3AD203B41FA5}">
                      <a16:colId xmlns:a16="http://schemas.microsoft.com/office/drawing/2014/main" val="1412705766"/>
                    </a:ext>
                  </a:extLst>
                </a:gridCol>
                <a:gridCol w="218314">
                  <a:extLst>
                    <a:ext uri="{9D8B030D-6E8A-4147-A177-3AD203B41FA5}">
                      <a16:colId xmlns:a16="http://schemas.microsoft.com/office/drawing/2014/main" val="3156506794"/>
                    </a:ext>
                  </a:extLst>
                </a:gridCol>
                <a:gridCol w="1130334">
                  <a:extLst>
                    <a:ext uri="{9D8B030D-6E8A-4147-A177-3AD203B41FA5}">
                      <a16:colId xmlns:a16="http://schemas.microsoft.com/office/drawing/2014/main" val="3859519636"/>
                    </a:ext>
                  </a:extLst>
                </a:gridCol>
                <a:gridCol w="1349636">
                  <a:extLst>
                    <a:ext uri="{9D8B030D-6E8A-4147-A177-3AD203B41FA5}">
                      <a16:colId xmlns:a16="http://schemas.microsoft.com/office/drawing/2014/main" val="1797089901"/>
                    </a:ext>
                  </a:extLst>
                </a:gridCol>
              </a:tblGrid>
              <a:tr h="0">
                <a:tc gridSpan="5">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緊急事態時の対応体制</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hMerge="1">
                  <a:txBody>
                    <a:bodyPr/>
                    <a:lstStyle/>
                    <a:p>
                      <a:pPr algn="ctr"/>
                      <a:endParaRPr kumimoji="1" lang="ja-JP" altLang="en-US" sz="1200" b="1" dirty="0">
                        <a:solidFill>
                          <a:schemeClr val="bg1"/>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50000"/>
                        <a:lumOff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49905672"/>
                  </a:ext>
                </a:extLst>
              </a:tr>
              <a:tr h="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統括責任者</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grid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その他役割</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hMerge="1">
                  <a:txBody>
                    <a:bodyPr/>
                    <a:lstStyle/>
                    <a:p>
                      <a:pPr algn="ctr"/>
                      <a:endParaRPr kumimoji="1" lang="ja-JP" altLang="en-US" sz="900" b="1" dirty="0">
                        <a:solidFill>
                          <a:schemeClr val="tx1"/>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5FBF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メンバー</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連絡先</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extLst>
                  <a:ext uri="{0D108BD9-81ED-4DB2-BD59-A6C34878D82A}">
                    <a16:rowId xmlns:a16="http://schemas.microsoft.com/office/drawing/2014/main" val="2522071058"/>
                  </a:ext>
                </a:extLst>
              </a:tr>
              <a:tr h="504000">
                <a:tc>
                  <a:txBody>
                    <a:bodyPr/>
                    <a:lstStyle/>
                    <a:p>
                      <a:pPr marL="0" marR="0" lvl="0" indent="0" algn="ctr" defTabSz="3208101"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algn="ctr"/>
                      <a:endParaRPr kumimoji="1" lang="en-US" altLang="ja-JP" sz="800" b="0" dirty="0">
                        <a:solidFill>
                          <a:srgbClr val="FF0000"/>
                        </a:solidFill>
                        <a:latin typeface="BIZ UDPゴシック" panose="020B0400000000000000" pitchFamily="50" charset="-128"/>
                        <a:ea typeface="BIZ UDPゴシック" panose="020B0400000000000000" pitchFamily="50" charset="-128"/>
                      </a:endParaRPr>
                    </a:p>
                    <a:p>
                      <a:pPr algn="l"/>
                      <a:r>
                        <a:rPr kumimoji="1" lang="ja-JP" altLang="en-US" sz="700" b="0" dirty="0">
                          <a:solidFill>
                            <a:schemeClr val="tx1"/>
                          </a:solidFill>
                          <a:latin typeface="BIZ UDPゴシック" panose="020B0400000000000000" pitchFamily="50" charset="-128"/>
                          <a:ea typeface="BIZ UDPゴシック" panose="020B0400000000000000" pitchFamily="50" charset="-128"/>
                        </a:rPr>
                        <a:t>連絡先：</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7841965"/>
                  </a:ext>
                </a:extLst>
              </a:tr>
              <a:tr h="173160">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代理責任者</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tc rowSpan="2" gridSpan="2">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4362607"/>
                  </a:ext>
                </a:extLst>
              </a:tr>
              <a:tr h="173160">
                <a:tc rowSpan="2">
                  <a:txBody>
                    <a:bodyPr/>
                    <a:lstStyle/>
                    <a:p>
                      <a:pPr marL="0" marR="0" lvl="0" indent="0" algn="ctr" defTabSz="3208101"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algn="ct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algn="l"/>
                      <a:r>
                        <a:rPr kumimoji="1" lang="ja-JP" altLang="en-US" sz="700" b="0" dirty="0">
                          <a:solidFill>
                            <a:schemeClr val="tx1"/>
                          </a:solidFill>
                          <a:latin typeface="BIZ UDPゴシック" panose="020B0400000000000000" pitchFamily="50" charset="-128"/>
                          <a:ea typeface="BIZ UDPゴシック" panose="020B0400000000000000" pitchFamily="50" charset="-128"/>
                        </a:rPr>
                        <a:t>連絡先：</a:t>
                      </a:r>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18683428"/>
                  </a:ext>
                </a:extLst>
              </a:tr>
              <a:tr h="378000">
                <a:tc vMerge="1">
                  <a:txBody>
                    <a:bodyPr/>
                    <a:lstStyle/>
                    <a:p>
                      <a:pPr algn="ctr"/>
                      <a:r>
                        <a:rPr kumimoji="1" lang="en-US" altLang="ja-JP" sz="900" b="0" dirty="0">
                          <a:solidFill>
                            <a:srgbClr val="FF0000"/>
                          </a:solidFill>
                        </a:rPr>
                        <a:t>YY</a:t>
                      </a:r>
                      <a:r>
                        <a:rPr kumimoji="1" lang="ja-JP" altLang="en-US" sz="900" b="0" dirty="0">
                          <a:solidFill>
                            <a:srgbClr val="FF0000"/>
                          </a:solidFill>
                        </a:rPr>
                        <a:t>専務</a:t>
                      </a:r>
                      <a:endParaRPr kumimoji="1" lang="en-US" altLang="ja-JP" sz="900" b="0" dirty="0">
                        <a:solidFill>
                          <a:srgbClr val="FF0000"/>
                        </a:solidFill>
                      </a:endParaRPr>
                    </a:p>
                    <a:p>
                      <a:pPr algn="ctr"/>
                      <a:endParaRPr kumimoji="1" lang="en-US" altLang="ja-JP" sz="900" b="0" dirty="0">
                        <a:solidFill>
                          <a:srgbClr val="FF0000"/>
                        </a:solidFill>
                      </a:endParaRPr>
                    </a:p>
                    <a:p>
                      <a:pPr algn="l"/>
                      <a:r>
                        <a:rPr kumimoji="1" lang="ja-JP" altLang="en-US" sz="600" b="0" dirty="0">
                          <a:solidFill>
                            <a:schemeClr val="tx1"/>
                          </a:solidFill>
                        </a:rPr>
                        <a:t>連絡先：</a:t>
                      </a:r>
                      <a:endParaRPr kumimoji="1" lang="ja-JP" altLang="en-US" sz="900" b="1"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4374494"/>
                  </a:ext>
                </a:extLst>
              </a:tr>
              <a:tr h="0">
                <a:tc gridSpan="5">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主要な取引先や連携・協力先</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l"/>
                      <a:endParaRPr kumimoji="1" lang="ja-JP" altLang="en-US" sz="90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840921364"/>
                  </a:ext>
                </a:extLst>
              </a:tr>
              <a:tr h="169251">
                <a:tc gridSpan="2">
                  <a:txBody>
                    <a:bodyPr/>
                    <a:lstStyle/>
                    <a:p>
                      <a:pPr algn="l"/>
                      <a:r>
                        <a:rPr kumimoji="1" lang="ja-JP" altLang="en-US" sz="700" b="0" dirty="0">
                          <a:solidFill>
                            <a:schemeClr val="tx1"/>
                          </a:solidFill>
                          <a:latin typeface="BIZ UDPゴシック" panose="020B0400000000000000" pitchFamily="50" charset="-128"/>
                          <a:ea typeface="BIZ UDPゴシック" panose="020B0400000000000000" pitchFamily="50" charset="-128"/>
                        </a:rPr>
                        <a:t>社名</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kumimoji="1" lang="ja-JP" altLang="en-US" sz="900" b="0" dirty="0">
                        <a:solidFill>
                          <a:srgbClr val="FF0000"/>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3">
                  <a:txBody>
                    <a:bodyPr/>
                    <a:lstStyle/>
                    <a:p>
                      <a:pPr algn="l"/>
                      <a:r>
                        <a:rPr kumimoji="1" lang="en-US" altLang="ja-JP" sz="700" dirty="0">
                          <a:solidFill>
                            <a:schemeClr val="tx1"/>
                          </a:solidFill>
                          <a:latin typeface="BIZ UDPゴシック" panose="020B0400000000000000" pitchFamily="50" charset="-128"/>
                          <a:ea typeface="BIZ UDPゴシック" panose="020B0400000000000000" pitchFamily="50" charset="-128"/>
                        </a:rPr>
                        <a:t>TEL</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algn="ctr"/>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l"/>
                      <a:r>
                        <a:rPr kumimoji="1" lang="en-US" altLang="ja-JP" sz="600" dirty="0">
                          <a:solidFill>
                            <a:schemeClr val="tx1"/>
                          </a:solidFill>
                        </a:rPr>
                        <a:t>TEL</a:t>
                      </a:r>
                      <a:endParaRPr kumimoji="1" lang="ja-JP" altLang="en-US" sz="900" dirty="0">
                        <a:solidFill>
                          <a:schemeClr val="tx1"/>
                        </a:solidFill>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073184572"/>
                  </a:ext>
                </a:extLst>
              </a:tr>
            </a:tbl>
          </a:graphicData>
        </a:graphic>
      </p:graphicFrame>
      <p:graphicFrame>
        <p:nvGraphicFramePr>
          <p:cNvPr id="14" name="表 13">
            <a:extLst>
              <a:ext uri="{FF2B5EF4-FFF2-40B4-BE49-F238E27FC236}">
                <a16:creationId xmlns:a16="http://schemas.microsoft.com/office/drawing/2014/main" id="{DDC8F6B4-D931-4D3D-AA8A-E9F348DD36DF}"/>
              </a:ext>
            </a:extLst>
          </p:cNvPr>
          <p:cNvGraphicFramePr>
            <a:graphicFrameLocks noGrp="1"/>
          </p:cNvGraphicFramePr>
          <p:nvPr>
            <p:extLst>
              <p:ext uri="{D42A27DB-BD31-4B8C-83A1-F6EECF244321}">
                <p14:modId xmlns:p14="http://schemas.microsoft.com/office/powerpoint/2010/main" val="1708030688"/>
              </p:ext>
            </p:extLst>
          </p:nvPr>
        </p:nvGraphicFramePr>
        <p:xfrm>
          <a:off x="9720332" y="3397146"/>
          <a:ext cx="5166830" cy="601200"/>
        </p:xfrm>
        <a:graphic>
          <a:graphicData uri="http://schemas.openxmlformats.org/drawingml/2006/table">
            <a:tbl>
              <a:tblPr firstRow="1" bandRow="1">
                <a:tableStyleId>{5C22544A-7EE6-4342-B048-85BDC9FD1C3A}</a:tableStyleId>
              </a:tblPr>
              <a:tblGrid>
                <a:gridCol w="1311873">
                  <a:extLst>
                    <a:ext uri="{9D8B030D-6E8A-4147-A177-3AD203B41FA5}">
                      <a16:colId xmlns:a16="http://schemas.microsoft.com/office/drawing/2014/main" val="4263333013"/>
                    </a:ext>
                  </a:extLst>
                </a:gridCol>
                <a:gridCol w="1271542">
                  <a:extLst>
                    <a:ext uri="{9D8B030D-6E8A-4147-A177-3AD203B41FA5}">
                      <a16:colId xmlns:a16="http://schemas.microsoft.com/office/drawing/2014/main" val="163206933"/>
                    </a:ext>
                  </a:extLst>
                </a:gridCol>
                <a:gridCol w="1271542">
                  <a:extLst>
                    <a:ext uri="{9D8B030D-6E8A-4147-A177-3AD203B41FA5}">
                      <a16:colId xmlns:a16="http://schemas.microsoft.com/office/drawing/2014/main" val="1789628573"/>
                    </a:ext>
                  </a:extLst>
                </a:gridCol>
                <a:gridCol w="1311873">
                  <a:extLst>
                    <a:ext uri="{9D8B030D-6E8A-4147-A177-3AD203B41FA5}">
                      <a16:colId xmlns:a16="http://schemas.microsoft.com/office/drawing/2014/main" val="3042967084"/>
                    </a:ext>
                  </a:extLst>
                </a:gridCol>
              </a:tblGrid>
              <a:tr h="169302">
                <a:tc gridSpan="4">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財務状況の把握</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hMerge="1">
                  <a:txBody>
                    <a:bodyPr/>
                    <a:lstStyle/>
                    <a:p>
                      <a:pPr algn="ctr"/>
                      <a:r>
                        <a:rPr kumimoji="1" lang="ja-JP" altLang="en-US" sz="1200" b="1" dirty="0">
                          <a:solidFill>
                            <a:schemeClr val="bg1"/>
                          </a:solidFill>
                        </a:rPr>
                        <a:t>メンバー</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65000"/>
                        <a:lumOff val="3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4362607"/>
                  </a:ext>
                </a:extLst>
              </a:tr>
              <a:tr h="290779">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経営維持費用</a:t>
                      </a: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月</a:t>
                      </a:r>
                      <a:endPar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固定費等</a:t>
                      </a: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万円</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調達可能な資金</a:t>
                      </a:r>
                      <a:endPar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預金、売掛金等</a:t>
                      </a:r>
                      <a:r>
                        <a:rPr kumimoji="1" lang="en-US" altLang="ja-JP"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L="36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万円</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4374494"/>
                  </a:ext>
                </a:extLst>
              </a:tr>
            </a:tbl>
          </a:graphicData>
        </a:graphic>
      </p:graphicFrame>
      <p:graphicFrame>
        <p:nvGraphicFramePr>
          <p:cNvPr id="15" name="表 14">
            <a:extLst>
              <a:ext uri="{FF2B5EF4-FFF2-40B4-BE49-F238E27FC236}">
                <a16:creationId xmlns:a16="http://schemas.microsoft.com/office/drawing/2014/main" id="{64BD9925-1190-43D4-98CD-6D122188CD8D}"/>
              </a:ext>
            </a:extLst>
          </p:cNvPr>
          <p:cNvGraphicFramePr>
            <a:graphicFrameLocks noGrp="1"/>
          </p:cNvGraphicFramePr>
          <p:nvPr>
            <p:extLst>
              <p:ext uri="{D42A27DB-BD31-4B8C-83A1-F6EECF244321}">
                <p14:modId xmlns:p14="http://schemas.microsoft.com/office/powerpoint/2010/main" val="2960039233"/>
              </p:ext>
            </p:extLst>
          </p:nvPr>
        </p:nvGraphicFramePr>
        <p:xfrm>
          <a:off x="9720331" y="3997703"/>
          <a:ext cx="5166830" cy="772664"/>
        </p:xfrm>
        <a:graphic>
          <a:graphicData uri="http://schemas.openxmlformats.org/drawingml/2006/table">
            <a:tbl>
              <a:tblPr firstRow="1" bandRow="1">
                <a:tableStyleId>{5C22544A-7EE6-4342-B048-85BDC9FD1C3A}</a:tableStyleId>
              </a:tblPr>
              <a:tblGrid>
                <a:gridCol w="788160">
                  <a:extLst>
                    <a:ext uri="{9D8B030D-6E8A-4147-A177-3AD203B41FA5}">
                      <a16:colId xmlns:a16="http://schemas.microsoft.com/office/drawing/2014/main" val="1412705766"/>
                    </a:ext>
                  </a:extLst>
                </a:gridCol>
                <a:gridCol w="1795255">
                  <a:extLst>
                    <a:ext uri="{9D8B030D-6E8A-4147-A177-3AD203B41FA5}">
                      <a16:colId xmlns:a16="http://schemas.microsoft.com/office/drawing/2014/main" val="766263804"/>
                    </a:ext>
                  </a:extLst>
                </a:gridCol>
                <a:gridCol w="788160">
                  <a:extLst>
                    <a:ext uri="{9D8B030D-6E8A-4147-A177-3AD203B41FA5}">
                      <a16:colId xmlns:a16="http://schemas.microsoft.com/office/drawing/2014/main" val="2823913052"/>
                    </a:ext>
                  </a:extLst>
                </a:gridCol>
                <a:gridCol w="1795255">
                  <a:extLst>
                    <a:ext uri="{9D8B030D-6E8A-4147-A177-3AD203B41FA5}">
                      <a16:colId xmlns:a16="http://schemas.microsoft.com/office/drawing/2014/main" val="878664390"/>
                    </a:ext>
                  </a:extLst>
                </a:gridCol>
              </a:tblGrid>
              <a:tr h="134975">
                <a:tc gridSpan="4">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資金調達・相談先</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hMerge="1">
                  <a:txBody>
                    <a:bodyPr/>
                    <a:lstStyle/>
                    <a:p>
                      <a:pPr algn="ctr"/>
                      <a:r>
                        <a:rPr kumimoji="1" lang="ja-JP" altLang="en-US" sz="1200" b="1" dirty="0">
                          <a:solidFill>
                            <a:schemeClr val="bg1"/>
                          </a:solidFill>
                        </a:rPr>
                        <a:t>メンバー</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65000"/>
                        <a:lumOff val="3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4362607"/>
                  </a:ext>
                </a:extLst>
              </a:tr>
              <a:tr h="274132">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保険</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助成金等</a:t>
                      </a:r>
                    </a:p>
                  </a:txBody>
                  <a:tcPr marL="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4374494"/>
                  </a:ext>
                </a:extLst>
              </a:tr>
              <a:tr h="274132">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融資</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a:solidFill>
                            <a:schemeClr val="tx1">
                              <a:lumMod val="75000"/>
                              <a:lumOff val="25000"/>
                            </a:schemeClr>
                          </a:solidFill>
                          <a:latin typeface="BIZ UDPゴシック" panose="020B0400000000000000" pitchFamily="50" charset="-128"/>
                          <a:ea typeface="BIZ UDPゴシック" panose="020B0400000000000000" pitchFamily="50" charset="-128"/>
                        </a:rPr>
                        <a:t>その他</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4797442"/>
                  </a:ext>
                </a:extLst>
              </a:tr>
            </a:tbl>
          </a:graphicData>
        </a:graphic>
      </p:graphicFrame>
      <p:graphicFrame>
        <p:nvGraphicFramePr>
          <p:cNvPr id="16" name="表 15">
            <a:extLst>
              <a:ext uri="{FF2B5EF4-FFF2-40B4-BE49-F238E27FC236}">
                <a16:creationId xmlns:a16="http://schemas.microsoft.com/office/drawing/2014/main" id="{07BCEE7B-1836-4398-8BE1-D52C57ADBADE}"/>
              </a:ext>
            </a:extLst>
          </p:cNvPr>
          <p:cNvGraphicFramePr>
            <a:graphicFrameLocks noGrp="1"/>
          </p:cNvGraphicFramePr>
          <p:nvPr>
            <p:extLst>
              <p:ext uri="{D42A27DB-BD31-4B8C-83A1-F6EECF244321}">
                <p14:modId xmlns:p14="http://schemas.microsoft.com/office/powerpoint/2010/main" val="735366588"/>
              </p:ext>
            </p:extLst>
          </p:nvPr>
        </p:nvGraphicFramePr>
        <p:xfrm>
          <a:off x="12294727" y="1165878"/>
          <a:ext cx="2592437" cy="1742400"/>
        </p:xfrm>
        <a:graphic>
          <a:graphicData uri="http://schemas.openxmlformats.org/drawingml/2006/table">
            <a:tbl>
              <a:tblPr firstRow="1" bandRow="1">
                <a:tableStyleId>{5C22544A-7EE6-4342-B048-85BDC9FD1C3A}</a:tableStyleId>
              </a:tblPr>
              <a:tblGrid>
                <a:gridCol w="468437">
                  <a:extLst>
                    <a:ext uri="{9D8B030D-6E8A-4147-A177-3AD203B41FA5}">
                      <a16:colId xmlns:a16="http://schemas.microsoft.com/office/drawing/2014/main" val="1591032346"/>
                    </a:ext>
                  </a:extLst>
                </a:gridCol>
                <a:gridCol w="2124000">
                  <a:extLst>
                    <a:ext uri="{9D8B030D-6E8A-4147-A177-3AD203B41FA5}">
                      <a16:colId xmlns:a16="http://schemas.microsoft.com/office/drawing/2014/main" val="3340839131"/>
                    </a:ext>
                  </a:extLst>
                </a:gridCol>
              </a:tblGrid>
              <a:tr h="247626">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分類</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感染拡大による事業への影響</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例）</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extLst>
                  <a:ext uri="{0D108BD9-81ED-4DB2-BD59-A6C34878D82A}">
                    <a16:rowId xmlns:a16="http://schemas.microsoft.com/office/drawing/2014/main" val="2522071058"/>
                  </a:ext>
                </a:extLst>
              </a:tr>
              <a:tr h="249129">
                <a:tc row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ヒト</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感染等により従業員が出勤できない</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7841965"/>
                  </a:ext>
                </a:extLst>
              </a:tr>
              <a:tr h="249129">
                <a:tc vMerge="1">
                  <a:txBody>
                    <a:bodyPr/>
                    <a:lstStyle/>
                    <a:p>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クラスター発生による事業の休止</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4797442"/>
                  </a:ext>
                </a:extLst>
              </a:tr>
              <a:tr h="249129">
                <a:tc row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モノ</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208101"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原材料や商品等の入手が困難になる</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0129423"/>
                  </a:ext>
                </a:extLst>
              </a:tr>
              <a:tr h="249129">
                <a:tc vMerge="1">
                  <a:txBody>
                    <a:bodyPr/>
                    <a:lstStyle/>
                    <a:p>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衛生関連用品が手に入りにくい</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9709092"/>
                  </a:ext>
                </a:extLst>
              </a:tr>
              <a:tr h="249129">
                <a:tc rowSpan="2">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情報</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208101"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BIZ UDPゴシック" panose="020B0400000000000000" pitchFamily="50" charset="-128"/>
                          <a:ea typeface="BIZ UDPゴシック" panose="020B0400000000000000" pitchFamily="50" charset="-128"/>
                        </a:rPr>
                        <a:t>風評被害による販売量の減少</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0458175"/>
                  </a:ext>
                </a:extLst>
              </a:tr>
              <a:tr h="249129">
                <a:tc vMerge="1">
                  <a:txBody>
                    <a:bodyPr/>
                    <a:lstStyle/>
                    <a:p>
                      <a:pPr algn="ctr"/>
                      <a:r>
                        <a:rPr kumimoji="1" lang="ja-JP" altLang="en-US" sz="1050" b="0" dirty="0">
                          <a:solidFill>
                            <a:schemeClr val="tx1">
                              <a:lumMod val="75000"/>
                              <a:lumOff val="25000"/>
                            </a:schemeClr>
                          </a:solidFill>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リモートワークの推進が求められる</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15948175"/>
                  </a:ext>
                </a:extLst>
              </a:tr>
            </a:tbl>
          </a:graphicData>
        </a:graphic>
      </p:graphicFrame>
      <p:graphicFrame>
        <p:nvGraphicFramePr>
          <p:cNvPr id="20" name="表 19">
            <a:extLst>
              <a:ext uri="{FF2B5EF4-FFF2-40B4-BE49-F238E27FC236}">
                <a16:creationId xmlns:a16="http://schemas.microsoft.com/office/drawing/2014/main" id="{8FE51185-75D7-4D14-8192-608D4F8DEF19}"/>
              </a:ext>
            </a:extLst>
          </p:cNvPr>
          <p:cNvGraphicFramePr>
            <a:graphicFrameLocks noGrp="1"/>
          </p:cNvGraphicFramePr>
          <p:nvPr>
            <p:extLst>
              <p:ext uri="{D42A27DB-BD31-4B8C-83A1-F6EECF244321}">
                <p14:modId xmlns:p14="http://schemas.microsoft.com/office/powerpoint/2010/main" val="1044051166"/>
              </p:ext>
            </p:extLst>
          </p:nvPr>
        </p:nvGraphicFramePr>
        <p:xfrm>
          <a:off x="4257138" y="8134245"/>
          <a:ext cx="6576161" cy="2326875"/>
        </p:xfrm>
        <a:graphic>
          <a:graphicData uri="http://schemas.openxmlformats.org/drawingml/2006/table">
            <a:tbl>
              <a:tblPr firstRow="1" bandRow="1">
                <a:tableStyleId>{5C22544A-7EE6-4342-B048-85BDC9FD1C3A}</a:tableStyleId>
              </a:tblPr>
              <a:tblGrid>
                <a:gridCol w="816161">
                  <a:extLst>
                    <a:ext uri="{9D8B030D-6E8A-4147-A177-3AD203B41FA5}">
                      <a16:colId xmlns:a16="http://schemas.microsoft.com/office/drawing/2014/main" val="2479604433"/>
                    </a:ext>
                  </a:extLst>
                </a:gridCol>
                <a:gridCol w="2880000">
                  <a:extLst>
                    <a:ext uri="{9D8B030D-6E8A-4147-A177-3AD203B41FA5}">
                      <a16:colId xmlns:a16="http://schemas.microsoft.com/office/drawing/2014/main" val="1591032346"/>
                    </a:ext>
                  </a:extLst>
                </a:gridCol>
                <a:gridCol w="2880000">
                  <a:extLst>
                    <a:ext uri="{9D8B030D-6E8A-4147-A177-3AD203B41FA5}">
                      <a16:colId xmlns:a16="http://schemas.microsoft.com/office/drawing/2014/main" val="3340839131"/>
                    </a:ext>
                  </a:extLst>
                </a:gridCol>
              </a:tblGrid>
              <a:tr h="369913">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対応の視点</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国内での感染症発生時</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まん延防止措置・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緊急事態宣言の発令時</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extLst>
                  <a:ext uri="{0D108BD9-81ED-4DB2-BD59-A6C34878D82A}">
                    <a16:rowId xmlns:a16="http://schemas.microsoft.com/office/drawing/2014/main" val="1729088658"/>
                  </a:ext>
                </a:extLst>
              </a:tr>
              <a:tr h="473625">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働き方</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7841965"/>
                  </a:ext>
                </a:extLst>
              </a:tr>
              <a:tr h="473625">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対面会議・</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出張等</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0129423"/>
                  </a:ext>
                </a:extLst>
              </a:tr>
              <a:tr h="519528">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事業の縮小</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時短営業等</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754894"/>
                  </a:ext>
                </a:extLst>
              </a:tr>
              <a:tr h="473625">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財務対策</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6564241"/>
                  </a:ext>
                </a:extLst>
              </a:tr>
            </a:tbl>
          </a:graphicData>
        </a:graphic>
      </p:graphicFrame>
      <p:grpSp>
        <p:nvGrpSpPr>
          <p:cNvPr id="39" name="グループ化 38">
            <a:extLst>
              <a:ext uri="{FF2B5EF4-FFF2-40B4-BE49-F238E27FC236}">
                <a16:creationId xmlns:a16="http://schemas.microsoft.com/office/drawing/2014/main" id="{61E80B13-EC98-4885-9522-B80E84879ED8}"/>
              </a:ext>
            </a:extLst>
          </p:cNvPr>
          <p:cNvGrpSpPr/>
          <p:nvPr/>
        </p:nvGrpSpPr>
        <p:grpSpPr>
          <a:xfrm>
            <a:off x="190944" y="126258"/>
            <a:ext cx="14760000" cy="373381"/>
            <a:chOff x="75853" y="-6924"/>
            <a:chExt cx="14875415" cy="373381"/>
          </a:xfrm>
        </p:grpSpPr>
        <p:grpSp>
          <p:nvGrpSpPr>
            <p:cNvPr id="40" name="グループ化 39">
              <a:extLst>
                <a:ext uri="{FF2B5EF4-FFF2-40B4-BE49-F238E27FC236}">
                  <a16:creationId xmlns:a16="http://schemas.microsoft.com/office/drawing/2014/main" id="{0388662E-A32B-481C-95AC-063865C5D463}"/>
                </a:ext>
              </a:extLst>
            </p:cNvPr>
            <p:cNvGrpSpPr/>
            <p:nvPr/>
          </p:nvGrpSpPr>
          <p:grpSpPr>
            <a:xfrm>
              <a:off x="75853" y="-6924"/>
              <a:ext cx="14875415" cy="373381"/>
              <a:chOff x="75853" y="-6924"/>
              <a:chExt cx="14875415" cy="373381"/>
            </a:xfrm>
          </p:grpSpPr>
          <p:sp>
            <p:nvSpPr>
              <p:cNvPr id="43" name="四角形: 角を丸くする 42">
                <a:extLst>
                  <a:ext uri="{FF2B5EF4-FFF2-40B4-BE49-F238E27FC236}">
                    <a16:creationId xmlns:a16="http://schemas.microsoft.com/office/drawing/2014/main" id="{71156C3C-7870-41E0-9AA8-310A5EB77F43}"/>
                  </a:ext>
                </a:extLst>
              </p:cNvPr>
              <p:cNvSpPr/>
              <p:nvPr/>
            </p:nvSpPr>
            <p:spPr>
              <a:xfrm flipV="1">
                <a:off x="75853" y="-6924"/>
                <a:ext cx="14875415" cy="36000"/>
              </a:xfrm>
              <a:prstGeom prst="roundRect">
                <a:avLst>
                  <a:gd name="adj" fmla="val 0"/>
                </a:avLst>
              </a:prstGeom>
              <a:solidFill>
                <a:srgbClr val="34A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75000"/>
                      <a:lumOff val="25000"/>
                    </a:schemeClr>
                  </a:solidFill>
                </a:endParaRPr>
              </a:p>
            </p:txBody>
          </p:sp>
          <p:pic>
            <p:nvPicPr>
              <p:cNvPr id="44" name="図 43">
                <a:extLst>
                  <a:ext uri="{FF2B5EF4-FFF2-40B4-BE49-F238E27FC236}">
                    <a16:creationId xmlns:a16="http://schemas.microsoft.com/office/drawing/2014/main" id="{77E059B9-84AD-47F5-AD5B-14D479D37B01}"/>
                  </a:ext>
                </a:extLst>
              </p:cNvPr>
              <p:cNvPicPr>
                <a:picLocks noChangeAspect="1"/>
              </p:cNvPicPr>
              <p:nvPr/>
            </p:nvPicPr>
            <p:blipFill>
              <a:blip r:embed="rId2"/>
              <a:stretch>
                <a:fillRect/>
              </a:stretch>
            </p:blipFill>
            <p:spPr>
              <a:xfrm>
                <a:off x="83364" y="46059"/>
                <a:ext cx="1270545" cy="320398"/>
              </a:xfrm>
              <a:prstGeom prst="rect">
                <a:avLst/>
              </a:prstGeom>
            </p:spPr>
          </p:pic>
        </p:grpSp>
        <p:sp>
          <p:nvSpPr>
            <p:cNvPr id="41" name="四角形: 角を丸くする 40">
              <a:extLst>
                <a:ext uri="{FF2B5EF4-FFF2-40B4-BE49-F238E27FC236}">
                  <a16:creationId xmlns:a16="http://schemas.microsoft.com/office/drawing/2014/main" id="{A27EF21A-662D-4EF2-8FA7-E2916E5C94CB}"/>
                </a:ext>
              </a:extLst>
            </p:cNvPr>
            <p:cNvSpPr/>
            <p:nvPr/>
          </p:nvSpPr>
          <p:spPr>
            <a:xfrm>
              <a:off x="4966875" y="66653"/>
              <a:ext cx="5095875"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1C5833"/>
                  </a:solidFill>
                  <a:latin typeface="Meiryo UI" panose="020B0604030504040204" pitchFamily="50" charset="-128"/>
                  <a:ea typeface="Meiryo UI" panose="020B0604030504040204" pitchFamily="50" charset="-128"/>
                </a:rPr>
                <a:t>大田区簡易版</a:t>
              </a:r>
              <a:r>
                <a:rPr kumimoji="1" lang="en-US" altLang="ja-JP" sz="1600" b="1" dirty="0">
                  <a:solidFill>
                    <a:srgbClr val="1C5833"/>
                  </a:solidFill>
                  <a:latin typeface="Meiryo UI" panose="020B0604030504040204" pitchFamily="50" charset="-128"/>
                  <a:ea typeface="Meiryo UI" panose="020B0604030504040204" pitchFamily="50" charset="-128"/>
                </a:rPr>
                <a:t>BCP</a:t>
              </a:r>
              <a:r>
                <a:rPr kumimoji="1" lang="ja-JP" altLang="en-US" sz="1600" b="1" dirty="0">
                  <a:solidFill>
                    <a:srgbClr val="1C5833"/>
                  </a:solidFill>
                  <a:latin typeface="Meiryo UI" panose="020B0604030504040204" pitchFamily="50" charset="-128"/>
                  <a:ea typeface="Meiryo UI" panose="020B0604030504040204" pitchFamily="50" charset="-128"/>
                </a:rPr>
                <a:t>シート＜感染症編＞</a:t>
              </a:r>
            </a:p>
          </p:txBody>
        </p:sp>
      </p:grpSp>
      <p:grpSp>
        <p:nvGrpSpPr>
          <p:cNvPr id="45" name="グループ化 44">
            <a:extLst>
              <a:ext uri="{FF2B5EF4-FFF2-40B4-BE49-F238E27FC236}">
                <a16:creationId xmlns:a16="http://schemas.microsoft.com/office/drawing/2014/main" id="{F0E4CA95-9ABA-4A73-90DD-508626BF8D92}"/>
              </a:ext>
            </a:extLst>
          </p:cNvPr>
          <p:cNvGrpSpPr/>
          <p:nvPr/>
        </p:nvGrpSpPr>
        <p:grpSpPr>
          <a:xfrm>
            <a:off x="499809" y="571776"/>
            <a:ext cx="3251461" cy="595819"/>
            <a:chOff x="447623" y="568054"/>
            <a:chExt cx="3251461" cy="595819"/>
          </a:xfrm>
        </p:grpSpPr>
        <p:sp>
          <p:nvSpPr>
            <p:cNvPr id="46" name="四角形: 角を丸くする 45">
              <a:extLst>
                <a:ext uri="{FF2B5EF4-FFF2-40B4-BE49-F238E27FC236}">
                  <a16:creationId xmlns:a16="http://schemas.microsoft.com/office/drawing/2014/main" id="{6F955E57-671C-4A15-80E7-D0BBD1FCCF81}"/>
                </a:ext>
              </a:extLst>
            </p:cNvPr>
            <p:cNvSpPr/>
            <p:nvPr/>
          </p:nvSpPr>
          <p:spPr>
            <a:xfrm>
              <a:off x="447623" y="568054"/>
              <a:ext cx="3251461"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1C5833"/>
                  </a:solidFill>
                  <a:latin typeface="Meiryo UI" panose="020B0604030504040204" pitchFamily="50" charset="-128"/>
                  <a:ea typeface="Meiryo UI" panose="020B0604030504040204" pitchFamily="50" charset="-128"/>
                </a:rPr>
                <a:t>１．緊急事態における基本方針</a:t>
              </a:r>
            </a:p>
          </p:txBody>
        </p:sp>
        <p:sp>
          <p:nvSpPr>
            <p:cNvPr id="47" name="テキスト ボックス 46">
              <a:extLst>
                <a:ext uri="{FF2B5EF4-FFF2-40B4-BE49-F238E27FC236}">
                  <a16:creationId xmlns:a16="http://schemas.microsoft.com/office/drawing/2014/main" id="{05740565-F7BB-4654-8C74-827718514BAF}"/>
                </a:ext>
              </a:extLst>
            </p:cNvPr>
            <p:cNvSpPr txBox="1"/>
            <p:nvPr/>
          </p:nvSpPr>
          <p:spPr>
            <a:xfrm>
              <a:off x="800953" y="794541"/>
              <a:ext cx="1906291" cy="3693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方針を考え、当てはまる項目に「✓」を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記入します。</a:t>
              </a:r>
            </a:p>
          </p:txBody>
        </p:sp>
      </p:grpSp>
      <p:grpSp>
        <p:nvGrpSpPr>
          <p:cNvPr id="48" name="グループ化 47">
            <a:extLst>
              <a:ext uri="{FF2B5EF4-FFF2-40B4-BE49-F238E27FC236}">
                <a16:creationId xmlns:a16="http://schemas.microsoft.com/office/drawing/2014/main" id="{6D7B338C-FEA6-47B8-941C-D96964B4BCE7}"/>
              </a:ext>
            </a:extLst>
          </p:cNvPr>
          <p:cNvGrpSpPr/>
          <p:nvPr/>
        </p:nvGrpSpPr>
        <p:grpSpPr>
          <a:xfrm>
            <a:off x="9868582" y="556048"/>
            <a:ext cx="2880000" cy="595819"/>
            <a:chOff x="3796044" y="563036"/>
            <a:chExt cx="2853324" cy="595819"/>
          </a:xfrm>
        </p:grpSpPr>
        <p:sp>
          <p:nvSpPr>
            <p:cNvPr id="49" name="四角形: 角を丸くする 48">
              <a:extLst>
                <a:ext uri="{FF2B5EF4-FFF2-40B4-BE49-F238E27FC236}">
                  <a16:creationId xmlns:a16="http://schemas.microsoft.com/office/drawing/2014/main" id="{26459846-0395-4CDB-84DF-A60FA4857994}"/>
                </a:ext>
              </a:extLst>
            </p:cNvPr>
            <p:cNvSpPr/>
            <p:nvPr/>
          </p:nvSpPr>
          <p:spPr>
            <a:xfrm>
              <a:off x="3796044" y="563036"/>
              <a:ext cx="2853324"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1C5833"/>
                  </a:solidFill>
                  <a:latin typeface="Meiryo UI" panose="020B0604030504040204" pitchFamily="50" charset="-128"/>
                  <a:ea typeface="Meiryo UI" panose="020B0604030504040204" pitchFamily="50" charset="-128"/>
                </a:rPr>
                <a:t>３．売上高への影響</a:t>
              </a:r>
              <a:r>
                <a:rPr kumimoji="1" lang="en-US" altLang="ja-JP" sz="1400" b="1" dirty="0">
                  <a:solidFill>
                    <a:srgbClr val="1C5833"/>
                  </a:solidFill>
                  <a:latin typeface="Meiryo UI" panose="020B0604030504040204" pitchFamily="50" charset="-128"/>
                  <a:ea typeface="Meiryo UI" panose="020B0604030504040204" pitchFamily="50" charset="-128"/>
                </a:rPr>
                <a:t>(</a:t>
              </a:r>
              <a:r>
                <a:rPr kumimoji="1" lang="ja-JP" altLang="en-US" sz="1400" b="1" dirty="0">
                  <a:solidFill>
                    <a:srgbClr val="1C5833"/>
                  </a:solidFill>
                  <a:latin typeface="Meiryo UI" panose="020B0604030504040204" pitchFamily="50" charset="-128"/>
                  <a:ea typeface="Meiryo UI" panose="020B0604030504040204" pitchFamily="50" charset="-128"/>
                </a:rPr>
                <a:t>過去</a:t>
              </a:r>
              <a:r>
                <a:rPr kumimoji="1" lang="en-US" altLang="ja-JP" sz="1400" b="1" dirty="0">
                  <a:solidFill>
                    <a:srgbClr val="1C5833"/>
                  </a:solidFill>
                  <a:latin typeface="Meiryo UI" panose="020B0604030504040204" pitchFamily="50" charset="-128"/>
                  <a:ea typeface="Meiryo UI" panose="020B0604030504040204" pitchFamily="50" charset="-128"/>
                </a:rPr>
                <a:t>)</a:t>
              </a:r>
              <a:endParaRPr kumimoji="1" lang="ja-JP" altLang="en-US" sz="1400" b="1" dirty="0">
                <a:solidFill>
                  <a:srgbClr val="1C5833"/>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4509882F-6834-410F-AD2F-FC172879E32D}"/>
                </a:ext>
              </a:extLst>
            </p:cNvPr>
            <p:cNvSpPr txBox="1"/>
            <p:nvPr/>
          </p:nvSpPr>
          <p:spPr>
            <a:xfrm>
              <a:off x="4149374" y="789523"/>
              <a:ext cx="2376000"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過去に感染拡大した際の売上高への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影響を記入します。</a:t>
              </a:r>
              <a:endParaRPr kumimoji="1" lang="en-US" altLang="ja-JP" sz="900" dirty="0">
                <a:latin typeface="Meiryo UI" panose="020B0604030504040204" pitchFamily="50" charset="-128"/>
                <a:ea typeface="Meiryo UI" panose="020B0604030504040204" pitchFamily="50" charset="-128"/>
              </a:endParaRPr>
            </a:p>
          </p:txBody>
        </p:sp>
      </p:grpSp>
      <p:grpSp>
        <p:nvGrpSpPr>
          <p:cNvPr id="51" name="グループ化 50">
            <a:extLst>
              <a:ext uri="{FF2B5EF4-FFF2-40B4-BE49-F238E27FC236}">
                <a16:creationId xmlns:a16="http://schemas.microsoft.com/office/drawing/2014/main" id="{3C49AD45-255A-486C-BCBC-4FFF3ECDB3F0}"/>
              </a:ext>
            </a:extLst>
          </p:cNvPr>
          <p:cNvGrpSpPr/>
          <p:nvPr/>
        </p:nvGrpSpPr>
        <p:grpSpPr>
          <a:xfrm>
            <a:off x="12167236" y="535763"/>
            <a:ext cx="2808832" cy="614075"/>
            <a:chOff x="9222367" y="505482"/>
            <a:chExt cx="3888953" cy="614075"/>
          </a:xfrm>
        </p:grpSpPr>
        <p:sp>
          <p:nvSpPr>
            <p:cNvPr id="52" name="四角形: 角を丸くする 51">
              <a:extLst>
                <a:ext uri="{FF2B5EF4-FFF2-40B4-BE49-F238E27FC236}">
                  <a16:creationId xmlns:a16="http://schemas.microsoft.com/office/drawing/2014/main" id="{2FB3DC67-EA9F-42D7-B8A0-7698D76A886D}"/>
                </a:ext>
              </a:extLst>
            </p:cNvPr>
            <p:cNvSpPr/>
            <p:nvPr/>
          </p:nvSpPr>
          <p:spPr>
            <a:xfrm>
              <a:off x="9222367" y="505482"/>
              <a:ext cx="3888949" cy="32633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1C5833"/>
                  </a:solidFill>
                  <a:latin typeface="Meiryo UI" panose="020B0604030504040204" pitchFamily="50" charset="-128"/>
                  <a:ea typeface="Meiryo UI" panose="020B0604030504040204" pitchFamily="50" charset="-128"/>
                </a:rPr>
                <a:t>４．事業への影響</a:t>
              </a:r>
            </a:p>
          </p:txBody>
        </p:sp>
        <p:sp>
          <p:nvSpPr>
            <p:cNvPr id="53" name="テキスト ボックス 52">
              <a:extLst>
                <a:ext uri="{FF2B5EF4-FFF2-40B4-BE49-F238E27FC236}">
                  <a16:creationId xmlns:a16="http://schemas.microsoft.com/office/drawing/2014/main" id="{35C54572-1CCA-4DE8-8583-46A212FB7532}"/>
                </a:ext>
              </a:extLst>
            </p:cNvPr>
            <p:cNvSpPr txBox="1"/>
            <p:nvPr/>
          </p:nvSpPr>
          <p:spPr>
            <a:xfrm>
              <a:off x="9737710" y="750225"/>
              <a:ext cx="3373610"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以下の感染拡大による影響を確認して、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状況をイメージします。</a:t>
              </a:r>
              <a:endParaRPr kumimoji="1" lang="en-US" altLang="ja-JP" sz="900" dirty="0">
                <a:latin typeface="Meiryo UI" panose="020B0604030504040204" pitchFamily="50" charset="-128"/>
                <a:ea typeface="Meiryo UI" panose="020B0604030504040204" pitchFamily="50" charset="-128"/>
              </a:endParaRPr>
            </a:p>
          </p:txBody>
        </p:sp>
      </p:grpSp>
      <p:grpSp>
        <p:nvGrpSpPr>
          <p:cNvPr id="54" name="グループ化 53">
            <a:extLst>
              <a:ext uri="{FF2B5EF4-FFF2-40B4-BE49-F238E27FC236}">
                <a16:creationId xmlns:a16="http://schemas.microsoft.com/office/drawing/2014/main" id="{1AC481A1-B997-4400-8E12-7A5D7C92DABF}"/>
              </a:ext>
            </a:extLst>
          </p:cNvPr>
          <p:cNvGrpSpPr/>
          <p:nvPr/>
        </p:nvGrpSpPr>
        <p:grpSpPr>
          <a:xfrm>
            <a:off x="565195" y="2937220"/>
            <a:ext cx="8718506" cy="457319"/>
            <a:chOff x="447623" y="568054"/>
            <a:chExt cx="3767857" cy="457319"/>
          </a:xfrm>
        </p:grpSpPr>
        <p:sp>
          <p:nvSpPr>
            <p:cNvPr id="55" name="四角形: 角を丸くする 54">
              <a:extLst>
                <a:ext uri="{FF2B5EF4-FFF2-40B4-BE49-F238E27FC236}">
                  <a16:creationId xmlns:a16="http://schemas.microsoft.com/office/drawing/2014/main" id="{CB1A7221-0C59-4DFE-9D9E-CFADB325B7BB}"/>
                </a:ext>
              </a:extLst>
            </p:cNvPr>
            <p:cNvSpPr/>
            <p:nvPr/>
          </p:nvSpPr>
          <p:spPr>
            <a:xfrm>
              <a:off x="447623" y="568054"/>
              <a:ext cx="3251461"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1C5833"/>
                  </a:solidFill>
                  <a:latin typeface="Meiryo UI" panose="020B0604030504040204" pitchFamily="50" charset="-128"/>
                  <a:ea typeface="Meiryo UI" panose="020B0604030504040204" pitchFamily="50" charset="-128"/>
                </a:rPr>
                <a:t>５．重要業務、目標復旧時間、必要な資源、資源を確保するための対策</a:t>
              </a:r>
            </a:p>
          </p:txBody>
        </p:sp>
        <p:sp>
          <p:nvSpPr>
            <p:cNvPr id="56" name="テキスト ボックス 55">
              <a:extLst>
                <a:ext uri="{FF2B5EF4-FFF2-40B4-BE49-F238E27FC236}">
                  <a16:creationId xmlns:a16="http://schemas.microsoft.com/office/drawing/2014/main" id="{8F19FA93-54BD-4111-9A51-805A1B8527BE}"/>
                </a:ext>
              </a:extLst>
            </p:cNvPr>
            <p:cNvSpPr txBox="1"/>
            <p:nvPr/>
          </p:nvSpPr>
          <p:spPr>
            <a:xfrm>
              <a:off x="603684" y="794541"/>
              <a:ext cx="3611796"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事業を継続するために重要な業務を選定し、いつまでに復旧（再開）するのか、業務に必要な資源は何か、また資源を確保するためにどのような対策をとったらよいかを記入します。</a:t>
              </a:r>
            </a:p>
          </p:txBody>
        </p:sp>
      </p:grpSp>
      <p:grpSp>
        <p:nvGrpSpPr>
          <p:cNvPr id="57" name="グループ化 56">
            <a:extLst>
              <a:ext uri="{FF2B5EF4-FFF2-40B4-BE49-F238E27FC236}">
                <a16:creationId xmlns:a16="http://schemas.microsoft.com/office/drawing/2014/main" id="{9415C1F3-F57E-4220-9600-42964E298282}"/>
              </a:ext>
            </a:extLst>
          </p:cNvPr>
          <p:cNvGrpSpPr/>
          <p:nvPr/>
        </p:nvGrpSpPr>
        <p:grpSpPr>
          <a:xfrm>
            <a:off x="9586795" y="2937220"/>
            <a:ext cx="3653326" cy="457319"/>
            <a:chOff x="447623" y="568054"/>
            <a:chExt cx="3311812" cy="457319"/>
          </a:xfrm>
        </p:grpSpPr>
        <p:sp>
          <p:nvSpPr>
            <p:cNvPr id="58" name="四角形: 角を丸くする 57">
              <a:extLst>
                <a:ext uri="{FF2B5EF4-FFF2-40B4-BE49-F238E27FC236}">
                  <a16:creationId xmlns:a16="http://schemas.microsoft.com/office/drawing/2014/main" id="{C77F25BD-E5B9-417E-AE6F-1C9459838E70}"/>
                </a:ext>
              </a:extLst>
            </p:cNvPr>
            <p:cNvSpPr/>
            <p:nvPr/>
          </p:nvSpPr>
          <p:spPr>
            <a:xfrm>
              <a:off x="447623" y="568054"/>
              <a:ext cx="3251461"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1C5833"/>
                  </a:solidFill>
                  <a:latin typeface="Meiryo UI" panose="020B0604030504040204" pitchFamily="50" charset="-128"/>
                  <a:ea typeface="Meiryo UI" panose="020B0604030504040204" pitchFamily="50" charset="-128"/>
                </a:rPr>
                <a:t>６．財務状況の把握、資金調達・相談先</a:t>
              </a:r>
            </a:p>
          </p:txBody>
        </p:sp>
        <p:sp>
          <p:nvSpPr>
            <p:cNvPr id="59" name="テキスト ボックス 58">
              <a:extLst>
                <a:ext uri="{FF2B5EF4-FFF2-40B4-BE49-F238E27FC236}">
                  <a16:creationId xmlns:a16="http://schemas.microsoft.com/office/drawing/2014/main" id="{A0192FC8-2953-4C1F-8813-92695EC10B93}"/>
                </a:ext>
              </a:extLst>
            </p:cNvPr>
            <p:cNvSpPr txBox="1"/>
            <p:nvPr/>
          </p:nvSpPr>
          <p:spPr>
            <a:xfrm>
              <a:off x="774366" y="794541"/>
              <a:ext cx="2985069"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財務状況を把握し、資金の調達先や相談先を整理し、記入します。</a:t>
              </a:r>
            </a:p>
          </p:txBody>
        </p:sp>
      </p:grpSp>
      <p:sp>
        <p:nvSpPr>
          <p:cNvPr id="60" name="テキスト ボックス 59">
            <a:extLst>
              <a:ext uri="{FF2B5EF4-FFF2-40B4-BE49-F238E27FC236}">
                <a16:creationId xmlns:a16="http://schemas.microsoft.com/office/drawing/2014/main" id="{559B29AD-98CE-4860-8172-A03ABE144455}"/>
              </a:ext>
            </a:extLst>
          </p:cNvPr>
          <p:cNvSpPr txBox="1"/>
          <p:nvPr/>
        </p:nvSpPr>
        <p:spPr>
          <a:xfrm>
            <a:off x="11700819" y="292773"/>
            <a:ext cx="3311206" cy="215444"/>
          </a:xfrm>
          <a:prstGeom prst="rect">
            <a:avLst/>
          </a:prstGeom>
          <a:noFill/>
        </p:spPr>
        <p:txBody>
          <a:bodyPr wrap="square" rtlCol="0">
            <a:spAutoFit/>
          </a:bodyPr>
          <a:lstStyle/>
          <a:p>
            <a:pPr algn="r"/>
            <a:r>
              <a:rPr kumimoji="1" lang="ja-JP" altLang="en-US" sz="800" dirty="0">
                <a:latin typeface="BIZ UDPゴシック" panose="020B0400000000000000" pitchFamily="50" charset="-128"/>
                <a:ea typeface="BIZ UDPゴシック" panose="020B0400000000000000" pitchFamily="50" charset="-128"/>
              </a:rPr>
              <a:t>令和３年８月版</a:t>
            </a:r>
            <a:endParaRPr kumimoji="1" lang="en-US" altLang="ja-JP" sz="800" dirty="0">
              <a:latin typeface="BIZ UDPゴシック" panose="020B0400000000000000" pitchFamily="50" charset="-128"/>
              <a:ea typeface="BIZ UDPゴシック" panose="020B0400000000000000" pitchFamily="50" charset="-128"/>
            </a:endParaRPr>
          </a:p>
        </p:txBody>
      </p:sp>
      <p:grpSp>
        <p:nvGrpSpPr>
          <p:cNvPr id="61" name="グループ化 60">
            <a:extLst>
              <a:ext uri="{FF2B5EF4-FFF2-40B4-BE49-F238E27FC236}">
                <a16:creationId xmlns:a16="http://schemas.microsoft.com/office/drawing/2014/main" id="{218FD21D-FCA6-4840-8161-35B8EC7F7AD1}"/>
              </a:ext>
            </a:extLst>
          </p:cNvPr>
          <p:cNvGrpSpPr/>
          <p:nvPr/>
        </p:nvGrpSpPr>
        <p:grpSpPr>
          <a:xfrm>
            <a:off x="9610774" y="4735005"/>
            <a:ext cx="4596676" cy="457319"/>
            <a:chOff x="447622" y="568054"/>
            <a:chExt cx="4596676" cy="457319"/>
          </a:xfrm>
        </p:grpSpPr>
        <p:sp>
          <p:nvSpPr>
            <p:cNvPr id="62" name="四角形: 角を丸くする 61">
              <a:extLst>
                <a:ext uri="{FF2B5EF4-FFF2-40B4-BE49-F238E27FC236}">
                  <a16:creationId xmlns:a16="http://schemas.microsoft.com/office/drawing/2014/main" id="{F19E0560-0E25-434F-BFBE-43560A7F4FCB}"/>
                </a:ext>
              </a:extLst>
            </p:cNvPr>
            <p:cNvSpPr/>
            <p:nvPr/>
          </p:nvSpPr>
          <p:spPr>
            <a:xfrm>
              <a:off x="447622" y="568054"/>
              <a:ext cx="4176000"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1C5833"/>
                  </a:solidFill>
                  <a:latin typeface="Meiryo UI" panose="020B0604030504040204" pitchFamily="50" charset="-128"/>
                  <a:ea typeface="Meiryo UI" panose="020B0604030504040204" pitchFamily="50" charset="-128"/>
                </a:rPr>
                <a:t>７．緊急時の体制、主要な取引先や連携・協力先</a:t>
              </a:r>
            </a:p>
          </p:txBody>
        </p:sp>
        <p:sp>
          <p:nvSpPr>
            <p:cNvPr id="63" name="テキスト ボックス 62">
              <a:extLst>
                <a:ext uri="{FF2B5EF4-FFF2-40B4-BE49-F238E27FC236}">
                  <a16:creationId xmlns:a16="http://schemas.microsoft.com/office/drawing/2014/main" id="{13A09A19-46F4-4316-80B6-290F29804343}"/>
                </a:ext>
              </a:extLst>
            </p:cNvPr>
            <p:cNvSpPr txBox="1"/>
            <p:nvPr/>
          </p:nvSpPr>
          <p:spPr>
            <a:xfrm>
              <a:off x="813653" y="794541"/>
              <a:ext cx="4230645"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緊急事態に対応するための体制を考えるとともに、主要な取引先や協力先を記入します。</a:t>
              </a:r>
            </a:p>
          </p:txBody>
        </p:sp>
      </p:grpSp>
      <p:graphicFrame>
        <p:nvGraphicFramePr>
          <p:cNvPr id="76" name="表 75">
            <a:extLst>
              <a:ext uri="{FF2B5EF4-FFF2-40B4-BE49-F238E27FC236}">
                <a16:creationId xmlns:a16="http://schemas.microsoft.com/office/drawing/2014/main" id="{32158059-1533-4E09-806A-258B6C060A24}"/>
              </a:ext>
            </a:extLst>
          </p:cNvPr>
          <p:cNvGraphicFramePr>
            <a:graphicFrameLocks noGrp="1"/>
          </p:cNvGraphicFramePr>
          <p:nvPr>
            <p:extLst>
              <p:ext uri="{D42A27DB-BD31-4B8C-83A1-F6EECF244321}">
                <p14:modId xmlns:p14="http://schemas.microsoft.com/office/powerpoint/2010/main" val="627958320"/>
              </p:ext>
            </p:extLst>
          </p:nvPr>
        </p:nvGraphicFramePr>
        <p:xfrm>
          <a:off x="10003979" y="1165878"/>
          <a:ext cx="2124000" cy="1741764"/>
        </p:xfrm>
        <a:graphic>
          <a:graphicData uri="http://schemas.openxmlformats.org/drawingml/2006/table">
            <a:tbl>
              <a:tblPr firstRow="1" bandRow="1">
                <a:tableStyleId>{5C22544A-7EE6-4342-B048-85BDC9FD1C3A}</a:tableStyleId>
              </a:tblPr>
              <a:tblGrid>
                <a:gridCol w="2124000">
                  <a:extLst>
                    <a:ext uri="{9D8B030D-6E8A-4147-A177-3AD203B41FA5}">
                      <a16:colId xmlns:a16="http://schemas.microsoft.com/office/drawing/2014/main" val="3340839131"/>
                    </a:ext>
                  </a:extLst>
                </a:gridCol>
              </a:tblGrid>
              <a:tr h="232588">
                <a:tc>
                  <a:txBody>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過去の感染拡大時の売上高への影響</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extLst>
                  <a:ext uri="{0D108BD9-81ED-4DB2-BD59-A6C34878D82A}">
                    <a16:rowId xmlns:a16="http://schemas.microsoft.com/office/drawing/2014/main" val="2522071058"/>
                  </a:ext>
                </a:extLst>
              </a:tr>
              <a:tr h="232588">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国内感染発生時</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extLst>
                  <a:ext uri="{0D108BD9-81ED-4DB2-BD59-A6C34878D82A}">
                    <a16:rowId xmlns:a16="http://schemas.microsoft.com/office/drawing/2014/main" val="1667841965"/>
                  </a:ext>
                </a:extLst>
              </a:tr>
              <a:tr h="522000">
                <a:tc>
                  <a:txBody>
                    <a:bodyPr/>
                    <a:lstStyle/>
                    <a:p>
                      <a:pPr marL="0" marR="0" lvl="0" indent="0" algn="ctr" defTabSz="3208101" rtl="0" eaLnBrk="1" fontAlgn="auto" latinLnBrk="0" hangingPunct="1">
                        <a:lnSpc>
                          <a:spcPct val="100000"/>
                        </a:lnSpc>
                        <a:spcBef>
                          <a:spcPts val="0"/>
                        </a:spcBef>
                        <a:spcAft>
                          <a:spcPts val="0"/>
                        </a:spcAft>
                        <a:buClrTx/>
                        <a:buSzTx/>
                        <a:buFontTx/>
                        <a:buNone/>
                        <a:tabLst/>
                        <a:defRPr/>
                      </a:pPr>
                      <a:endParaRPr kumimoji="1" lang="zh-TW"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4797442"/>
                  </a:ext>
                </a:extLst>
              </a:tr>
              <a:tr h="232588">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緊急事態宣言等の発令時</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AFDFB"/>
                    </a:solidFill>
                  </a:tcPr>
                </a:tc>
                <a:extLst>
                  <a:ext uri="{0D108BD9-81ED-4DB2-BD59-A6C34878D82A}">
                    <a16:rowId xmlns:a16="http://schemas.microsoft.com/office/drawing/2014/main" val="1259709092"/>
                  </a:ext>
                </a:extLst>
              </a:tr>
              <a:tr h="522000">
                <a:tc>
                  <a:txBody>
                    <a:bodyPr/>
                    <a:lstStyle/>
                    <a:p>
                      <a:pPr marL="0" marR="0" lvl="0" indent="0" algn="ctr" defTabSz="3208101" rtl="0" eaLnBrk="1" fontAlgn="auto" latinLnBrk="0" hangingPunct="1">
                        <a:lnSpc>
                          <a:spcPct val="100000"/>
                        </a:lnSpc>
                        <a:spcBef>
                          <a:spcPts val="0"/>
                        </a:spcBef>
                        <a:spcAft>
                          <a:spcPts val="0"/>
                        </a:spcAft>
                        <a:buClrTx/>
                        <a:buSzTx/>
                        <a:buFontTx/>
                        <a:buNone/>
                        <a:tabLst/>
                        <a:defRPr/>
                      </a:pPr>
                      <a:endParaRPr kumimoji="1" lang="zh-TW"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0458175"/>
                  </a:ext>
                </a:extLst>
              </a:tr>
            </a:tbl>
          </a:graphicData>
        </a:graphic>
      </p:graphicFrame>
      <p:grpSp>
        <p:nvGrpSpPr>
          <p:cNvPr id="74" name="グループ化 73">
            <a:extLst>
              <a:ext uri="{FF2B5EF4-FFF2-40B4-BE49-F238E27FC236}">
                <a16:creationId xmlns:a16="http://schemas.microsoft.com/office/drawing/2014/main" id="{0212E8B4-9842-4773-9F11-B156CE3DC94F}"/>
              </a:ext>
            </a:extLst>
          </p:cNvPr>
          <p:cNvGrpSpPr/>
          <p:nvPr/>
        </p:nvGrpSpPr>
        <p:grpSpPr>
          <a:xfrm>
            <a:off x="4146850" y="7565006"/>
            <a:ext cx="3635999" cy="457319"/>
            <a:chOff x="447623" y="568054"/>
            <a:chExt cx="1571367" cy="457319"/>
          </a:xfrm>
        </p:grpSpPr>
        <p:sp>
          <p:nvSpPr>
            <p:cNvPr id="77" name="四角形: 角を丸くする 76">
              <a:extLst>
                <a:ext uri="{FF2B5EF4-FFF2-40B4-BE49-F238E27FC236}">
                  <a16:creationId xmlns:a16="http://schemas.microsoft.com/office/drawing/2014/main" id="{CEC13E0F-BCE3-45CF-916B-C941ABC2BD34}"/>
                </a:ext>
              </a:extLst>
            </p:cNvPr>
            <p:cNvSpPr/>
            <p:nvPr/>
          </p:nvSpPr>
          <p:spPr>
            <a:xfrm>
              <a:off x="447623" y="568054"/>
              <a:ext cx="1571367"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990000"/>
                  </a:solidFill>
                  <a:latin typeface="Meiryo UI" panose="020B0604030504040204" pitchFamily="50" charset="-128"/>
                  <a:ea typeface="Meiryo UI" panose="020B0604030504040204" pitchFamily="50" charset="-128"/>
                </a:rPr>
                <a:t>２．感染拡大の状況に応じた事業所の対応</a:t>
              </a:r>
            </a:p>
          </p:txBody>
        </p:sp>
        <p:sp>
          <p:nvSpPr>
            <p:cNvPr id="81" name="テキスト ボックス 80">
              <a:extLst>
                <a:ext uri="{FF2B5EF4-FFF2-40B4-BE49-F238E27FC236}">
                  <a16:creationId xmlns:a16="http://schemas.microsoft.com/office/drawing/2014/main" id="{48BC7094-BD91-4E52-87F0-685348DDAE66}"/>
                </a:ext>
              </a:extLst>
            </p:cNvPr>
            <p:cNvSpPr txBox="1"/>
            <p:nvPr/>
          </p:nvSpPr>
          <p:spPr>
            <a:xfrm>
              <a:off x="603684" y="794541"/>
              <a:ext cx="1400224"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感染状況に応じた事業所の対応を考え、記入します。</a:t>
              </a:r>
            </a:p>
          </p:txBody>
        </p:sp>
      </p:grpSp>
      <p:graphicFrame>
        <p:nvGraphicFramePr>
          <p:cNvPr id="82" name="表 81">
            <a:extLst>
              <a:ext uri="{FF2B5EF4-FFF2-40B4-BE49-F238E27FC236}">
                <a16:creationId xmlns:a16="http://schemas.microsoft.com/office/drawing/2014/main" id="{105796ED-A3F9-4357-913B-0D07E7659371}"/>
              </a:ext>
            </a:extLst>
          </p:cNvPr>
          <p:cNvGraphicFramePr>
            <a:graphicFrameLocks noGrp="1"/>
          </p:cNvGraphicFramePr>
          <p:nvPr>
            <p:extLst>
              <p:ext uri="{D42A27DB-BD31-4B8C-83A1-F6EECF244321}">
                <p14:modId xmlns:p14="http://schemas.microsoft.com/office/powerpoint/2010/main" val="857721281"/>
              </p:ext>
            </p:extLst>
          </p:nvPr>
        </p:nvGraphicFramePr>
        <p:xfrm>
          <a:off x="643212" y="8138655"/>
          <a:ext cx="3492103" cy="2310315"/>
        </p:xfrm>
        <a:graphic>
          <a:graphicData uri="http://schemas.openxmlformats.org/drawingml/2006/table">
            <a:tbl>
              <a:tblPr firstRow="1" bandRow="1">
                <a:tableStyleId>{5C22544A-7EE6-4342-B048-85BDC9FD1C3A}</a:tableStyleId>
              </a:tblPr>
              <a:tblGrid>
                <a:gridCol w="709113">
                  <a:extLst>
                    <a:ext uri="{9D8B030D-6E8A-4147-A177-3AD203B41FA5}">
                      <a16:colId xmlns:a16="http://schemas.microsoft.com/office/drawing/2014/main" val="2479604433"/>
                    </a:ext>
                  </a:extLst>
                </a:gridCol>
                <a:gridCol w="2782990">
                  <a:extLst>
                    <a:ext uri="{9D8B030D-6E8A-4147-A177-3AD203B41FA5}">
                      <a16:colId xmlns:a16="http://schemas.microsoft.com/office/drawing/2014/main" val="1591032346"/>
                    </a:ext>
                  </a:extLst>
                </a:gridCol>
              </a:tblGrid>
              <a:tr h="652915">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事業の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需要変動</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縮小　・　拡大</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7841965"/>
                  </a:ext>
                </a:extLst>
              </a:tr>
              <a:tr h="652915">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サプライチェーンへの影響</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影響あり　・　影響なし</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0129423"/>
                  </a:ext>
                </a:extLst>
              </a:tr>
              <a:tr h="1004485">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対策</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l"/>
                      <a:endParaRPr kumimoji="1" lang="en-US" altLang="ja-JP"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754894"/>
                  </a:ext>
                </a:extLst>
              </a:tr>
            </a:tbl>
          </a:graphicData>
        </a:graphic>
      </p:graphicFrame>
      <p:grpSp>
        <p:nvGrpSpPr>
          <p:cNvPr id="83" name="グループ化 82">
            <a:extLst>
              <a:ext uri="{FF2B5EF4-FFF2-40B4-BE49-F238E27FC236}">
                <a16:creationId xmlns:a16="http://schemas.microsoft.com/office/drawing/2014/main" id="{FD31F490-BB6A-46EE-AA96-93BD98B408D6}"/>
              </a:ext>
            </a:extLst>
          </p:cNvPr>
          <p:cNvGrpSpPr/>
          <p:nvPr/>
        </p:nvGrpSpPr>
        <p:grpSpPr>
          <a:xfrm>
            <a:off x="522597" y="7546731"/>
            <a:ext cx="4753110" cy="595819"/>
            <a:chOff x="447623" y="568054"/>
            <a:chExt cx="2054145" cy="595819"/>
          </a:xfrm>
        </p:grpSpPr>
        <p:sp>
          <p:nvSpPr>
            <p:cNvPr id="84" name="四角形: 角を丸くする 83">
              <a:extLst>
                <a:ext uri="{FF2B5EF4-FFF2-40B4-BE49-F238E27FC236}">
                  <a16:creationId xmlns:a16="http://schemas.microsoft.com/office/drawing/2014/main" id="{1DFBC70E-470A-44A9-AE74-F8143126C0E6}"/>
                </a:ext>
              </a:extLst>
            </p:cNvPr>
            <p:cNvSpPr/>
            <p:nvPr/>
          </p:nvSpPr>
          <p:spPr>
            <a:xfrm>
              <a:off x="447623" y="568054"/>
              <a:ext cx="1571367"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990000"/>
                  </a:solidFill>
                  <a:latin typeface="Meiryo UI" panose="020B0604030504040204" pitchFamily="50" charset="-128"/>
                  <a:ea typeface="Meiryo UI" panose="020B0604030504040204" pitchFamily="50" charset="-128"/>
                </a:rPr>
                <a:t>１．感染症拡大による需要変動への対策</a:t>
              </a:r>
            </a:p>
          </p:txBody>
        </p:sp>
        <p:sp>
          <p:nvSpPr>
            <p:cNvPr id="85" name="テキスト ボックス 84">
              <a:extLst>
                <a:ext uri="{FF2B5EF4-FFF2-40B4-BE49-F238E27FC236}">
                  <a16:creationId xmlns:a16="http://schemas.microsoft.com/office/drawing/2014/main" id="{A292B45E-3301-4FCA-81FF-8F60177530C3}"/>
                </a:ext>
              </a:extLst>
            </p:cNvPr>
            <p:cNvSpPr txBox="1"/>
            <p:nvPr/>
          </p:nvSpPr>
          <p:spPr>
            <a:xfrm>
              <a:off x="603683" y="794541"/>
              <a:ext cx="1898085"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需要変動やサプライチェーンへの影響があるかを検討し、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ある場合はその対策を考え、記入します。</a:t>
              </a:r>
            </a:p>
          </p:txBody>
        </p:sp>
      </p:grpSp>
      <p:graphicFrame>
        <p:nvGraphicFramePr>
          <p:cNvPr id="86" name="表 85">
            <a:extLst>
              <a:ext uri="{FF2B5EF4-FFF2-40B4-BE49-F238E27FC236}">
                <a16:creationId xmlns:a16="http://schemas.microsoft.com/office/drawing/2014/main" id="{8D70B852-377D-41F0-8D24-26986F4BABD3}"/>
              </a:ext>
            </a:extLst>
          </p:cNvPr>
          <p:cNvGraphicFramePr>
            <a:graphicFrameLocks noGrp="1"/>
          </p:cNvGraphicFramePr>
          <p:nvPr>
            <p:extLst>
              <p:ext uri="{D42A27DB-BD31-4B8C-83A1-F6EECF244321}">
                <p14:modId xmlns:p14="http://schemas.microsoft.com/office/powerpoint/2010/main" val="1341322843"/>
              </p:ext>
            </p:extLst>
          </p:nvPr>
        </p:nvGraphicFramePr>
        <p:xfrm>
          <a:off x="10955122" y="8138655"/>
          <a:ext cx="3931972" cy="2310315"/>
        </p:xfrm>
        <a:graphic>
          <a:graphicData uri="http://schemas.openxmlformats.org/drawingml/2006/table">
            <a:tbl>
              <a:tblPr firstRow="1" bandRow="1">
                <a:tableStyleId>{5C22544A-7EE6-4342-B048-85BDC9FD1C3A}</a:tableStyleId>
              </a:tblPr>
              <a:tblGrid>
                <a:gridCol w="1108101">
                  <a:extLst>
                    <a:ext uri="{9D8B030D-6E8A-4147-A177-3AD203B41FA5}">
                      <a16:colId xmlns:a16="http://schemas.microsoft.com/office/drawing/2014/main" val="2479604433"/>
                    </a:ext>
                  </a:extLst>
                </a:gridCol>
                <a:gridCol w="2823871">
                  <a:extLst>
                    <a:ext uri="{9D8B030D-6E8A-4147-A177-3AD203B41FA5}">
                      <a16:colId xmlns:a16="http://schemas.microsoft.com/office/drawing/2014/main" val="1591032346"/>
                    </a:ext>
                  </a:extLst>
                </a:gridCol>
              </a:tblGrid>
              <a:tr h="462063">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報告を受け付ける窓口</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7841965"/>
                  </a:ext>
                </a:extLst>
              </a:tr>
              <a:tr h="462063">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濃厚接触者だった場合の対応</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0129423"/>
                  </a:ext>
                </a:extLst>
              </a:tr>
              <a:tr h="462063">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職場の清掃・消毒</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754894"/>
                  </a:ext>
                </a:extLst>
              </a:tr>
              <a:tr h="462063">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相談先</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管轄の保健所</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3560296"/>
                  </a:ext>
                </a:extLst>
              </a:tr>
              <a:tr h="462063">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営業方針</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BE3D2"/>
                    </a:solidFill>
                  </a:tcPr>
                </a:tc>
                <a:tc>
                  <a:txBody>
                    <a:bodyPr/>
                    <a:lstStyle/>
                    <a:p>
                      <a:pPr algn="l"/>
                      <a:endParaRPr kumimoji="1" lang="ja-JP" altLang="en-US" sz="10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4101660"/>
                  </a:ext>
                </a:extLst>
              </a:tr>
            </a:tbl>
          </a:graphicData>
        </a:graphic>
      </p:graphicFrame>
      <p:grpSp>
        <p:nvGrpSpPr>
          <p:cNvPr id="94" name="グループ化 93">
            <a:extLst>
              <a:ext uri="{FF2B5EF4-FFF2-40B4-BE49-F238E27FC236}">
                <a16:creationId xmlns:a16="http://schemas.microsoft.com/office/drawing/2014/main" id="{35AC8425-B3CC-4F40-802D-90B0E84D9D3B}"/>
              </a:ext>
            </a:extLst>
          </p:cNvPr>
          <p:cNvGrpSpPr/>
          <p:nvPr/>
        </p:nvGrpSpPr>
        <p:grpSpPr>
          <a:xfrm>
            <a:off x="10821929" y="7556772"/>
            <a:ext cx="4753110" cy="457319"/>
            <a:chOff x="447623" y="568054"/>
            <a:chExt cx="2054145" cy="457319"/>
          </a:xfrm>
        </p:grpSpPr>
        <p:sp>
          <p:nvSpPr>
            <p:cNvPr id="95" name="四角形: 角を丸くする 94">
              <a:extLst>
                <a:ext uri="{FF2B5EF4-FFF2-40B4-BE49-F238E27FC236}">
                  <a16:creationId xmlns:a16="http://schemas.microsoft.com/office/drawing/2014/main" id="{7E50D7C3-C040-4194-8A59-F6985C763F42}"/>
                </a:ext>
              </a:extLst>
            </p:cNvPr>
            <p:cNvSpPr/>
            <p:nvPr/>
          </p:nvSpPr>
          <p:spPr>
            <a:xfrm>
              <a:off x="447623" y="568054"/>
              <a:ext cx="1633597"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990000"/>
                  </a:solidFill>
                  <a:latin typeface="Meiryo UI" panose="020B0604030504040204" pitchFamily="50" charset="-128"/>
                  <a:ea typeface="Meiryo UI" panose="020B0604030504040204" pitchFamily="50" charset="-128"/>
                </a:rPr>
                <a:t>３．社内で感染者等が発見された場合の対応</a:t>
              </a:r>
            </a:p>
          </p:txBody>
        </p:sp>
        <p:sp>
          <p:nvSpPr>
            <p:cNvPr id="96" name="テキスト ボックス 95">
              <a:extLst>
                <a:ext uri="{FF2B5EF4-FFF2-40B4-BE49-F238E27FC236}">
                  <a16:creationId xmlns:a16="http://schemas.microsoft.com/office/drawing/2014/main" id="{355E7F87-58ED-45EF-814A-DC7AC67EBD32}"/>
                </a:ext>
              </a:extLst>
            </p:cNvPr>
            <p:cNvSpPr txBox="1"/>
            <p:nvPr/>
          </p:nvSpPr>
          <p:spPr>
            <a:xfrm>
              <a:off x="603683" y="794541"/>
              <a:ext cx="1898085"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従業員の対応窓口や対応方針を考え、記入します。</a:t>
              </a:r>
            </a:p>
          </p:txBody>
        </p:sp>
      </p:grpSp>
      <p:graphicFrame>
        <p:nvGraphicFramePr>
          <p:cNvPr id="97" name="表 96">
            <a:extLst>
              <a:ext uri="{FF2B5EF4-FFF2-40B4-BE49-F238E27FC236}">
                <a16:creationId xmlns:a16="http://schemas.microsoft.com/office/drawing/2014/main" id="{5EF446AD-A13C-41BB-8312-2AA67DF97F10}"/>
              </a:ext>
            </a:extLst>
          </p:cNvPr>
          <p:cNvGraphicFramePr>
            <a:graphicFrameLocks noGrp="1"/>
          </p:cNvGraphicFramePr>
          <p:nvPr>
            <p:extLst>
              <p:ext uri="{D42A27DB-BD31-4B8C-83A1-F6EECF244321}">
                <p14:modId xmlns:p14="http://schemas.microsoft.com/office/powerpoint/2010/main" val="2780607146"/>
              </p:ext>
            </p:extLst>
          </p:nvPr>
        </p:nvGraphicFramePr>
        <p:xfrm>
          <a:off x="3249231" y="1165878"/>
          <a:ext cx="6588000" cy="1742399"/>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4263333013"/>
                    </a:ext>
                  </a:extLst>
                </a:gridCol>
                <a:gridCol w="1584000">
                  <a:extLst>
                    <a:ext uri="{9D8B030D-6E8A-4147-A177-3AD203B41FA5}">
                      <a16:colId xmlns:a16="http://schemas.microsoft.com/office/drawing/2014/main" val="163206933"/>
                    </a:ext>
                  </a:extLst>
                </a:gridCol>
                <a:gridCol w="1584000">
                  <a:extLst>
                    <a:ext uri="{9D8B030D-6E8A-4147-A177-3AD203B41FA5}">
                      <a16:colId xmlns:a16="http://schemas.microsoft.com/office/drawing/2014/main" val="1412705766"/>
                    </a:ext>
                  </a:extLst>
                </a:gridCol>
                <a:gridCol w="972000">
                  <a:extLst>
                    <a:ext uri="{9D8B030D-6E8A-4147-A177-3AD203B41FA5}">
                      <a16:colId xmlns:a16="http://schemas.microsoft.com/office/drawing/2014/main" val="1046595895"/>
                    </a:ext>
                  </a:extLst>
                </a:gridCol>
                <a:gridCol w="1584000">
                  <a:extLst>
                    <a:ext uri="{9D8B030D-6E8A-4147-A177-3AD203B41FA5}">
                      <a16:colId xmlns:a16="http://schemas.microsoft.com/office/drawing/2014/main" val="766263804"/>
                    </a:ext>
                  </a:extLst>
                </a:gridCol>
              </a:tblGrid>
              <a:tr h="255776">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感染防止対策</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6350" cap="flat" cmpd="sng" algn="ctr">
                      <a:noFill/>
                      <a:prstDash val="solid"/>
                      <a:round/>
                      <a:headEnd type="none" w="med" len="med"/>
                      <a:tailEnd type="none" w="med" len="med"/>
                    </a:lnTlToBr>
                    <a:lnBlToTr w="12700" cmpd="sng">
                      <a:noFill/>
                      <a:prstDash val="solid"/>
                    </a:lnBlToTr>
                    <a:solidFill>
                      <a:srgbClr val="EAF6E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事業所内</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顧客等</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従業員への指導</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tc>
                  <a:txBody>
                    <a:bodyP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必要な資源</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F6EF"/>
                    </a:solidFill>
                  </a:tcPr>
                </a:tc>
                <a:extLst>
                  <a:ext uri="{0D108BD9-81ED-4DB2-BD59-A6C34878D82A}">
                    <a16:rowId xmlns:a16="http://schemas.microsoft.com/office/drawing/2014/main" val="663209153"/>
                  </a:ext>
                </a:extLst>
              </a:tr>
              <a:tr h="495541">
                <a:tc>
                  <a:txBody>
                    <a:bodyPr/>
                    <a:lstStyle/>
                    <a:p>
                      <a:r>
                        <a:rPr kumimoji="1" lang="ja-JP" altLang="en-US" sz="1000" b="1" dirty="0">
                          <a:solidFill>
                            <a:schemeClr val="tx1"/>
                          </a:solidFill>
                          <a:latin typeface="BIZ UDPゴシック" panose="020B0400000000000000" pitchFamily="50" charset="-128"/>
                          <a:ea typeface="BIZ UDPゴシック" panose="020B0400000000000000" pitchFamily="50" charset="-128"/>
                        </a:rPr>
                        <a:t>飛沫感染防止</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7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700" b="0" dirty="0">
                        <a:solidFill>
                          <a:srgbClr val="FF0000"/>
                        </a:solidFill>
                        <a:latin typeface="BIZ UDPゴシック" panose="020B0400000000000000" pitchFamily="50" charset="-128"/>
                        <a:ea typeface="BIZ UDPゴシック" panose="020B0400000000000000" pitchFamily="50" charset="-128"/>
                      </a:endParaRPr>
                    </a:p>
                  </a:txBody>
                  <a:tcPr marL="36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・検温等の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　健康管理</a:t>
                      </a:r>
                    </a:p>
                    <a:p>
                      <a:pPr algn="l"/>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・家庭での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　感染防止策</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　の強化</a:t>
                      </a:r>
                    </a:p>
                    <a:p>
                      <a:pPr algn="l"/>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・不要不急の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　外出自粛</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9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7841965"/>
                  </a:ext>
                </a:extLst>
              </a:tr>
              <a:tr h="495541">
                <a:tc>
                  <a:txBody>
                    <a:bodyPr/>
                    <a:lstStyle/>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接触感染防止</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7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7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9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4362607"/>
                  </a:ext>
                </a:extLst>
              </a:tr>
              <a:tr h="495541">
                <a:tc>
                  <a:txBody>
                    <a:bodyPr/>
                    <a:lstStyle/>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その他の</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00" b="1" dirty="0">
                          <a:solidFill>
                            <a:schemeClr val="tx1"/>
                          </a:solidFill>
                          <a:latin typeface="BIZ UDPゴシック" panose="020B0400000000000000" pitchFamily="50" charset="-128"/>
                          <a:ea typeface="BIZ UDPゴシック" panose="020B0400000000000000" pitchFamily="50" charset="-128"/>
                        </a:rPr>
                        <a:t>感染防止対策</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7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7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ctr"/>
                      <a:endParaRPr kumimoji="1" lang="ja-JP" altLang="en-US" sz="1200" b="1" dirty="0">
                        <a:solidFill>
                          <a:schemeClr val="tx1">
                            <a:lumMod val="75000"/>
                            <a:lumOff val="25000"/>
                          </a:schemeClr>
                        </a:solidFill>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900" b="0" dirty="0">
                        <a:solidFill>
                          <a:srgbClr val="FF0000"/>
                        </a:solidFill>
                        <a:latin typeface="BIZ UDPゴシック" panose="020B0400000000000000" pitchFamily="50" charset="-128"/>
                        <a:ea typeface="BIZ UDP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4374494"/>
                  </a:ext>
                </a:extLst>
              </a:tr>
            </a:tbl>
          </a:graphicData>
        </a:graphic>
      </p:graphicFrame>
      <p:grpSp>
        <p:nvGrpSpPr>
          <p:cNvPr id="98" name="グループ化 97">
            <a:extLst>
              <a:ext uri="{FF2B5EF4-FFF2-40B4-BE49-F238E27FC236}">
                <a16:creationId xmlns:a16="http://schemas.microsoft.com/office/drawing/2014/main" id="{8629BCE6-0F8C-4D5F-9189-53801674C2B1}"/>
              </a:ext>
            </a:extLst>
          </p:cNvPr>
          <p:cNvGrpSpPr/>
          <p:nvPr/>
        </p:nvGrpSpPr>
        <p:grpSpPr>
          <a:xfrm>
            <a:off x="3116063" y="559076"/>
            <a:ext cx="6725751" cy="595819"/>
            <a:chOff x="447623" y="568054"/>
            <a:chExt cx="6725751" cy="595819"/>
          </a:xfrm>
        </p:grpSpPr>
        <p:sp>
          <p:nvSpPr>
            <p:cNvPr id="99" name="四角形: 角を丸くする 98">
              <a:extLst>
                <a:ext uri="{FF2B5EF4-FFF2-40B4-BE49-F238E27FC236}">
                  <a16:creationId xmlns:a16="http://schemas.microsoft.com/office/drawing/2014/main" id="{68A4F88E-EF59-4E5D-8586-7141D8D0E720}"/>
                </a:ext>
              </a:extLst>
            </p:cNvPr>
            <p:cNvSpPr/>
            <p:nvPr/>
          </p:nvSpPr>
          <p:spPr>
            <a:xfrm>
              <a:off x="447623" y="568054"/>
              <a:ext cx="3251461" cy="2960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1C5833"/>
                  </a:solidFill>
                  <a:latin typeface="Meiryo UI" panose="020B0604030504040204" pitchFamily="50" charset="-128"/>
                  <a:ea typeface="Meiryo UI" panose="020B0604030504040204" pitchFamily="50" charset="-128"/>
                </a:rPr>
                <a:t>２．事業所における感染防止対策</a:t>
              </a:r>
            </a:p>
          </p:txBody>
        </p:sp>
        <p:sp>
          <p:nvSpPr>
            <p:cNvPr id="100" name="テキスト ボックス 99">
              <a:extLst>
                <a:ext uri="{FF2B5EF4-FFF2-40B4-BE49-F238E27FC236}">
                  <a16:creationId xmlns:a16="http://schemas.microsoft.com/office/drawing/2014/main" id="{5E969630-C526-4931-AEB8-C58725C3C47C}"/>
                </a:ext>
              </a:extLst>
            </p:cNvPr>
            <p:cNvSpPr txBox="1"/>
            <p:nvPr/>
          </p:nvSpPr>
          <p:spPr>
            <a:xfrm>
              <a:off x="813652" y="794541"/>
              <a:ext cx="6359722"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事業所内の就業環境、顧客と接する機会それぞれの感染防止対策を考え、従業員への指導内容を確認した上で、</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対策に必要な資源は何か考え、記入します。</a:t>
              </a:r>
            </a:p>
          </p:txBody>
        </p:sp>
      </p:grpSp>
    </p:spTree>
    <p:extLst>
      <p:ext uri="{BB962C8B-B14F-4D97-AF65-F5344CB8AC3E}">
        <p14:creationId xmlns:p14="http://schemas.microsoft.com/office/powerpoint/2010/main" val="4019441963"/>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CC8FD087F23324182634358EEF6BC27" ma:contentTypeVersion="9" ma:contentTypeDescription="新しいドキュメントを作成します。" ma:contentTypeScope="" ma:versionID="66a84e75883886086c9fc66cb4f0c101">
  <xsd:schema xmlns:xsd="http://www.w3.org/2001/XMLSchema" xmlns:xs="http://www.w3.org/2001/XMLSchema" xmlns:p="http://schemas.microsoft.com/office/2006/metadata/properties" xmlns:ns2="7b2629b1-533d-4088-bf37-1256a7b0f2a7" targetNamespace="http://schemas.microsoft.com/office/2006/metadata/properties" ma:root="true" ma:fieldsID="1561a40bd4c7c90acb7ca75c53e9fe7e" ns2:_="">
    <xsd:import namespace="7b2629b1-533d-4088-bf37-1256a7b0f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2629b1-533d-4088-bf37-1256a7b0f2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CAC6B2-C002-4114-8803-9016960926F2}">
  <ds:schemaRefs>
    <ds:schemaRef ds:uri="http://schemas.microsoft.com/sharepoint/v3/contenttype/forms"/>
  </ds:schemaRefs>
</ds:datastoreItem>
</file>

<file path=customXml/itemProps2.xml><?xml version="1.0" encoding="utf-8"?>
<ds:datastoreItem xmlns:ds="http://schemas.openxmlformats.org/officeDocument/2006/customXml" ds:itemID="{4E1F77E2-395A-4AF2-81C5-646D30153DDF}">
  <ds:schemaRefs>
    <ds:schemaRef ds:uri="http://schemas.microsoft.com/office/2006/documentManagement/types"/>
    <ds:schemaRef ds:uri="http://purl.org/dc/dcmitype/"/>
    <ds:schemaRef ds:uri="http://purl.org/dc/elements/1.1/"/>
    <ds:schemaRef ds:uri="http://www.w3.org/XML/1998/namespace"/>
    <ds:schemaRef ds:uri="http://purl.org/dc/terms/"/>
    <ds:schemaRef ds:uri="http://schemas.microsoft.com/office/infopath/2007/PartnerControls"/>
    <ds:schemaRef ds:uri="http://schemas.openxmlformats.org/package/2006/metadata/core-properties"/>
    <ds:schemaRef ds:uri="7b2629b1-533d-4088-bf37-1256a7b0f2a7"/>
    <ds:schemaRef ds:uri="http://schemas.microsoft.com/office/2006/metadata/properties"/>
  </ds:schemaRefs>
</ds:datastoreItem>
</file>

<file path=customXml/itemProps3.xml><?xml version="1.0" encoding="utf-8"?>
<ds:datastoreItem xmlns:ds="http://schemas.openxmlformats.org/officeDocument/2006/customXml" ds:itemID="{691324D8-97CE-45B4-98D6-66CFED0DC9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2629b1-533d-4088-bf37-1256a7b0f2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1238</TotalTime>
  <Words>1986</Words>
  <Application>Microsoft Office PowerPoint</Application>
  <PresentationFormat>ユーザー設定</PresentationFormat>
  <Paragraphs>291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BIZ UDP明朝 Medium</vt:lpstr>
      <vt:lpstr>HG丸ｺﾞｼｯｸM-PRO</vt:lpstr>
      <vt:lpstr>Meiryo UI</vt:lpstr>
      <vt:lpstr>メイリオ</vt:lpstr>
      <vt:lpstr>游ゴシック</vt:lpstr>
      <vt:lpstr>Arial</vt:lpstr>
      <vt:lpstr>Calibri</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2021-07-30T05:34:51Z</cp:lastPrinted>
  <dcterms:created xsi:type="dcterms:W3CDTF">2018-01-30T06:57:54Z</dcterms:created>
  <dcterms:modified xsi:type="dcterms:W3CDTF">2021-07-30T08:28:39Z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0x0101002CC8FD087F23324182634358EEF6BC27</vt:lpwstr>
  </property>
</Properties>
</file>