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58" r:id="rId6"/>
  </p:sldIdLst>
  <p:sldSz cx="15119350" cy="10691813"/>
  <p:notesSz cx="14368463" cy="9939338"/>
  <p:defaultTextStyle>
    <a:defPPr>
      <a:defRPr lang="en-US"/>
    </a:defPPr>
    <a:lvl1pPr marL="0" algn="l" defTabSz="2244808" rtl="0" eaLnBrk="1" latinLnBrk="0" hangingPunct="1">
      <a:defRPr sz="8838" kern="1200">
        <a:solidFill>
          <a:schemeClr val="tx1"/>
        </a:solidFill>
        <a:latin typeface="+mn-lt"/>
        <a:ea typeface="+mn-ea"/>
        <a:cs typeface="+mn-cs"/>
      </a:defRPr>
    </a:lvl1pPr>
    <a:lvl2pPr marL="2244808" algn="l" defTabSz="2244808" rtl="0" eaLnBrk="1" latinLnBrk="0" hangingPunct="1">
      <a:defRPr sz="8838" kern="1200">
        <a:solidFill>
          <a:schemeClr val="tx1"/>
        </a:solidFill>
        <a:latin typeface="+mn-lt"/>
        <a:ea typeface="+mn-ea"/>
        <a:cs typeface="+mn-cs"/>
      </a:defRPr>
    </a:lvl2pPr>
    <a:lvl3pPr marL="4489615" algn="l" defTabSz="2244808" rtl="0" eaLnBrk="1" latinLnBrk="0" hangingPunct="1">
      <a:defRPr sz="8838" kern="1200">
        <a:solidFill>
          <a:schemeClr val="tx1"/>
        </a:solidFill>
        <a:latin typeface="+mn-lt"/>
        <a:ea typeface="+mn-ea"/>
        <a:cs typeface="+mn-cs"/>
      </a:defRPr>
    </a:lvl3pPr>
    <a:lvl4pPr marL="6734423" algn="l" defTabSz="2244808" rtl="0" eaLnBrk="1" latinLnBrk="0" hangingPunct="1">
      <a:defRPr sz="8838" kern="1200">
        <a:solidFill>
          <a:schemeClr val="tx1"/>
        </a:solidFill>
        <a:latin typeface="+mn-lt"/>
        <a:ea typeface="+mn-ea"/>
        <a:cs typeface="+mn-cs"/>
      </a:defRPr>
    </a:lvl4pPr>
    <a:lvl5pPr marL="8979230" algn="l" defTabSz="2244808" rtl="0" eaLnBrk="1" latinLnBrk="0" hangingPunct="1">
      <a:defRPr sz="8838" kern="1200">
        <a:solidFill>
          <a:schemeClr val="tx1"/>
        </a:solidFill>
        <a:latin typeface="+mn-lt"/>
        <a:ea typeface="+mn-ea"/>
        <a:cs typeface="+mn-cs"/>
      </a:defRPr>
    </a:lvl5pPr>
    <a:lvl6pPr marL="11224038" algn="l" defTabSz="2244808" rtl="0" eaLnBrk="1" latinLnBrk="0" hangingPunct="1">
      <a:defRPr sz="8838" kern="1200">
        <a:solidFill>
          <a:schemeClr val="tx1"/>
        </a:solidFill>
        <a:latin typeface="+mn-lt"/>
        <a:ea typeface="+mn-ea"/>
        <a:cs typeface="+mn-cs"/>
      </a:defRPr>
    </a:lvl6pPr>
    <a:lvl7pPr marL="13468846" algn="l" defTabSz="2244808" rtl="0" eaLnBrk="1" latinLnBrk="0" hangingPunct="1">
      <a:defRPr sz="8838" kern="1200">
        <a:solidFill>
          <a:schemeClr val="tx1"/>
        </a:solidFill>
        <a:latin typeface="+mn-lt"/>
        <a:ea typeface="+mn-ea"/>
        <a:cs typeface="+mn-cs"/>
      </a:defRPr>
    </a:lvl7pPr>
    <a:lvl8pPr marL="15713653" algn="l" defTabSz="2244808" rtl="0" eaLnBrk="1" latinLnBrk="0" hangingPunct="1">
      <a:defRPr sz="8838" kern="1200">
        <a:solidFill>
          <a:schemeClr val="tx1"/>
        </a:solidFill>
        <a:latin typeface="+mn-lt"/>
        <a:ea typeface="+mn-ea"/>
        <a:cs typeface="+mn-cs"/>
      </a:defRPr>
    </a:lvl8pPr>
    <a:lvl9pPr marL="17958461" algn="l" defTabSz="2244808" rtl="0" eaLnBrk="1" latinLnBrk="0" hangingPunct="1">
      <a:defRPr sz="883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安藤 大誠" initials="安藤" lastIdx="11" clrIdx="0">
    <p:extLst>
      <p:ext uri="{19B8F6BF-5375-455C-9EA6-DF929625EA0E}">
        <p15:presenceInfo xmlns:p15="http://schemas.microsoft.com/office/powerpoint/2012/main" userId="安藤 大誠" providerId="None"/>
      </p:ext>
    </p:extLst>
  </p:cmAuthor>
  <p:cmAuthor id="2" name="秋元 郷佑" initials="秋元" lastIdx="10" clrIdx="1">
    <p:extLst>
      <p:ext uri="{19B8F6BF-5375-455C-9EA6-DF929625EA0E}">
        <p15:presenceInfo xmlns:p15="http://schemas.microsoft.com/office/powerpoint/2012/main" userId="S::akimoto@scraft.co.jp::45c5f05c-4c16-4244-98a2-ec91b138b09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6F66"/>
    <a:srgbClr val="405888"/>
    <a:srgbClr val="DEEBF7"/>
    <a:srgbClr val="2E75B6"/>
    <a:srgbClr val="FFFFE7"/>
    <a:srgbClr val="FFFFCC"/>
    <a:srgbClr val="F6FBFF"/>
    <a:srgbClr val="FFC000"/>
    <a:srgbClr val="AF3733"/>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541AB4-2233-4137-BA64-A504C7466493}" v="3" dt="2021-07-30T08:00:50.4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285" autoAdjust="0"/>
    <p:restoredTop sz="96804" autoAdjust="0"/>
  </p:normalViewPr>
  <p:slideViewPr>
    <p:cSldViewPr snapToGrid="0">
      <p:cViewPr varScale="1">
        <p:scale>
          <a:sx n="48" d="100"/>
          <a:sy n="48" d="100"/>
        </p:scale>
        <p:origin x="1290" y="42"/>
      </p:cViewPr>
      <p:guideLst/>
    </p:cSldViewPr>
  </p:slideViewPr>
  <p:notesTextViewPr>
    <p:cViewPr>
      <p:scale>
        <a:sx n="1" d="1"/>
        <a:sy n="1" d="1"/>
      </p:scale>
      <p:origin x="0" y="0"/>
    </p:cViewPr>
  </p:notesTextViewPr>
  <p:gridSpacing cx="108000" cy="1080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秋元 郷佑" userId="45c5f05c-4c16-4244-98a2-ec91b138b096" providerId="ADAL" clId="{8416C950-2709-4B3A-B255-835A12307E31}"/>
    <pc:docChg chg="undo custSel modSld">
      <pc:chgData name="秋元 郷佑" userId="45c5f05c-4c16-4244-98a2-ec91b138b096" providerId="ADAL" clId="{8416C950-2709-4B3A-B255-835A12307E31}" dt="2021-07-30T08:14:19.421" v="247" actId="478"/>
      <pc:docMkLst>
        <pc:docMk/>
      </pc:docMkLst>
      <pc:sldChg chg="modSp mod">
        <pc:chgData name="秋元 郷佑" userId="45c5f05c-4c16-4244-98a2-ec91b138b096" providerId="ADAL" clId="{8416C950-2709-4B3A-B255-835A12307E31}" dt="2021-07-30T08:12:17.920" v="0" actId="6549"/>
        <pc:sldMkLst>
          <pc:docMk/>
          <pc:sldMk cId="617861374" sldId="256"/>
        </pc:sldMkLst>
        <pc:graphicFrameChg chg="modGraphic">
          <ac:chgData name="秋元 郷佑" userId="45c5f05c-4c16-4244-98a2-ec91b138b096" providerId="ADAL" clId="{8416C950-2709-4B3A-B255-835A12307E31}" dt="2021-07-30T08:12:17.920" v="0" actId="6549"/>
          <ac:graphicFrameMkLst>
            <pc:docMk/>
            <pc:sldMk cId="617861374" sldId="256"/>
            <ac:graphicFrameMk id="165" creationId="{9FB9C996-98CF-454F-88F1-7C1C63167117}"/>
          </ac:graphicFrameMkLst>
        </pc:graphicFrameChg>
      </pc:sldChg>
      <pc:sldChg chg="delSp modSp mod">
        <pc:chgData name="秋元 郷佑" userId="45c5f05c-4c16-4244-98a2-ec91b138b096" providerId="ADAL" clId="{8416C950-2709-4B3A-B255-835A12307E31}" dt="2021-07-30T08:14:19.421" v="247" actId="478"/>
        <pc:sldMkLst>
          <pc:docMk/>
          <pc:sldMk cId="3522173444" sldId="258"/>
        </pc:sldMkLst>
        <pc:spChg chg="del">
          <ac:chgData name="秋元 郷佑" userId="45c5f05c-4c16-4244-98a2-ec91b138b096" providerId="ADAL" clId="{8416C950-2709-4B3A-B255-835A12307E31}" dt="2021-07-30T08:12:26.330" v="1" actId="478"/>
          <ac:spMkLst>
            <pc:docMk/>
            <pc:sldMk cId="3522173444" sldId="258"/>
            <ac:spMk id="82" creationId="{B517C44D-30D9-4FA2-8B19-B4419C52D681}"/>
          </ac:spMkLst>
        </pc:spChg>
        <pc:spChg chg="del">
          <ac:chgData name="秋元 郷佑" userId="45c5f05c-4c16-4244-98a2-ec91b138b096" providerId="ADAL" clId="{8416C950-2709-4B3A-B255-835A12307E31}" dt="2021-07-30T08:12:26.330" v="1" actId="478"/>
          <ac:spMkLst>
            <pc:docMk/>
            <pc:sldMk cId="3522173444" sldId="258"/>
            <ac:spMk id="83" creationId="{1098E2AA-DD2A-48BE-8803-655694B2EF2D}"/>
          </ac:spMkLst>
        </pc:spChg>
        <pc:spChg chg="del">
          <ac:chgData name="秋元 郷佑" userId="45c5f05c-4c16-4244-98a2-ec91b138b096" providerId="ADAL" clId="{8416C950-2709-4B3A-B255-835A12307E31}" dt="2021-07-30T08:12:26.330" v="1" actId="478"/>
          <ac:spMkLst>
            <pc:docMk/>
            <pc:sldMk cId="3522173444" sldId="258"/>
            <ac:spMk id="84" creationId="{87E2F1FA-2BB0-47B4-950E-9A3106BFB9B7}"/>
          </ac:spMkLst>
        </pc:spChg>
        <pc:spChg chg="del">
          <ac:chgData name="秋元 郷佑" userId="45c5f05c-4c16-4244-98a2-ec91b138b096" providerId="ADAL" clId="{8416C950-2709-4B3A-B255-835A12307E31}" dt="2021-07-30T08:12:26.330" v="1" actId="478"/>
          <ac:spMkLst>
            <pc:docMk/>
            <pc:sldMk cId="3522173444" sldId="258"/>
            <ac:spMk id="85" creationId="{7C6DCD82-72D8-46A6-9315-2822E96A15A7}"/>
          </ac:spMkLst>
        </pc:spChg>
        <pc:spChg chg="del">
          <ac:chgData name="秋元 郷佑" userId="45c5f05c-4c16-4244-98a2-ec91b138b096" providerId="ADAL" clId="{8416C950-2709-4B3A-B255-835A12307E31}" dt="2021-07-30T08:12:26.330" v="1" actId="478"/>
          <ac:spMkLst>
            <pc:docMk/>
            <pc:sldMk cId="3522173444" sldId="258"/>
            <ac:spMk id="86" creationId="{D50E63BF-31B7-4F1B-B55D-EAE87E10F965}"/>
          </ac:spMkLst>
        </pc:spChg>
        <pc:spChg chg="del">
          <ac:chgData name="秋元 郷佑" userId="45c5f05c-4c16-4244-98a2-ec91b138b096" providerId="ADAL" clId="{8416C950-2709-4B3A-B255-835A12307E31}" dt="2021-07-30T08:14:19.421" v="247" actId="478"/>
          <ac:spMkLst>
            <pc:docMk/>
            <pc:sldMk cId="3522173444" sldId="258"/>
            <ac:spMk id="94" creationId="{BF8A0190-2D02-4D36-9292-3D931484EA62}"/>
          </ac:spMkLst>
        </pc:spChg>
        <pc:spChg chg="del">
          <ac:chgData name="秋元 郷佑" userId="45c5f05c-4c16-4244-98a2-ec91b138b096" providerId="ADAL" clId="{8416C950-2709-4B3A-B255-835A12307E31}" dt="2021-07-30T08:14:19.421" v="247" actId="478"/>
          <ac:spMkLst>
            <pc:docMk/>
            <pc:sldMk cId="3522173444" sldId="258"/>
            <ac:spMk id="95" creationId="{C6191EB3-D79B-4708-9258-DAEC087FF16E}"/>
          </ac:spMkLst>
        </pc:spChg>
        <pc:spChg chg="del">
          <ac:chgData name="秋元 郷佑" userId="45c5f05c-4c16-4244-98a2-ec91b138b096" providerId="ADAL" clId="{8416C950-2709-4B3A-B255-835A12307E31}" dt="2021-07-30T08:14:19.421" v="247" actId="478"/>
          <ac:spMkLst>
            <pc:docMk/>
            <pc:sldMk cId="3522173444" sldId="258"/>
            <ac:spMk id="96" creationId="{70FF7933-939E-44A8-91C7-4F8F9E4B40BA}"/>
          </ac:spMkLst>
        </pc:spChg>
        <pc:spChg chg="del">
          <ac:chgData name="秋元 郷佑" userId="45c5f05c-4c16-4244-98a2-ec91b138b096" providerId="ADAL" clId="{8416C950-2709-4B3A-B255-835A12307E31}" dt="2021-07-30T08:14:19.421" v="247" actId="478"/>
          <ac:spMkLst>
            <pc:docMk/>
            <pc:sldMk cId="3522173444" sldId="258"/>
            <ac:spMk id="97" creationId="{5DCA3526-60B3-460A-B94B-6D150A8E3968}"/>
          </ac:spMkLst>
        </pc:spChg>
        <pc:spChg chg="del">
          <ac:chgData name="秋元 郷佑" userId="45c5f05c-4c16-4244-98a2-ec91b138b096" providerId="ADAL" clId="{8416C950-2709-4B3A-B255-835A12307E31}" dt="2021-07-30T08:14:19.421" v="247" actId="478"/>
          <ac:spMkLst>
            <pc:docMk/>
            <pc:sldMk cId="3522173444" sldId="258"/>
            <ac:spMk id="98" creationId="{C5ABC003-2E20-4ED1-9DFC-6606E95482B0}"/>
          </ac:spMkLst>
        </pc:spChg>
        <pc:spChg chg="del">
          <ac:chgData name="秋元 郷佑" userId="45c5f05c-4c16-4244-98a2-ec91b138b096" providerId="ADAL" clId="{8416C950-2709-4B3A-B255-835A12307E31}" dt="2021-07-30T08:14:19.421" v="247" actId="478"/>
          <ac:spMkLst>
            <pc:docMk/>
            <pc:sldMk cId="3522173444" sldId="258"/>
            <ac:spMk id="99" creationId="{308CD8F7-B453-4D0C-8EA9-7AB27339E290}"/>
          </ac:spMkLst>
        </pc:spChg>
        <pc:graphicFrameChg chg="modGraphic">
          <ac:chgData name="秋元 郷佑" userId="45c5f05c-4c16-4244-98a2-ec91b138b096" providerId="ADAL" clId="{8416C950-2709-4B3A-B255-835A12307E31}" dt="2021-07-30T08:12:30.138" v="7" actId="20577"/>
          <ac:graphicFrameMkLst>
            <pc:docMk/>
            <pc:sldMk cId="3522173444" sldId="258"/>
            <ac:graphicFrameMk id="10" creationId="{79351A10-3454-4BC8-AD77-93A5820A0F48}"/>
          </ac:graphicFrameMkLst>
        </pc:graphicFrameChg>
        <pc:graphicFrameChg chg="modGraphic">
          <ac:chgData name="秋元 郷佑" userId="45c5f05c-4c16-4244-98a2-ec91b138b096" providerId="ADAL" clId="{8416C950-2709-4B3A-B255-835A12307E31}" dt="2021-07-30T08:12:41.436" v="40" actId="6549"/>
          <ac:graphicFrameMkLst>
            <pc:docMk/>
            <pc:sldMk cId="3522173444" sldId="258"/>
            <ac:graphicFrameMk id="11" creationId="{25D050CB-74E4-4401-ADB4-EA7E3E44A7FC}"/>
          </ac:graphicFrameMkLst>
        </pc:graphicFrameChg>
        <pc:graphicFrameChg chg="modGraphic">
          <ac:chgData name="秋元 郷佑" userId="45c5f05c-4c16-4244-98a2-ec91b138b096" providerId="ADAL" clId="{8416C950-2709-4B3A-B255-835A12307E31}" dt="2021-07-30T08:12:45.470" v="42" actId="6549"/>
          <ac:graphicFrameMkLst>
            <pc:docMk/>
            <pc:sldMk cId="3522173444" sldId="258"/>
            <ac:graphicFrameMk id="12" creationId="{FEFA8CAE-2C1A-4122-862A-E6DC87D482D7}"/>
          </ac:graphicFrameMkLst>
        </pc:graphicFrameChg>
        <pc:graphicFrameChg chg="modGraphic">
          <ac:chgData name="秋元 郷佑" userId="45c5f05c-4c16-4244-98a2-ec91b138b096" providerId="ADAL" clId="{8416C950-2709-4B3A-B255-835A12307E31}" dt="2021-07-30T08:13:31.379" v="190" actId="20577"/>
          <ac:graphicFrameMkLst>
            <pc:docMk/>
            <pc:sldMk cId="3522173444" sldId="258"/>
            <ac:graphicFrameMk id="13" creationId="{8DC0D27C-E8A3-4F5D-A252-C5EB9C12F012}"/>
          </ac:graphicFrameMkLst>
        </pc:graphicFrameChg>
        <pc:graphicFrameChg chg="modGraphic">
          <ac:chgData name="秋元 郷佑" userId="45c5f05c-4c16-4244-98a2-ec91b138b096" providerId="ADAL" clId="{8416C950-2709-4B3A-B255-835A12307E31}" dt="2021-07-30T08:12:49.278" v="46" actId="6549"/>
          <ac:graphicFrameMkLst>
            <pc:docMk/>
            <pc:sldMk cId="3522173444" sldId="258"/>
            <ac:graphicFrameMk id="14" creationId="{DDC8F6B4-D931-4D3D-AA8A-E9F348DD36DF}"/>
          </ac:graphicFrameMkLst>
        </pc:graphicFrameChg>
        <pc:graphicFrameChg chg="modGraphic">
          <ac:chgData name="秋元 郷佑" userId="45c5f05c-4c16-4244-98a2-ec91b138b096" providerId="ADAL" clId="{8416C950-2709-4B3A-B255-835A12307E31}" dt="2021-07-30T08:12:52.709" v="48" actId="6549"/>
          <ac:graphicFrameMkLst>
            <pc:docMk/>
            <pc:sldMk cId="3522173444" sldId="258"/>
            <ac:graphicFrameMk id="15" creationId="{64BD9925-1190-43D4-98CD-6D122188CD8D}"/>
          </ac:graphicFrameMkLst>
        </pc:graphicFrameChg>
        <pc:graphicFrameChg chg="modGraphic">
          <ac:chgData name="秋元 郷佑" userId="45c5f05c-4c16-4244-98a2-ec91b138b096" providerId="ADAL" clId="{8416C950-2709-4B3A-B255-835A12307E31}" dt="2021-07-30T08:13:57.585" v="220" actId="6549"/>
          <ac:graphicFrameMkLst>
            <pc:docMk/>
            <pc:sldMk cId="3522173444" sldId="258"/>
            <ac:graphicFrameMk id="20" creationId="{8FE51185-75D7-4D14-8192-608D4F8DEF19}"/>
          </ac:graphicFrameMkLst>
        </pc:graphicFrameChg>
        <pc:graphicFrameChg chg="modGraphic">
          <ac:chgData name="秋元 郷佑" userId="45c5f05c-4c16-4244-98a2-ec91b138b096" providerId="ADAL" clId="{8416C950-2709-4B3A-B255-835A12307E31}" dt="2021-07-30T08:14:07.805" v="245" actId="20577"/>
          <ac:graphicFrameMkLst>
            <pc:docMk/>
            <pc:sldMk cId="3522173444" sldId="258"/>
            <ac:graphicFrameMk id="21" creationId="{E62C7534-0A78-4D2E-9459-C60CAA64AECB}"/>
          </ac:graphicFrameMkLst>
        </pc:graphicFrameChg>
        <pc:graphicFrameChg chg="modGraphic">
          <ac:chgData name="秋元 郷佑" userId="45c5f05c-4c16-4244-98a2-ec91b138b096" providerId="ADAL" clId="{8416C950-2709-4B3A-B255-835A12307E31}" dt="2021-07-30T08:14:10.956" v="246" actId="6549"/>
          <ac:graphicFrameMkLst>
            <pc:docMk/>
            <pc:sldMk cId="3522173444" sldId="258"/>
            <ac:graphicFrameMk id="31" creationId="{3128B131-696C-4EAE-8F14-057198478D69}"/>
          </ac:graphicFrameMkLst>
        </pc:graphicFrameChg>
      </pc:sldChg>
    </pc:docChg>
  </pc:docChgLst>
  <pc:docChgLst>
    <pc:chgData name="秋元 郷佑" userId="45c5f05c-4c16-4244-98a2-ec91b138b096" providerId="ADAL" clId="{06541AB4-2233-4137-BA64-A504C7466493}"/>
    <pc:docChg chg="modSld">
      <pc:chgData name="秋元 郷佑" userId="45c5f05c-4c16-4244-98a2-ec91b138b096" providerId="ADAL" clId="{06541AB4-2233-4137-BA64-A504C7466493}" dt="2021-07-30T08:00:59.959" v="344" actId="1036"/>
      <pc:docMkLst>
        <pc:docMk/>
      </pc:docMkLst>
      <pc:sldChg chg="addSp modSp mod">
        <pc:chgData name="秋元 郷佑" userId="45c5f05c-4c16-4244-98a2-ec91b138b096" providerId="ADAL" clId="{06541AB4-2233-4137-BA64-A504C7466493}" dt="2021-07-30T08:00:59.959" v="344" actId="1036"/>
        <pc:sldMkLst>
          <pc:docMk/>
          <pc:sldMk cId="3522173444" sldId="258"/>
        </pc:sldMkLst>
        <pc:spChg chg="add mod">
          <ac:chgData name="秋元 郷佑" userId="45c5f05c-4c16-4244-98a2-ec91b138b096" providerId="ADAL" clId="{06541AB4-2233-4137-BA64-A504C7466493}" dt="2021-07-30T07:59:41.959" v="106" actId="1038"/>
          <ac:spMkLst>
            <pc:docMk/>
            <pc:sldMk cId="3522173444" sldId="258"/>
            <ac:spMk id="82" creationId="{B517C44D-30D9-4FA2-8B19-B4419C52D681}"/>
          </ac:spMkLst>
        </pc:spChg>
        <pc:spChg chg="add mod">
          <ac:chgData name="秋元 郷佑" userId="45c5f05c-4c16-4244-98a2-ec91b138b096" providerId="ADAL" clId="{06541AB4-2233-4137-BA64-A504C7466493}" dt="2021-07-30T07:59:41.959" v="106" actId="1038"/>
          <ac:spMkLst>
            <pc:docMk/>
            <pc:sldMk cId="3522173444" sldId="258"/>
            <ac:spMk id="83" creationId="{1098E2AA-DD2A-48BE-8803-655694B2EF2D}"/>
          </ac:spMkLst>
        </pc:spChg>
        <pc:spChg chg="add mod">
          <ac:chgData name="秋元 郷佑" userId="45c5f05c-4c16-4244-98a2-ec91b138b096" providerId="ADAL" clId="{06541AB4-2233-4137-BA64-A504C7466493}" dt="2021-07-30T07:59:41.959" v="106" actId="1038"/>
          <ac:spMkLst>
            <pc:docMk/>
            <pc:sldMk cId="3522173444" sldId="258"/>
            <ac:spMk id="84" creationId="{87E2F1FA-2BB0-47B4-950E-9A3106BFB9B7}"/>
          </ac:spMkLst>
        </pc:spChg>
        <pc:spChg chg="add mod">
          <ac:chgData name="秋元 郷佑" userId="45c5f05c-4c16-4244-98a2-ec91b138b096" providerId="ADAL" clId="{06541AB4-2233-4137-BA64-A504C7466493}" dt="2021-07-30T07:59:41.959" v="106" actId="1038"/>
          <ac:spMkLst>
            <pc:docMk/>
            <pc:sldMk cId="3522173444" sldId="258"/>
            <ac:spMk id="85" creationId="{7C6DCD82-72D8-46A6-9315-2822E96A15A7}"/>
          </ac:spMkLst>
        </pc:spChg>
        <pc:spChg chg="add mod">
          <ac:chgData name="秋元 郷佑" userId="45c5f05c-4c16-4244-98a2-ec91b138b096" providerId="ADAL" clId="{06541AB4-2233-4137-BA64-A504C7466493}" dt="2021-07-30T07:59:41.959" v="106" actId="1038"/>
          <ac:spMkLst>
            <pc:docMk/>
            <pc:sldMk cId="3522173444" sldId="258"/>
            <ac:spMk id="86" creationId="{D50E63BF-31B7-4F1B-B55D-EAE87E10F965}"/>
          </ac:spMkLst>
        </pc:spChg>
        <pc:spChg chg="add mod">
          <ac:chgData name="秋元 郷佑" userId="45c5f05c-4c16-4244-98a2-ec91b138b096" providerId="ADAL" clId="{06541AB4-2233-4137-BA64-A504C7466493}" dt="2021-07-30T08:00:04.705" v="126" actId="1035"/>
          <ac:spMkLst>
            <pc:docMk/>
            <pc:sldMk cId="3522173444" sldId="258"/>
            <ac:spMk id="94" creationId="{BF8A0190-2D02-4D36-9292-3D931484EA62}"/>
          </ac:spMkLst>
        </pc:spChg>
        <pc:spChg chg="add mod">
          <ac:chgData name="秋元 郷佑" userId="45c5f05c-4c16-4244-98a2-ec91b138b096" providerId="ADAL" clId="{06541AB4-2233-4137-BA64-A504C7466493}" dt="2021-07-30T08:00:33.811" v="202" actId="1036"/>
          <ac:spMkLst>
            <pc:docMk/>
            <pc:sldMk cId="3522173444" sldId="258"/>
            <ac:spMk id="95" creationId="{C6191EB3-D79B-4708-9258-DAEC087FF16E}"/>
          </ac:spMkLst>
        </pc:spChg>
        <pc:spChg chg="add mod">
          <ac:chgData name="秋元 郷佑" userId="45c5f05c-4c16-4244-98a2-ec91b138b096" providerId="ADAL" clId="{06541AB4-2233-4137-BA64-A504C7466493}" dt="2021-07-30T08:00:47.374" v="257" actId="1035"/>
          <ac:spMkLst>
            <pc:docMk/>
            <pc:sldMk cId="3522173444" sldId="258"/>
            <ac:spMk id="96" creationId="{70FF7933-939E-44A8-91C7-4F8F9E4B40BA}"/>
          </ac:spMkLst>
        </pc:spChg>
        <pc:spChg chg="add mod">
          <ac:chgData name="秋元 郷佑" userId="45c5f05c-4c16-4244-98a2-ec91b138b096" providerId="ADAL" clId="{06541AB4-2233-4137-BA64-A504C7466493}" dt="2021-07-30T08:00:41.177" v="213" actId="1036"/>
          <ac:spMkLst>
            <pc:docMk/>
            <pc:sldMk cId="3522173444" sldId="258"/>
            <ac:spMk id="97" creationId="{5DCA3526-60B3-460A-B94B-6D150A8E3968}"/>
          </ac:spMkLst>
        </pc:spChg>
        <pc:spChg chg="add mod">
          <ac:chgData name="秋元 郷佑" userId="45c5f05c-4c16-4244-98a2-ec91b138b096" providerId="ADAL" clId="{06541AB4-2233-4137-BA64-A504C7466493}" dt="2021-07-30T08:00:28.238" v="181" actId="1035"/>
          <ac:spMkLst>
            <pc:docMk/>
            <pc:sldMk cId="3522173444" sldId="258"/>
            <ac:spMk id="98" creationId="{C5ABC003-2E20-4ED1-9DFC-6606E95482B0}"/>
          </ac:spMkLst>
        </pc:spChg>
        <pc:spChg chg="add mod">
          <ac:chgData name="秋元 郷佑" userId="45c5f05c-4c16-4244-98a2-ec91b138b096" providerId="ADAL" clId="{06541AB4-2233-4137-BA64-A504C7466493}" dt="2021-07-30T08:00:59.959" v="344" actId="1036"/>
          <ac:spMkLst>
            <pc:docMk/>
            <pc:sldMk cId="3522173444" sldId="258"/>
            <ac:spMk id="99" creationId="{308CD8F7-B453-4D0C-8EA9-7AB27339E29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5135562"/>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15117051"/>
      </p:ext>
    </p:extLst>
  </p:cSld>
  <p:clrMap bg1="lt1" tx1="dk1" bg2="lt2" tx2="dk2" accent1="accent1" accent2="accent2" accent3="accent3" accent4="accent4" accent5="accent5" accent6="accent6" hlink="hlink" folHlink="folHlink"/>
  <p:sldLayoutIdLst>
    <p:sldLayoutId id="2147483687" r:id="rId1"/>
  </p:sldLayoutIdLst>
  <p:txStyles>
    <p:titleStyle>
      <a:lvl1pPr algn="l" defTabSz="3208101" rtl="0" eaLnBrk="1" latinLnBrk="0" hangingPunct="1">
        <a:lnSpc>
          <a:spcPct val="90000"/>
        </a:lnSpc>
        <a:spcBef>
          <a:spcPct val="0"/>
        </a:spcBef>
        <a:buNone/>
        <a:defRPr kumimoji="1" sz="15439" kern="1200">
          <a:solidFill>
            <a:schemeClr val="tx1"/>
          </a:solidFill>
          <a:latin typeface="+mj-lt"/>
          <a:ea typeface="+mj-ea"/>
          <a:cs typeface="+mj-cs"/>
        </a:defRPr>
      </a:lvl1pPr>
    </p:titleStyle>
    <p:bodyStyle>
      <a:lvl1pPr marL="802028" indent="-802028" algn="l" defTabSz="3208101" rtl="0" eaLnBrk="1" latinLnBrk="0" hangingPunct="1">
        <a:lnSpc>
          <a:spcPct val="90000"/>
        </a:lnSpc>
        <a:spcBef>
          <a:spcPts val="3513"/>
        </a:spcBef>
        <a:buFont typeface="Arial" panose="020B0604020202020204" pitchFamily="34" charset="0"/>
        <a:buChar char="•"/>
        <a:defRPr kumimoji="1" sz="9828" kern="1200">
          <a:solidFill>
            <a:schemeClr val="tx1"/>
          </a:solidFill>
          <a:latin typeface="+mn-lt"/>
          <a:ea typeface="+mn-ea"/>
          <a:cs typeface="+mn-cs"/>
        </a:defRPr>
      </a:lvl1pPr>
      <a:lvl2pPr marL="2406071" indent="-802028" algn="l" defTabSz="3208101" rtl="0" eaLnBrk="1" latinLnBrk="0" hangingPunct="1">
        <a:lnSpc>
          <a:spcPct val="90000"/>
        </a:lnSpc>
        <a:spcBef>
          <a:spcPts val="1751"/>
        </a:spcBef>
        <a:buFont typeface="Arial" panose="020B0604020202020204" pitchFamily="34" charset="0"/>
        <a:buChar char="•"/>
        <a:defRPr kumimoji="1" sz="8418" kern="1200">
          <a:solidFill>
            <a:schemeClr val="tx1"/>
          </a:solidFill>
          <a:latin typeface="+mn-lt"/>
          <a:ea typeface="+mn-ea"/>
          <a:cs typeface="+mn-cs"/>
        </a:defRPr>
      </a:lvl2pPr>
      <a:lvl3pPr marL="4010118" indent="-802028" algn="l" defTabSz="3208101" rtl="0" eaLnBrk="1" latinLnBrk="0" hangingPunct="1">
        <a:lnSpc>
          <a:spcPct val="90000"/>
        </a:lnSpc>
        <a:spcBef>
          <a:spcPts val="1751"/>
        </a:spcBef>
        <a:buFont typeface="Arial" panose="020B0604020202020204" pitchFamily="34" charset="0"/>
        <a:buChar char="•"/>
        <a:defRPr kumimoji="1" sz="7022" kern="1200">
          <a:solidFill>
            <a:schemeClr val="tx1"/>
          </a:solidFill>
          <a:latin typeface="+mn-lt"/>
          <a:ea typeface="+mn-ea"/>
          <a:cs typeface="+mn-cs"/>
        </a:defRPr>
      </a:lvl3pPr>
      <a:lvl4pPr marL="5614175" indent="-802028" algn="l" defTabSz="3208101" rtl="0" eaLnBrk="1" latinLnBrk="0" hangingPunct="1">
        <a:lnSpc>
          <a:spcPct val="90000"/>
        </a:lnSpc>
        <a:spcBef>
          <a:spcPts val="1751"/>
        </a:spcBef>
        <a:buFont typeface="Arial" panose="020B0604020202020204" pitchFamily="34" charset="0"/>
        <a:buChar char="•"/>
        <a:defRPr kumimoji="1" sz="6318" kern="1200">
          <a:solidFill>
            <a:schemeClr val="tx1"/>
          </a:solidFill>
          <a:latin typeface="+mn-lt"/>
          <a:ea typeface="+mn-ea"/>
          <a:cs typeface="+mn-cs"/>
        </a:defRPr>
      </a:lvl4pPr>
      <a:lvl5pPr marL="7218217" indent="-802028" algn="l" defTabSz="3208101" rtl="0" eaLnBrk="1" latinLnBrk="0" hangingPunct="1">
        <a:lnSpc>
          <a:spcPct val="90000"/>
        </a:lnSpc>
        <a:spcBef>
          <a:spcPts val="1751"/>
        </a:spcBef>
        <a:buFont typeface="Arial" panose="020B0604020202020204" pitchFamily="34" charset="0"/>
        <a:buChar char="•"/>
        <a:defRPr kumimoji="1" sz="6318" kern="1200">
          <a:solidFill>
            <a:schemeClr val="tx1"/>
          </a:solidFill>
          <a:latin typeface="+mn-lt"/>
          <a:ea typeface="+mn-ea"/>
          <a:cs typeface="+mn-cs"/>
        </a:defRPr>
      </a:lvl5pPr>
      <a:lvl6pPr marL="8822260" indent="-802028" algn="l" defTabSz="3208101" rtl="0" eaLnBrk="1" latinLnBrk="0" hangingPunct="1">
        <a:lnSpc>
          <a:spcPct val="90000"/>
        </a:lnSpc>
        <a:spcBef>
          <a:spcPts val="1751"/>
        </a:spcBef>
        <a:buFont typeface="Arial" panose="020B0604020202020204" pitchFamily="34" charset="0"/>
        <a:buChar char="•"/>
        <a:defRPr kumimoji="1" sz="6318" kern="1200">
          <a:solidFill>
            <a:schemeClr val="tx1"/>
          </a:solidFill>
          <a:latin typeface="+mn-lt"/>
          <a:ea typeface="+mn-ea"/>
          <a:cs typeface="+mn-cs"/>
        </a:defRPr>
      </a:lvl6pPr>
      <a:lvl7pPr marL="10426318" indent="-802028" algn="l" defTabSz="3208101" rtl="0" eaLnBrk="1" latinLnBrk="0" hangingPunct="1">
        <a:lnSpc>
          <a:spcPct val="90000"/>
        </a:lnSpc>
        <a:spcBef>
          <a:spcPts val="1751"/>
        </a:spcBef>
        <a:buFont typeface="Arial" panose="020B0604020202020204" pitchFamily="34" charset="0"/>
        <a:buChar char="•"/>
        <a:defRPr kumimoji="1" sz="6318" kern="1200">
          <a:solidFill>
            <a:schemeClr val="tx1"/>
          </a:solidFill>
          <a:latin typeface="+mn-lt"/>
          <a:ea typeface="+mn-ea"/>
          <a:cs typeface="+mn-cs"/>
        </a:defRPr>
      </a:lvl7pPr>
      <a:lvl8pPr marL="12030361" indent="-802028" algn="l" defTabSz="3208101" rtl="0" eaLnBrk="1" latinLnBrk="0" hangingPunct="1">
        <a:lnSpc>
          <a:spcPct val="90000"/>
        </a:lnSpc>
        <a:spcBef>
          <a:spcPts val="1751"/>
        </a:spcBef>
        <a:buFont typeface="Arial" panose="020B0604020202020204" pitchFamily="34" charset="0"/>
        <a:buChar char="•"/>
        <a:defRPr kumimoji="1" sz="6318" kern="1200">
          <a:solidFill>
            <a:schemeClr val="tx1"/>
          </a:solidFill>
          <a:latin typeface="+mn-lt"/>
          <a:ea typeface="+mn-ea"/>
          <a:cs typeface="+mn-cs"/>
        </a:defRPr>
      </a:lvl8pPr>
      <a:lvl9pPr marL="13634418" indent="-802028" algn="l" defTabSz="3208101" rtl="0" eaLnBrk="1" latinLnBrk="0" hangingPunct="1">
        <a:lnSpc>
          <a:spcPct val="90000"/>
        </a:lnSpc>
        <a:spcBef>
          <a:spcPts val="1751"/>
        </a:spcBef>
        <a:buFont typeface="Arial" panose="020B0604020202020204" pitchFamily="34" charset="0"/>
        <a:buChar char="•"/>
        <a:defRPr kumimoji="1" sz="6318" kern="1200">
          <a:solidFill>
            <a:schemeClr val="tx1"/>
          </a:solidFill>
          <a:latin typeface="+mn-lt"/>
          <a:ea typeface="+mn-ea"/>
          <a:cs typeface="+mn-cs"/>
        </a:defRPr>
      </a:lvl9pPr>
    </p:bodyStyle>
    <p:otherStyle>
      <a:defPPr>
        <a:defRPr lang="en-US"/>
      </a:defPPr>
      <a:lvl1pPr marL="0" algn="l" defTabSz="3208101" rtl="0" eaLnBrk="1" latinLnBrk="0" hangingPunct="1">
        <a:defRPr kumimoji="1" sz="6318" kern="1200">
          <a:solidFill>
            <a:schemeClr val="tx1"/>
          </a:solidFill>
          <a:latin typeface="+mn-lt"/>
          <a:ea typeface="+mn-ea"/>
          <a:cs typeface="+mn-cs"/>
        </a:defRPr>
      </a:lvl1pPr>
      <a:lvl2pPr marL="1604043" algn="l" defTabSz="3208101" rtl="0" eaLnBrk="1" latinLnBrk="0" hangingPunct="1">
        <a:defRPr kumimoji="1" sz="6318" kern="1200">
          <a:solidFill>
            <a:schemeClr val="tx1"/>
          </a:solidFill>
          <a:latin typeface="+mn-lt"/>
          <a:ea typeface="+mn-ea"/>
          <a:cs typeface="+mn-cs"/>
        </a:defRPr>
      </a:lvl2pPr>
      <a:lvl3pPr marL="3208101" algn="l" defTabSz="3208101" rtl="0" eaLnBrk="1" latinLnBrk="0" hangingPunct="1">
        <a:defRPr kumimoji="1" sz="6318" kern="1200">
          <a:solidFill>
            <a:schemeClr val="tx1"/>
          </a:solidFill>
          <a:latin typeface="+mn-lt"/>
          <a:ea typeface="+mn-ea"/>
          <a:cs typeface="+mn-cs"/>
        </a:defRPr>
      </a:lvl3pPr>
      <a:lvl4pPr marL="4812146" algn="l" defTabSz="3208101" rtl="0" eaLnBrk="1" latinLnBrk="0" hangingPunct="1">
        <a:defRPr kumimoji="1" sz="6318" kern="1200">
          <a:solidFill>
            <a:schemeClr val="tx1"/>
          </a:solidFill>
          <a:latin typeface="+mn-lt"/>
          <a:ea typeface="+mn-ea"/>
          <a:cs typeface="+mn-cs"/>
        </a:defRPr>
      </a:lvl4pPr>
      <a:lvl5pPr marL="6416189" algn="l" defTabSz="3208101" rtl="0" eaLnBrk="1" latinLnBrk="0" hangingPunct="1">
        <a:defRPr kumimoji="1" sz="6318" kern="1200">
          <a:solidFill>
            <a:schemeClr val="tx1"/>
          </a:solidFill>
          <a:latin typeface="+mn-lt"/>
          <a:ea typeface="+mn-ea"/>
          <a:cs typeface="+mn-cs"/>
        </a:defRPr>
      </a:lvl5pPr>
      <a:lvl6pPr marL="8020246" algn="l" defTabSz="3208101" rtl="0" eaLnBrk="1" latinLnBrk="0" hangingPunct="1">
        <a:defRPr kumimoji="1" sz="6318" kern="1200">
          <a:solidFill>
            <a:schemeClr val="tx1"/>
          </a:solidFill>
          <a:latin typeface="+mn-lt"/>
          <a:ea typeface="+mn-ea"/>
          <a:cs typeface="+mn-cs"/>
        </a:defRPr>
      </a:lvl6pPr>
      <a:lvl7pPr marL="9624290" algn="l" defTabSz="3208101" rtl="0" eaLnBrk="1" latinLnBrk="0" hangingPunct="1">
        <a:defRPr kumimoji="1" sz="6318" kern="1200">
          <a:solidFill>
            <a:schemeClr val="tx1"/>
          </a:solidFill>
          <a:latin typeface="+mn-lt"/>
          <a:ea typeface="+mn-ea"/>
          <a:cs typeface="+mn-cs"/>
        </a:defRPr>
      </a:lvl7pPr>
      <a:lvl8pPr marL="11228347" algn="l" defTabSz="3208101" rtl="0" eaLnBrk="1" latinLnBrk="0" hangingPunct="1">
        <a:defRPr kumimoji="1" sz="6318" kern="1200">
          <a:solidFill>
            <a:schemeClr val="tx1"/>
          </a:solidFill>
          <a:latin typeface="+mn-lt"/>
          <a:ea typeface="+mn-ea"/>
          <a:cs typeface="+mn-cs"/>
        </a:defRPr>
      </a:lvl8pPr>
      <a:lvl9pPr marL="12832390" algn="l" defTabSz="3208101" rtl="0" eaLnBrk="1" latinLnBrk="0" hangingPunct="1">
        <a:defRPr kumimoji="1" sz="6318"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8" userDrawn="1">
          <p15:clr>
            <a:srgbClr val="F26B43"/>
          </p15:clr>
        </p15:guide>
        <p15:guide id="2" orient="horz" pos="69" userDrawn="1">
          <p15:clr>
            <a:srgbClr val="F26B43"/>
          </p15:clr>
        </p15:guide>
        <p15:guide id="3" pos="9456" userDrawn="1">
          <p15:clr>
            <a:srgbClr val="F26B43"/>
          </p15:clr>
        </p15:guide>
        <p15:guide id="4" orient="horz" pos="666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 name="正方形/長方形 250">
            <a:extLst>
              <a:ext uri="{FF2B5EF4-FFF2-40B4-BE49-F238E27FC236}">
                <a16:creationId xmlns:a16="http://schemas.microsoft.com/office/drawing/2014/main" xmlns="" id="{F463930D-3D84-4386-A584-955AA46B25DA}"/>
              </a:ext>
            </a:extLst>
          </p:cNvPr>
          <p:cNvSpPr/>
          <p:nvPr/>
        </p:nvSpPr>
        <p:spPr>
          <a:xfrm>
            <a:off x="119121" y="116491"/>
            <a:ext cx="7274002" cy="7056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3" name="正方形/長方形 192">
            <a:extLst>
              <a:ext uri="{FF2B5EF4-FFF2-40B4-BE49-F238E27FC236}">
                <a16:creationId xmlns:a16="http://schemas.microsoft.com/office/drawing/2014/main" xmlns="" id="{39EDDF2D-EEE5-4D42-8A2D-9F77E6FEE1DA}"/>
              </a:ext>
            </a:extLst>
          </p:cNvPr>
          <p:cNvSpPr/>
          <p:nvPr/>
        </p:nvSpPr>
        <p:spPr>
          <a:xfrm>
            <a:off x="7682913" y="6947639"/>
            <a:ext cx="7274002" cy="355392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40" name="図 239">
            <a:extLst>
              <a:ext uri="{FF2B5EF4-FFF2-40B4-BE49-F238E27FC236}">
                <a16:creationId xmlns:a16="http://schemas.microsoft.com/office/drawing/2014/main" xmlns="" id="{9D022105-B8FD-4CD3-BD52-CE8054DFE038}"/>
              </a:ext>
            </a:extLst>
          </p:cNvPr>
          <p:cNvPicPr>
            <a:picLocks noChangeAspect="1"/>
          </p:cNvPicPr>
          <p:nvPr/>
        </p:nvPicPr>
        <p:blipFill rotWithShape="1">
          <a:blip r:embed="rId2">
            <a:extLst>
              <a:ext uri="{28A0092B-C50C-407E-A947-70E740481C1C}">
                <a14:useLocalDpi xmlns:a14="http://schemas.microsoft.com/office/drawing/2010/main" val="0"/>
              </a:ext>
            </a:extLst>
          </a:blip>
          <a:srcRect l="53134" r="44039"/>
          <a:stretch/>
        </p:blipFill>
        <p:spPr>
          <a:xfrm>
            <a:off x="7763974" y="10045253"/>
            <a:ext cx="7147087" cy="430970"/>
          </a:xfrm>
          <a:prstGeom prst="rect">
            <a:avLst/>
          </a:prstGeom>
        </p:spPr>
      </p:pic>
      <p:sp>
        <p:nvSpPr>
          <p:cNvPr id="191" name="正方形/長方形 190">
            <a:extLst>
              <a:ext uri="{FF2B5EF4-FFF2-40B4-BE49-F238E27FC236}">
                <a16:creationId xmlns:a16="http://schemas.microsoft.com/office/drawing/2014/main" xmlns="" id="{A033D03D-3171-4D22-834D-FBFF723D9AAB}"/>
              </a:ext>
            </a:extLst>
          </p:cNvPr>
          <p:cNvSpPr/>
          <p:nvPr/>
        </p:nvSpPr>
        <p:spPr>
          <a:xfrm>
            <a:off x="7615145" y="6576923"/>
            <a:ext cx="7488553" cy="504947"/>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sp>
        <p:nvSpPr>
          <p:cNvPr id="150" name="正方形/長方形 149">
            <a:extLst>
              <a:ext uri="{FF2B5EF4-FFF2-40B4-BE49-F238E27FC236}">
                <a16:creationId xmlns:a16="http://schemas.microsoft.com/office/drawing/2014/main" xmlns="" id="{ED3808FA-8423-4E1A-86D4-F7B608DD0A83}"/>
              </a:ext>
            </a:extLst>
          </p:cNvPr>
          <p:cNvSpPr/>
          <p:nvPr/>
        </p:nvSpPr>
        <p:spPr>
          <a:xfrm>
            <a:off x="10673551" y="3352841"/>
            <a:ext cx="4082648" cy="3105168"/>
          </a:xfrm>
          <a:prstGeom prst="rect">
            <a:avLst/>
          </a:prstGeom>
          <a:solidFill>
            <a:srgbClr val="F8CB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7" name="正方形/長方形 66">
            <a:extLst>
              <a:ext uri="{FF2B5EF4-FFF2-40B4-BE49-F238E27FC236}">
                <a16:creationId xmlns:a16="http://schemas.microsoft.com/office/drawing/2014/main" xmlns="" id="{2C4E1F0A-DAC4-4A30-BE20-BE88E4DD0676}"/>
              </a:ext>
            </a:extLst>
          </p:cNvPr>
          <p:cNvSpPr/>
          <p:nvPr/>
        </p:nvSpPr>
        <p:spPr>
          <a:xfrm>
            <a:off x="7957314" y="3352841"/>
            <a:ext cx="3291337" cy="3105168"/>
          </a:xfrm>
          <a:prstGeom prst="rect">
            <a:avLst/>
          </a:prstGeom>
          <a:solidFill>
            <a:srgbClr val="A7D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a:extLst>
              <a:ext uri="{FF2B5EF4-FFF2-40B4-BE49-F238E27FC236}">
                <a16:creationId xmlns:a16="http://schemas.microsoft.com/office/drawing/2014/main" xmlns="" id="{BCD1BF19-F112-4C0C-A372-2A57754F9A8B}"/>
              </a:ext>
            </a:extLst>
          </p:cNvPr>
          <p:cNvSpPr/>
          <p:nvPr/>
        </p:nvSpPr>
        <p:spPr>
          <a:xfrm>
            <a:off x="7625256" y="109538"/>
            <a:ext cx="7488553" cy="1261413"/>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sp>
        <p:nvSpPr>
          <p:cNvPr id="77" name="正方形/長方形 76">
            <a:extLst>
              <a:ext uri="{FF2B5EF4-FFF2-40B4-BE49-F238E27FC236}">
                <a16:creationId xmlns:a16="http://schemas.microsoft.com/office/drawing/2014/main" xmlns="" id="{5C45B6E0-CC49-4758-81ED-0079FA800BEC}"/>
              </a:ext>
            </a:extLst>
          </p:cNvPr>
          <p:cNvSpPr/>
          <p:nvPr/>
        </p:nvSpPr>
        <p:spPr>
          <a:xfrm>
            <a:off x="7919937" y="1375475"/>
            <a:ext cx="6851771" cy="138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20000"/>
              </a:lnSpc>
            </a:pPr>
            <a:r>
              <a:rPr kumimoji="1" lang="ja-JP" altLang="en-US" sz="1000" dirty="0">
                <a:solidFill>
                  <a:srgbClr val="002060"/>
                </a:solidFill>
                <a:latin typeface="BIZ UDPゴシック" panose="020B0400000000000000" pitchFamily="50" charset="-128"/>
                <a:ea typeface="BIZ UDPゴシック" panose="020B0400000000000000" pitchFamily="50" charset="-128"/>
              </a:rPr>
              <a:t>　近年、大型の台風や豪雨による被害が日本各地で多発しています。</a:t>
            </a:r>
            <a:endParaRPr kumimoji="1" lang="en-US" altLang="ja-JP" sz="1000" dirty="0">
              <a:solidFill>
                <a:srgbClr val="002060"/>
              </a:solidFill>
              <a:latin typeface="BIZ UDPゴシック" panose="020B0400000000000000" pitchFamily="50" charset="-128"/>
              <a:ea typeface="BIZ UDPゴシック" panose="020B0400000000000000" pitchFamily="50" charset="-128"/>
            </a:endParaRPr>
          </a:p>
          <a:p>
            <a:pPr algn="dist">
              <a:lnSpc>
                <a:spcPct val="120000"/>
              </a:lnSpc>
            </a:pPr>
            <a:r>
              <a:rPr kumimoji="1" lang="ja-JP" altLang="en-US" sz="1000" dirty="0">
                <a:solidFill>
                  <a:srgbClr val="002060"/>
                </a:solidFill>
                <a:latin typeface="BIZ UDPゴシック" panose="020B0400000000000000" pitchFamily="50" charset="-128"/>
                <a:ea typeface="BIZ UDPゴシック" panose="020B0400000000000000" pitchFamily="50" charset="-128"/>
              </a:rPr>
              <a:t>　また、首都直下地震や南海トラフ地震等の東日本大震災に匹敵する巨大地震発生の切迫性が高まってきています。</a:t>
            </a:r>
            <a:endParaRPr kumimoji="1" lang="en-US" altLang="ja-JP" sz="1000" dirty="0">
              <a:solidFill>
                <a:srgbClr val="002060"/>
              </a:solidFill>
              <a:latin typeface="BIZ UDPゴシック" panose="020B0400000000000000" pitchFamily="50" charset="-128"/>
              <a:ea typeface="BIZ UDPゴシック" panose="020B0400000000000000" pitchFamily="50" charset="-128"/>
            </a:endParaRPr>
          </a:p>
          <a:p>
            <a:pPr algn="just">
              <a:lnSpc>
                <a:spcPct val="120000"/>
              </a:lnSpc>
            </a:pPr>
            <a:r>
              <a:rPr kumimoji="1" lang="ja-JP" altLang="en-US" sz="1000" dirty="0">
                <a:solidFill>
                  <a:srgbClr val="002060"/>
                </a:solidFill>
                <a:latin typeface="BIZ UDPゴシック" panose="020B0400000000000000" pitchFamily="50" charset="-128"/>
                <a:ea typeface="BIZ UDPゴシック" panose="020B0400000000000000" pitchFamily="50" charset="-128"/>
              </a:rPr>
              <a:t>　このような大規模な自然災害が発生した場合においても、あなたの</a:t>
            </a:r>
            <a:r>
              <a:rPr kumimoji="1" lang="ja-JP" altLang="en-US" sz="1000" b="1" u="sng" dirty="0">
                <a:solidFill>
                  <a:srgbClr val="002060"/>
                </a:solidFill>
                <a:latin typeface="BIZ UDPゴシック" panose="020B0400000000000000" pitchFamily="50" charset="-128"/>
                <a:ea typeface="BIZ UDPゴシック" panose="020B0400000000000000" pitchFamily="50" charset="-128"/>
              </a:rPr>
              <a:t>事業を継続し生き残る</a:t>
            </a:r>
            <a:r>
              <a:rPr kumimoji="1" lang="ja-JP" altLang="en-US" sz="1000" dirty="0">
                <a:solidFill>
                  <a:srgbClr val="002060"/>
                </a:solidFill>
                <a:latin typeface="BIZ UDPゴシック" panose="020B0400000000000000" pitchFamily="50" charset="-128"/>
                <a:ea typeface="BIZ UDPゴシック" panose="020B0400000000000000" pitchFamily="50" charset="-128"/>
              </a:rPr>
              <a:t>ために、</a:t>
            </a:r>
            <a:r>
              <a:rPr kumimoji="1" lang="ja-JP" altLang="en-US" sz="1000" b="1" u="sng" dirty="0">
                <a:solidFill>
                  <a:srgbClr val="002060"/>
                </a:solidFill>
                <a:latin typeface="BIZ UDPゴシック" panose="020B0400000000000000" pitchFamily="50" charset="-128"/>
                <a:ea typeface="BIZ UDPゴシック" panose="020B0400000000000000" pitchFamily="50" charset="-128"/>
              </a:rPr>
              <a:t>事前に緊急事態が  発生した場合の対応を検討</a:t>
            </a:r>
            <a:r>
              <a:rPr kumimoji="1" lang="ja-JP" altLang="en-US" sz="1000" dirty="0">
                <a:solidFill>
                  <a:srgbClr val="002060"/>
                </a:solidFill>
                <a:latin typeface="BIZ UDPゴシック" panose="020B0400000000000000" pitchFamily="50" charset="-128"/>
                <a:ea typeface="BIZ UDPゴシック" panose="020B0400000000000000" pitchFamily="50" charset="-128"/>
              </a:rPr>
              <a:t>しましょう。</a:t>
            </a:r>
          </a:p>
          <a:p>
            <a:pPr>
              <a:lnSpc>
                <a:spcPct val="120000"/>
              </a:lnSpc>
            </a:pPr>
            <a:r>
              <a:rPr kumimoji="1" lang="ja-JP" altLang="en-US" sz="1000" dirty="0">
                <a:solidFill>
                  <a:srgbClr val="002060"/>
                </a:solidFill>
                <a:latin typeface="BIZ UDPゴシック" panose="020B0400000000000000" pitchFamily="50" charset="-128"/>
                <a:ea typeface="BIZ UDPゴシック" panose="020B0400000000000000" pitchFamily="50" charset="-128"/>
              </a:rPr>
              <a:t>　このシートでは、事業を継続するために、</a:t>
            </a:r>
            <a:endParaRPr kumimoji="1" lang="en-US" altLang="ja-JP" sz="1000" dirty="0">
              <a:solidFill>
                <a:srgbClr val="002060"/>
              </a:solidFill>
              <a:latin typeface="BIZ UDPゴシック" panose="020B0400000000000000" pitchFamily="50" charset="-128"/>
              <a:ea typeface="BIZ UDPゴシック" panose="020B0400000000000000" pitchFamily="50" charset="-128"/>
            </a:endParaRPr>
          </a:p>
          <a:p>
            <a:pPr algn="dist">
              <a:lnSpc>
                <a:spcPct val="120000"/>
              </a:lnSpc>
            </a:pPr>
            <a:r>
              <a:rPr kumimoji="1" lang="ja-JP" altLang="en-US" sz="1000" dirty="0">
                <a:solidFill>
                  <a:srgbClr val="002060"/>
                </a:solidFill>
                <a:latin typeface="BIZ UDPゴシック" panose="020B0400000000000000" pitchFamily="50" charset="-128"/>
                <a:ea typeface="BIZ UDPゴシック" panose="020B0400000000000000" pitchFamily="50" charset="-128"/>
              </a:rPr>
              <a:t>「</a:t>
            </a:r>
            <a:r>
              <a:rPr kumimoji="1" lang="ja-JP" altLang="en-US" sz="1000" b="1" u="sng" dirty="0">
                <a:solidFill>
                  <a:srgbClr val="002060"/>
                </a:solidFill>
                <a:latin typeface="BIZ UDPゴシック" panose="020B0400000000000000" pitchFamily="50" charset="-128"/>
                <a:ea typeface="BIZ UDPゴシック" panose="020B0400000000000000" pitchFamily="50" charset="-128"/>
              </a:rPr>
              <a:t>どのようなリスクがあるのか</a:t>
            </a:r>
            <a:r>
              <a:rPr kumimoji="1" lang="ja-JP" altLang="en-US" sz="1000" dirty="0">
                <a:solidFill>
                  <a:srgbClr val="002060"/>
                </a:solidFill>
                <a:latin typeface="BIZ UDPゴシック" panose="020B0400000000000000" pitchFamily="50" charset="-128"/>
                <a:ea typeface="BIZ UDPゴシック" panose="020B0400000000000000" pitchFamily="50" charset="-128"/>
              </a:rPr>
              <a:t>」「</a:t>
            </a:r>
            <a:r>
              <a:rPr kumimoji="1" lang="ja-JP" altLang="en-US" sz="1000" b="1" u="sng" dirty="0">
                <a:solidFill>
                  <a:srgbClr val="002060"/>
                </a:solidFill>
                <a:latin typeface="BIZ UDPゴシック" panose="020B0400000000000000" pitchFamily="50" charset="-128"/>
                <a:ea typeface="BIZ UDPゴシック" panose="020B0400000000000000" pitchFamily="50" charset="-128"/>
              </a:rPr>
              <a:t>どんな業務が重要なのか</a:t>
            </a:r>
            <a:r>
              <a:rPr kumimoji="1" lang="ja-JP" altLang="en-US" sz="1000" dirty="0">
                <a:solidFill>
                  <a:srgbClr val="002060"/>
                </a:solidFill>
                <a:latin typeface="BIZ UDPゴシック" panose="020B0400000000000000" pitchFamily="50" charset="-128"/>
                <a:ea typeface="BIZ UDPゴシック" panose="020B0400000000000000" pitchFamily="50" charset="-128"/>
              </a:rPr>
              <a:t>」「</a:t>
            </a:r>
            <a:r>
              <a:rPr kumimoji="1" lang="ja-JP" altLang="en-US" sz="1000" b="1" u="sng" dirty="0">
                <a:solidFill>
                  <a:srgbClr val="002060"/>
                </a:solidFill>
                <a:latin typeface="BIZ UDPゴシック" panose="020B0400000000000000" pitchFamily="50" charset="-128"/>
                <a:ea typeface="BIZ UDPゴシック" panose="020B0400000000000000" pitchFamily="50" charset="-128"/>
              </a:rPr>
              <a:t>その業務に必要な資源（ヒト、モノ、情報）は何か</a:t>
            </a:r>
            <a:r>
              <a:rPr kumimoji="1" lang="ja-JP" altLang="en-US" sz="1000" dirty="0">
                <a:solidFill>
                  <a:srgbClr val="002060"/>
                </a:solidFill>
                <a:latin typeface="BIZ UDPゴシック" panose="020B0400000000000000" pitchFamily="50" charset="-128"/>
                <a:ea typeface="BIZ UDPゴシック" panose="020B0400000000000000" pitchFamily="50" charset="-128"/>
              </a:rPr>
              <a:t>」</a:t>
            </a:r>
            <a:endParaRPr kumimoji="1" lang="en-US" altLang="ja-JP" sz="1000" dirty="0">
              <a:solidFill>
                <a:srgbClr val="002060"/>
              </a:solidFill>
              <a:latin typeface="BIZ UDPゴシック" panose="020B0400000000000000" pitchFamily="50" charset="-128"/>
              <a:ea typeface="BIZ UDPゴシック" panose="020B0400000000000000" pitchFamily="50" charset="-128"/>
            </a:endParaRPr>
          </a:p>
          <a:p>
            <a:pPr>
              <a:lnSpc>
                <a:spcPct val="120000"/>
              </a:lnSpc>
            </a:pPr>
            <a:r>
              <a:rPr kumimoji="1" lang="ja-JP" altLang="en-US" sz="1000" dirty="0">
                <a:solidFill>
                  <a:srgbClr val="002060"/>
                </a:solidFill>
                <a:latin typeface="BIZ UDPゴシック" panose="020B0400000000000000" pitchFamily="50" charset="-128"/>
                <a:ea typeface="BIZ UDPゴシック" panose="020B0400000000000000" pitchFamily="50" charset="-128"/>
              </a:rPr>
              <a:t>　などを改めて考え、</a:t>
            </a:r>
            <a:r>
              <a:rPr kumimoji="1" lang="ja-JP" altLang="en-US" sz="1000" b="1" u="sng" dirty="0">
                <a:solidFill>
                  <a:srgbClr val="002060"/>
                </a:solidFill>
                <a:latin typeface="BIZ UDPゴシック" panose="020B0400000000000000" pitchFamily="50" charset="-128"/>
                <a:ea typeface="BIZ UDPゴシック" panose="020B0400000000000000" pitchFamily="50" charset="-128"/>
              </a:rPr>
              <a:t>緊急事態における対応をイメージ</a:t>
            </a:r>
            <a:r>
              <a:rPr kumimoji="1" lang="ja-JP" altLang="en-US" sz="1000" dirty="0">
                <a:solidFill>
                  <a:srgbClr val="002060"/>
                </a:solidFill>
                <a:latin typeface="BIZ UDPゴシック" panose="020B0400000000000000" pitchFamily="50" charset="-128"/>
                <a:ea typeface="BIZ UDPゴシック" panose="020B0400000000000000" pitchFamily="50" charset="-128"/>
              </a:rPr>
              <a:t>することができます。</a:t>
            </a:r>
            <a:endParaRPr kumimoji="1" lang="en-US" altLang="ja-JP" sz="1000" dirty="0">
              <a:solidFill>
                <a:srgbClr val="002060"/>
              </a:solidFill>
              <a:latin typeface="BIZ UDPゴシック" panose="020B0400000000000000" pitchFamily="50" charset="-128"/>
              <a:ea typeface="BIZ UDPゴシック" panose="020B0400000000000000" pitchFamily="50" charset="-128"/>
            </a:endParaRPr>
          </a:p>
          <a:p>
            <a:pPr>
              <a:lnSpc>
                <a:spcPct val="120000"/>
              </a:lnSpc>
            </a:pPr>
            <a:r>
              <a:rPr kumimoji="1" lang="ja-JP" altLang="en-US" sz="1000" dirty="0">
                <a:solidFill>
                  <a:srgbClr val="002060"/>
                </a:solidFill>
                <a:latin typeface="BIZ UDPゴシック" panose="020B0400000000000000" pitchFamily="50" charset="-128"/>
                <a:ea typeface="BIZ UDPゴシック" panose="020B0400000000000000" pitchFamily="50" charset="-128"/>
              </a:rPr>
              <a:t>　また、これらを検討することは、</a:t>
            </a:r>
            <a:r>
              <a:rPr kumimoji="1" lang="ja-JP" altLang="en-US" sz="1000" b="1" u="sng" dirty="0">
                <a:solidFill>
                  <a:srgbClr val="002060"/>
                </a:solidFill>
                <a:latin typeface="BIZ UDPゴシック" panose="020B0400000000000000" pitchFamily="50" charset="-128"/>
                <a:ea typeface="BIZ UDPゴシック" panose="020B0400000000000000" pitchFamily="50" charset="-128"/>
              </a:rPr>
              <a:t>普段の事業活動を見直す機会</a:t>
            </a:r>
            <a:r>
              <a:rPr kumimoji="1" lang="ja-JP" altLang="en-US" sz="1000" dirty="0">
                <a:solidFill>
                  <a:srgbClr val="002060"/>
                </a:solidFill>
                <a:latin typeface="BIZ UDPゴシック" panose="020B0400000000000000" pitchFamily="50" charset="-128"/>
                <a:ea typeface="BIZ UDPゴシック" panose="020B0400000000000000" pitchFamily="50" charset="-128"/>
              </a:rPr>
              <a:t>にもなります。</a:t>
            </a:r>
          </a:p>
          <a:p>
            <a:pPr>
              <a:lnSpc>
                <a:spcPct val="120000"/>
              </a:lnSpc>
            </a:pPr>
            <a:r>
              <a:rPr kumimoji="1" lang="ja-JP" altLang="en-US" sz="1000" dirty="0">
                <a:solidFill>
                  <a:srgbClr val="002060"/>
                </a:solidFill>
                <a:latin typeface="BIZ UDPゴシック" panose="020B0400000000000000" pitchFamily="50" charset="-128"/>
                <a:ea typeface="BIZ UDPゴシック" panose="020B0400000000000000" pitchFamily="50" charset="-128"/>
              </a:rPr>
              <a:t>　どんな事業者の方にも簡単に作成することができますので、この機会に「緊急事態時における事業継続」について考えて、万が一の事態に備えましょう。</a:t>
            </a:r>
            <a:endParaRPr kumimoji="1" lang="en-US" altLang="ja-JP" sz="1000" dirty="0">
              <a:solidFill>
                <a:srgbClr val="002060"/>
              </a:solidFill>
              <a:latin typeface="BIZ UDPゴシック" panose="020B0400000000000000" pitchFamily="50" charset="-128"/>
              <a:ea typeface="BIZ UDPゴシック" panose="020B0400000000000000" pitchFamily="50" charset="-128"/>
            </a:endParaRPr>
          </a:p>
        </p:txBody>
      </p:sp>
      <p:graphicFrame>
        <p:nvGraphicFramePr>
          <p:cNvPr id="113" name="表 45">
            <a:extLst>
              <a:ext uri="{FF2B5EF4-FFF2-40B4-BE49-F238E27FC236}">
                <a16:creationId xmlns:a16="http://schemas.microsoft.com/office/drawing/2014/main" xmlns="" id="{BE36A440-D6AF-41A2-A907-9B907614CAF7}"/>
              </a:ext>
            </a:extLst>
          </p:cNvPr>
          <p:cNvGraphicFramePr>
            <a:graphicFrameLocks noGrp="1"/>
          </p:cNvGraphicFramePr>
          <p:nvPr>
            <p:extLst>
              <p:ext uri="{D42A27DB-BD31-4B8C-83A1-F6EECF244321}">
                <p14:modId xmlns:p14="http://schemas.microsoft.com/office/powerpoint/2010/main" val="3084278236"/>
              </p:ext>
            </p:extLst>
          </p:nvPr>
        </p:nvGraphicFramePr>
        <p:xfrm>
          <a:off x="431731" y="7563611"/>
          <a:ext cx="6696000" cy="1212120"/>
        </p:xfrm>
        <a:graphic>
          <a:graphicData uri="http://schemas.openxmlformats.org/drawingml/2006/table">
            <a:tbl>
              <a:tblPr firstRow="1" bandRow="1">
                <a:tableStyleId>{5C22544A-7EE6-4342-B048-85BDC9FD1C3A}</a:tableStyleId>
              </a:tblPr>
              <a:tblGrid>
                <a:gridCol w="1836000">
                  <a:extLst>
                    <a:ext uri="{9D8B030D-6E8A-4147-A177-3AD203B41FA5}">
                      <a16:colId xmlns:a16="http://schemas.microsoft.com/office/drawing/2014/main" xmlns="" val="381243149"/>
                    </a:ext>
                  </a:extLst>
                </a:gridCol>
                <a:gridCol w="1512000">
                  <a:extLst>
                    <a:ext uri="{9D8B030D-6E8A-4147-A177-3AD203B41FA5}">
                      <a16:colId xmlns:a16="http://schemas.microsoft.com/office/drawing/2014/main" xmlns="" val="58680114"/>
                    </a:ext>
                  </a:extLst>
                </a:gridCol>
                <a:gridCol w="1836000">
                  <a:extLst>
                    <a:ext uri="{9D8B030D-6E8A-4147-A177-3AD203B41FA5}">
                      <a16:colId xmlns:a16="http://schemas.microsoft.com/office/drawing/2014/main" xmlns="" val="931866010"/>
                    </a:ext>
                  </a:extLst>
                </a:gridCol>
                <a:gridCol w="1512000">
                  <a:extLst>
                    <a:ext uri="{9D8B030D-6E8A-4147-A177-3AD203B41FA5}">
                      <a16:colId xmlns:a16="http://schemas.microsoft.com/office/drawing/2014/main" xmlns="" val="3607291078"/>
                    </a:ext>
                  </a:extLst>
                </a:gridCol>
              </a:tblGrid>
              <a:tr h="140931">
                <a:tc gridSpan="4">
                  <a:txBody>
                    <a:bodyPr/>
                    <a:lstStyle/>
                    <a:p>
                      <a:pPr algn="ctr"/>
                      <a:r>
                        <a:rPr kumimoji="1" lang="ja-JP" altLang="en-US" sz="900" b="1" dirty="0">
                          <a:solidFill>
                            <a:schemeClr val="bg1"/>
                          </a:solidFill>
                          <a:latin typeface="BIZ UDPゴシック" panose="020B0400000000000000" pitchFamily="50" charset="-128"/>
                          <a:ea typeface="BIZ UDPゴシック" panose="020B0400000000000000" pitchFamily="50" charset="-128"/>
                        </a:rPr>
                        <a:t>官公庁・ライフライン関係連絡先</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hMerge="1">
                  <a:txBody>
                    <a:bodyPr/>
                    <a:lstStyle/>
                    <a:p>
                      <a:endParaRPr kumimoji="1" lang="ja-JP" altLang="en-US" sz="900" dirty="0"/>
                    </a:p>
                  </a:txBody>
                  <a:tcPr/>
                </a:tc>
                <a:tc hMerge="1">
                  <a:txBody>
                    <a:bodyPr/>
                    <a:lstStyle/>
                    <a:p>
                      <a:pPr algn="ctr"/>
                      <a:endParaRPr kumimoji="1" lang="ja-JP" altLang="en-US" sz="900" b="1" dirty="0"/>
                    </a:p>
                  </a:txBody>
                  <a:tcPr anchor="ctr">
                    <a:solidFill>
                      <a:schemeClr val="accent2"/>
                    </a:solidFill>
                  </a:tcPr>
                </a:tc>
                <a:tc hMerge="1">
                  <a:txBody>
                    <a:bodyPr/>
                    <a:lstStyle/>
                    <a:p>
                      <a:pPr algn="ctr"/>
                      <a:endParaRPr kumimoji="1" lang="ja-JP" altLang="en-US" sz="900" b="1" dirty="0"/>
                    </a:p>
                  </a:txBody>
                  <a:tcPr anchor="ctr">
                    <a:solidFill>
                      <a:schemeClr val="accent2"/>
                    </a:solidFill>
                  </a:tcPr>
                </a:tc>
                <a:extLst>
                  <a:ext uri="{0D108BD9-81ED-4DB2-BD59-A6C34878D82A}">
                    <a16:rowId xmlns:a16="http://schemas.microsoft.com/office/drawing/2014/main" xmlns="" val="642284300"/>
                  </a:ext>
                </a:extLst>
              </a:tr>
              <a:tr h="140931">
                <a:tc>
                  <a:txBody>
                    <a:bodyPr/>
                    <a:lstStyle/>
                    <a:p>
                      <a:pPr algn="ctr"/>
                      <a:r>
                        <a:rPr kumimoji="1" lang="ja-JP" altLang="en-US" sz="900" b="0" dirty="0">
                          <a:solidFill>
                            <a:schemeClr val="bg1"/>
                          </a:solidFill>
                          <a:latin typeface="BIZ UDPゴシック" panose="020B0400000000000000" pitchFamily="50" charset="-128"/>
                          <a:ea typeface="BIZ UDPゴシック" panose="020B0400000000000000" pitchFamily="50" charset="-128"/>
                        </a:rPr>
                        <a:t>連絡先</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a:r>
                        <a:rPr kumimoji="1" lang="ja-JP" altLang="en-US" sz="900" b="0" dirty="0">
                          <a:solidFill>
                            <a:schemeClr val="bg1"/>
                          </a:solidFill>
                          <a:latin typeface="BIZ UDPゴシック" panose="020B0400000000000000" pitchFamily="50" charset="-128"/>
                          <a:ea typeface="BIZ UDPゴシック" panose="020B0400000000000000" pitchFamily="50" charset="-128"/>
                        </a:rPr>
                        <a:t>電話番号</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a:r>
                        <a:rPr kumimoji="1" lang="ja-JP" altLang="en-US" sz="900" b="0" dirty="0">
                          <a:solidFill>
                            <a:schemeClr val="bg1"/>
                          </a:solidFill>
                          <a:latin typeface="BIZ UDPゴシック" panose="020B0400000000000000" pitchFamily="50" charset="-128"/>
                          <a:ea typeface="BIZ UDPゴシック" panose="020B0400000000000000" pitchFamily="50" charset="-128"/>
                        </a:rPr>
                        <a:t>連絡先</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a:r>
                        <a:rPr kumimoji="1" lang="ja-JP" altLang="en-US" sz="900" b="0" dirty="0">
                          <a:solidFill>
                            <a:schemeClr val="bg1"/>
                          </a:solidFill>
                          <a:latin typeface="BIZ UDPゴシック" panose="020B0400000000000000" pitchFamily="50" charset="-128"/>
                          <a:ea typeface="BIZ UDPゴシック" panose="020B0400000000000000" pitchFamily="50" charset="-128"/>
                        </a:rPr>
                        <a:t>電話番号</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xmlns="" val="2352132495"/>
                  </a:ext>
                </a:extLst>
              </a:tr>
              <a:tr h="103349">
                <a:tc>
                  <a:txBody>
                    <a:bodyPr/>
                    <a:lstStyle/>
                    <a:p>
                      <a:pPr algn="ctr" fontAlgn="b"/>
                      <a:r>
                        <a:rPr lang="zh-CN" altLang="en-US" sz="900" b="0" i="0" u="none" strike="noStrike" dirty="0">
                          <a:solidFill>
                            <a:schemeClr val="tx1"/>
                          </a:solidFill>
                          <a:effectLst/>
                          <a:latin typeface="BIZ UDPゴシック" panose="020B0400000000000000" pitchFamily="50" charset="-128"/>
                          <a:ea typeface="BIZ UDPゴシック" panose="020B0400000000000000" pitchFamily="50" charset="-128"/>
                        </a:rPr>
                        <a:t>大田区役所（本庁舎）</a:t>
                      </a:r>
                    </a:p>
                  </a:txBody>
                  <a:tcPr marL="0" marR="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EEBF7"/>
                    </a:solidFill>
                  </a:tcPr>
                </a:tc>
                <a:tc>
                  <a:txBody>
                    <a:bodyPr/>
                    <a:lstStyle/>
                    <a:p>
                      <a:pPr algn="dist" fontAlgn="b"/>
                      <a:r>
                        <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rPr>
                        <a:t>03-5744-1111</a:t>
                      </a: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b"/>
                      <a:r>
                        <a:rPr lang="ja-JP" altLang="en-US" sz="900" b="0" i="0" u="none" strike="noStrike" dirty="0">
                          <a:solidFill>
                            <a:schemeClr val="tx1"/>
                          </a:solidFill>
                          <a:effectLst/>
                          <a:latin typeface="BIZ UDPゴシック" panose="020B0400000000000000" pitchFamily="50" charset="-128"/>
                          <a:ea typeface="BIZ UDPゴシック" panose="020B0400000000000000" pitchFamily="50" charset="-128"/>
                        </a:rPr>
                        <a:t>東京電力カスタマーセンター</a:t>
                      </a:r>
                    </a:p>
                  </a:txBody>
                  <a:tcPr marL="0" marR="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EEBF7"/>
                    </a:solidFill>
                  </a:tcPr>
                </a:tc>
                <a:tc>
                  <a:txBody>
                    <a:bodyPr/>
                    <a:lstStyle/>
                    <a:p>
                      <a:pPr algn="dist" fontAlgn="b"/>
                      <a:r>
                        <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rPr>
                        <a:t>0120-995-002</a:t>
                      </a: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434450434"/>
                  </a:ext>
                </a:extLst>
              </a:tr>
              <a:tr h="103349">
                <a:tc>
                  <a:txBody>
                    <a:bodyPr/>
                    <a:lstStyle/>
                    <a:p>
                      <a:pPr algn="ctr" fontAlgn="b"/>
                      <a:r>
                        <a:rPr lang="ja-JP" altLang="en-US" sz="900" b="0" i="0" u="none" strike="noStrike" dirty="0">
                          <a:solidFill>
                            <a:schemeClr val="tx1"/>
                          </a:solidFill>
                          <a:effectLst/>
                          <a:latin typeface="BIZ UDPゴシック" panose="020B0400000000000000" pitchFamily="50" charset="-128"/>
                          <a:ea typeface="BIZ UDPゴシック" panose="020B0400000000000000" pitchFamily="50" charset="-128"/>
                        </a:rPr>
                        <a:t>産業振興課</a:t>
                      </a:r>
                    </a:p>
                  </a:txBody>
                  <a:tcPr marL="0" marR="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EEBF7"/>
                    </a:solidFill>
                  </a:tcPr>
                </a:tc>
                <a:tc>
                  <a:txBody>
                    <a:bodyPr/>
                    <a:lstStyle/>
                    <a:p>
                      <a:pPr algn="dist" fontAlgn="b"/>
                      <a:r>
                        <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rPr>
                        <a:t>03-5744-1363</a:t>
                      </a: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b"/>
                      <a:r>
                        <a:rPr lang="ja-JP" altLang="en-US" sz="900" b="0" i="0" u="none" strike="noStrike" dirty="0">
                          <a:solidFill>
                            <a:schemeClr val="tx1"/>
                          </a:solidFill>
                          <a:effectLst/>
                          <a:latin typeface="BIZ UDPゴシック" panose="020B0400000000000000" pitchFamily="50" charset="-128"/>
                          <a:ea typeface="BIZ UDPゴシック" panose="020B0400000000000000" pitchFamily="50" charset="-128"/>
                        </a:rPr>
                        <a:t>東京ガスお客さまセンター</a:t>
                      </a:r>
                    </a:p>
                  </a:txBody>
                  <a:tcPr marL="0" marR="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solidFill>
                      <a:srgbClr val="DEEBF7"/>
                    </a:solidFill>
                  </a:tcPr>
                </a:tc>
                <a:tc>
                  <a:txBody>
                    <a:bodyPr/>
                    <a:lstStyle/>
                    <a:p>
                      <a:pPr algn="dist" fontAlgn="b"/>
                      <a:r>
                        <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rPr>
                        <a:t>0570-002211</a:t>
                      </a: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642444686"/>
                  </a:ext>
                </a:extLst>
              </a:tr>
              <a:tr h="103349">
                <a:tc>
                  <a:txBody>
                    <a:bodyPr/>
                    <a:lstStyle/>
                    <a:p>
                      <a:pPr algn="ctr" fontAlgn="b"/>
                      <a:r>
                        <a:rPr lang="zh-TW" altLang="en-US" sz="900" b="0" i="0" u="none" strike="noStrike" dirty="0">
                          <a:solidFill>
                            <a:schemeClr val="tx1"/>
                          </a:solidFill>
                          <a:effectLst/>
                          <a:latin typeface="BIZ UDPゴシック" panose="020B0400000000000000" pitchFamily="50" charset="-128"/>
                          <a:ea typeface="BIZ UDPゴシック" panose="020B0400000000000000" pitchFamily="50" charset="-128"/>
                        </a:rPr>
                        <a:t>産業振興課（融資相談）</a:t>
                      </a:r>
                    </a:p>
                  </a:txBody>
                  <a:tcPr marL="0" marR="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EEBF7"/>
                    </a:solidFill>
                  </a:tcPr>
                </a:tc>
                <a:tc>
                  <a:txBody>
                    <a:bodyPr/>
                    <a:lstStyle/>
                    <a:p>
                      <a:pPr algn="dist" fontAlgn="b"/>
                      <a:r>
                        <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rPr>
                        <a:t>03-3733-6185</a:t>
                      </a: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rPr>
                        <a:t>(</a:t>
                      </a:r>
                      <a:r>
                        <a:rPr lang="ja-JP" altLang="en-US" sz="900" b="0" i="0" u="none" strike="noStrike" dirty="0">
                          <a:solidFill>
                            <a:schemeClr val="tx1"/>
                          </a:solidFill>
                          <a:effectLst/>
                          <a:latin typeface="BIZ UDPゴシック" panose="020B0400000000000000" pitchFamily="50" charset="-128"/>
                          <a:ea typeface="BIZ UDPゴシック" panose="020B0400000000000000" pitchFamily="50" charset="-128"/>
                        </a:rPr>
                        <a:t>ＩＰ電話・ＰＨＳご利用の方</a:t>
                      </a:r>
                      <a:r>
                        <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rPr>
                        <a:t>)</a:t>
                      </a:r>
                      <a:endParaRPr lang="ja-JP" altLang="en-US" sz="9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0" marR="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EEBF7"/>
                    </a:solidFill>
                  </a:tcPr>
                </a:tc>
                <a:tc>
                  <a:txBody>
                    <a:bodyPr/>
                    <a:lstStyle/>
                    <a:p>
                      <a:pPr algn="dist" fontAlgn="b"/>
                      <a:r>
                        <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rPr>
                        <a:t>03-3344-9100</a:t>
                      </a: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759647457"/>
                  </a:ext>
                </a:extLst>
              </a:tr>
              <a:tr h="103349">
                <a:tc>
                  <a:txBody>
                    <a:bodyPr/>
                    <a:lstStyle/>
                    <a:p>
                      <a:pPr algn="ctr" fontAlgn="b"/>
                      <a:r>
                        <a:rPr lang="ja-JP" altLang="en-US" sz="900" b="0" i="0" u="none" strike="noStrike" dirty="0">
                          <a:solidFill>
                            <a:schemeClr val="tx1"/>
                          </a:solidFill>
                          <a:effectLst/>
                          <a:latin typeface="BIZ UDPゴシック" panose="020B0400000000000000" pitchFamily="50" charset="-128"/>
                          <a:ea typeface="BIZ UDPゴシック" panose="020B0400000000000000" pitchFamily="50" charset="-128"/>
                        </a:rPr>
                        <a:t>東京都水道局お客さまセンター</a:t>
                      </a:r>
                    </a:p>
                  </a:txBody>
                  <a:tcPr marL="0" marR="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EEBF7"/>
                    </a:solidFill>
                  </a:tcPr>
                </a:tc>
                <a:tc>
                  <a:txBody>
                    <a:bodyPr/>
                    <a:lstStyle/>
                    <a:p>
                      <a:pPr algn="dist" fontAlgn="b"/>
                      <a:r>
                        <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rPr>
                        <a:t>03-5326-1101</a:t>
                      </a: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b"/>
                      <a:r>
                        <a:rPr lang="ja-JP" altLang="en-US" sz="900" b="0" i="0" u="none" strike="noStrike" dirty="0">
                          <a:solidFill>
                            <a:schemeClr val="tx1"/>
                          </a:solidFill>
                          <a:effectLst/>
                          <a:latin typeface="BIZ UDPゴシック" panose="020B0400000000000000" pitchFamily="50" charset="-128"/>
                          <a:ea typeface="BIZ UDPゴシック" panose="020B0400000000000000" pitchFamily="50" charset="-128"/>
                        </a:rPr>
                        <a:t>ＮＴＴ東日本</a:t>
                      </a:r>
                      <a:r>
                        <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rPr>
                        <a:t>116</a:t>
                      </a:r>
                      <a:r>
                        <a:rPr lang="ja-JP" altLang="en-US" sz="900" b="0" i="0" u="none" strike="noStrike" dirty="0">
                          <a:solidFill>
                            <a:schemeClr val="tx1"/>
                          </a:solidFill>
                          <a:effectLst/>
                          <a:latin typeface="BIZ UDPゴシック" panose="020B0400000000000000" pitchFamily="50" charset="-128"/>
                          <a:ea typeface="BIZ UDPゴシック" panose="020B0400000000000000" pitchFamily="50" charset="-128"/>
                        </a:rPr>
                        <a:t>センター</a:t>
                      </a:r>
                    </a:p>
                  </a:txBody>
                  <a:tcPr marL="0" marR="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solidFill>
                      <a:srgbClr val="DEEBF7"/>
                    </a:solidFill>
                  </a:tcPr>
                </a:tc>
                <a:tc>
                  <a:txBody>
                    <a:bodyPr/>
                    <a:lstStyle/>
                    <a:p>
                      <a:pPr algn="ctr" fontAlgn="b"/>
                      <a:r>
                        <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rPr>
                        <a:t>116</a:t>
                      </a: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39211760"/>
                  </a:ext>
                </a:extLst>
              </a:tr>
              <a:tr h="103349">
                <a:tc>
                  <a:txBody>
                    <a:bodyPr/>
                    <a:lstStyle/>
                    <a:p>
                      <a:pPr algn="ctr" fontAlgn="b"/>
                      <a:r>
                        <a:rPr lang="zh-TW" altLang="en-US" sz="900" b="0" i="0" u="none" strike="noStrike" dirty="0">
                          <a:solidFill>
                            <a:schemeClr val="tx1"/>
                          </a:solidFill>
                          <a:effectLst/>
                          <a:latin typeface="BIZ UDPゴシック" panose="020B0400000000000000" pitchFamily="50" charset="-128"/>
                          <a:ea typeface="BIZ UDPゴシック" panose="020B0400000000000000" pitchFamily="50" charset="-128"/>
                        </a:rPr>
                        <a:t>東京都下水道局南部下水道事務所</a:t>
                      </a:r>
                    </a:p>
                  </a:txBody>
                  <a:tcPr marL="0" marR="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EEBF7"/>
                    </a:solidFill>
                  </a:tcPr>
                </a:tc>
                <a:tc>
                  <a:txBody>
                    <a:bodyPr/>
                    <a:lstStyle/>
                    <a:p>
                      <a:pPr algn="dist" fontAlgn="b"/>
                      <a:r>
                        <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rPr>
                        <a:t>03-5734-5031</a:t>
                      </a: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rPr>
                        <a:t>(</a:t>
                      </a:r>
                      <a:r>
                        <a:rPr lang="ja-JP" altLang="en-US" sz="900" b="0" i="0" u="none" strike="noStrike" dirty="0">
                          <a:solidFill>
                            <a:schemeClr val="tx1"/>
                          </a:solidFill>
                          <a:effectLst/>
                          <a:latin typeface="BIZ UDPゴシック" panose="020B0400000000000000" pitchFamily="50" charset="-128"/>
                          <a:ea typeface="BIZ UDPゴシック" panose="020B0400000000000000" pitchFamily="50" charset="-128"/>
                        </a:rPr>
                        <a:t>携帯電話・ＰＨＳご利用の方）</a:t>
                      </a:r>
                    </a:p>
                  </a:txBody>
                  <a:tcPr marL="0" marR="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EEBF7"/>
                    </a:solidFill>
                  </a:tcPr>
                </a:tc>
                <a:tc>
                  <a:txBody>
                    <a:bodyPr/>
                    <a:lstStyle/>
                    <a:p>
                      <a:pPr algn="dist" fontAlgn="b"/>
                      <a:r>
                        <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rPr>
                        <a:t>0120-116-000</a:t>
                      </a: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550615860"/>
                  </a:ext>
                </a:extLst>
              </a:tr>
            </a:tbl>
          </a:graphicData>
        </a:graphic>
      </p:graphicFrame>
      <p:sp>
        <p:nvSpPr>
          <p:cNvPr id="114" name="四角形: 角を丸くする 113">
            <a:extLst>
              <a:ext uri="{FF2B5EF4-FFF2-40B4-BE49-F238E27FC236}">
                <a16:creationId xmlns:a16="http://schemas.microsoft.com/office/drawing/2014/main" xmlns="" id="{258194D0-29D7-492E-AAFF-041E269962A5}"/>
              </a:ext>
            </a:extLst>
          </p:cNvPr>
          <p:cNvSpPr/>
          <p:nvPr/>
        </p:nvSpPr>
        <p:spPr>
          <a:xfrm>
            <a:off x="175134" y="6962245"/>
            <a:ext cx="7236000" cy="252000"/>
          </a:xfrm>
          <a:prstGeom prst="roundRect">
            <a:avLst>
              <a:gd name="adj" fmla="val 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関係機関連絡先</a:t>
            </a:r>
            <a:endParaRPr kumimoji="1" lang="en-US" altLang="ja-JP" sz="1400" b="1" dirty="0">
              <a:solidFill>
                <a:schemeClr val="bg1"/>
              </a:solidFill>
              <a:latin typeface="Meiryo UI" panose="020B0604030504040204" pitchFamily="50" charset="-128"/>
              <a:ea typeface="Meiryo UI" panose="020B0604030504040204" pitchFamily="50" charset="-128"/>
            </a:endParaRPr>
          </a:p>
        </p:txBody>
      </p:sp>
      <p:graphicFrame>
        <p:nvGraphicFramePr>
          <p:cNvPr id="115" name="表 45">
            <a:extLst>
              <a:ext uri="{FF2B5EF4-FFF2-40B4-BE49-F238E27FC236}">
                <a16:creationId xmlns:a16="http://schemas.microsoft.com/office/drawing/2014/main" xmlns="" id="{F70D1990-EA42-4F52-BAEC-DE8AC98B36FD}"/>
              </a:ext>
            </a:extLst>
          </p:cNvPr>
          <p:cNvGraphicFramePr>
            <a:graphicFrameLocks noGrp="1"/>
          </p:cNvGraphicFramePr>
          <p:nvPr>
            <p:extLst>
              <p:ext uri="{D42A27DB-BD31-4B8C-83A1-F6EECF244321}">
                <p14:modId xmlns:p14="http://schemas.microsoft.com/office/powerpoint/2010/main" val="3466807731"/>
              </p:ext>
            </p:extLst>
          </p:nvPr>
        </p:nvGraphicFramePr>
        <p:xfrm>
          <a:off x="431731" y="8828495"/>
          <a:ext cx="6696000" cy="865800"/>
        </p:xfrm>
        <a:graphic>
          <a:graphicData uri="http://schemas.openxmlformats.org/drawingml/2006/table">
            <a:tbl>
              <a:tblPr firstRow="1" bandRow="1">
                <a:tableStyleId>{5C22544A-7EE6-4342-B048-85BDC9FD1C3A}</a:tableStyleId>
              </a:tblPr>
              <a:tblGrid>
                <a:gridCol w="1836000">
                  <a:extLst>
                    <a:ext uri="{9D8B030D-6E8A-4147-A177-3AD203B41FA5}">
                      <a16:colId xmlns:a16="http://schemas.microsoft.com/office/drawing/2014/main" xmlns="" val="381243149"/>
                    </a:ext>
                  </a:extLst>
                </a:gridCol>
                <a:gridCol w="1512000">
                  <a:extLst>
                    <a:ext uri="{9D8B030D-6E8A-4147-A177-3AD203B41FA5}">
                      <a16:colId xmlns:a16="http://schemas.microsoft.com/office/drawing/2014/main" xmlns="" val="58680114"/>
                    </a:ext>
                  </a:extLst>
                </a:gridCol>
                <a:gridCol w="1836000">
                  <a:extLst>
                    <a:ext uri="{9D8B030D-6E8A-4147-A177-3AD203B41FA5}">
                      <a16:colId xmlns:a16="http://schemas.microsoft.com/office/drawing/2014/main" xmlns="" val="931866010"/>
                    </a:ext>
                  </a:extLst>
                </a:gridCol>
                <a:gridCol w="1512000">
                  <a:extLst>
                    <a:ext uri="{9D8B030D-6E8A-4147-A177-3AD203B41FA5}">
                      <a16:colId xmlns:a16="http://schemas.microsoft.com/office/drawing/2014/main" xmlns="" val="3607291078"/>
                    </a:ext>
                  </a:extLst>
                </a:gridCol>
              </a:tblGrid>
              <a:tr h="125690">
                <a:tc gridSpan="4">
                  <a:txBody>
                    <a:bodyPr/>
                    <a:lstStyle/>
                    <a:p>
                      <a:pPr algn="ctr"/>
                      <a:r>
                        <a:rPr kumimoji="1" lang="ja-JP" altLang="en-US" sz="900" b="1" dirty="0">
                          <a:solidFill>
                            <a:schemeClr val="bg1"/>
                          </a:solidFill>
                          <a:latin typeface="BIZ UDPゴシック" panose="020B0400000000000000" pitchFamily="50" charset="-128"/>
                          <a:ea typeface="BIZ UDPゴシック" panose="020B0400000000000000" pitchFamily="50" charset="-128"/>
                        </a:rPr>
                        <a:t>商工団体関係連絡先</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solidFill>
                  </a:tcPr>
                </a:tc>
                <a:tc hMerge="1">
                  <a:txBody>
                    <a:bodyPr/>
                    <a:lstStyle/>
                    <a:p>
                      <a:endParaRPr kumimoji="1" lang="ja-JP" altLang="en-US" sz="900" dirty="0"/>
                    </a:p>
                  </a:txBody>
                  <a:tcPr/>
                </a:tc>
                <a:tc hMerge="1">
                  <a:txBody>
                    <a:bodyPr/>
                    <a:lstStyle/>
                    <a:p>
                      <a:pPr algn="ctr"/>
                      <a:endParaRPr kumimoji="1" lang="ja-JP" altLang="en-US" sz="900" b="1" dirty="0"/>
                    </a:p>
                  </a:txBody>
                  <a:tcPr anchor="ctr">
                    <a:solidFill>
                      <a:schemeClr val="accent2"/>
                    </a:solidFill>
                  </a:tcPr>
                </a:tc>
                <a:tc hMerge="1">
                  <a:txBody>
                    <a:bodyPr/>
                    <a:lstStyle/>
                    <a:p>
                      <a:pPr algn="ctr"/>
                      <a:endParaRPr kumimoji="1" lang="ja-JP" altLang="en-US" sz="900" b="1" dirty="0"/>
                    </a:p>
                  </a:txBody>
                  <a:tcPr anchor="ctr">
                    <a:solidFill>
                      <a:schemeClr val="accent2"/>
                    </a:solidFill>
                  </a:tcPr>
                </a:tc>
                <a:extLst>
                  <a:ext uri="{0D108BD9-81ED-4DB2-BD59-A6C34878D82A}">
                    <a16:rowId xmlns:a16="http://schemas.microsoft.com/office/drawing/2014/main" xmlns="" val="642284300"/>
                  </a:ext>
                </a:extLst>
              </a:tr>
              <a:tr h="140931">
                <a:tc>
                  <a:txBody>
                    <a:bodyPr/>
                    <a:lstStyle/>
                    <a:p>
                      <a:pPr algn="ctr"/>
                      <a:r>
                        <a:rPr kumimoji="1" lang="ja-JP" altLang="en-US" sz="900" b="1" dirty="0">
                          <a:solidFill>
                            <a:schemeClr val="bg1"/>
                          </a:solidFill>
                          <a:latin typeface="BIZ UDPゴシック" panose="020B0400000000000000" pitchFamily="50" charset="-128"/>
                          <a:ea typeface="BIZ UDPゴシック" panose="020B0400000000000000" pitchFamily="50" charset="-128"/>
                        </a:rPr>
                        <a:t>連絡先</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solidFill>
                  </a:tcPr>
                </a:tc>
                <a:tc>
                  <a:txBody>
                    <a:bodyPr/>
                    <a:lstStyle/>
                    <a:p>
                      <a:pPr algn="ctr"/>
                      <a:r>
                        <a:rPr kumimoji="1" lang="ja-JP" altLang="en-US" sz="900" b="1" dirty="0">
                          <a:solidFill>
                            <a:schemeClr val="bg1"/>
                          </a:solidFill>
                          <a:latin typeface="BIZ UDPゴシック" panose="020B0400000000000000" pitchFamily="50" charset="-128"/>
                          <a:ea typeface="BIZ UDPゴシック" panose="020B0400000000000000" pitchFamily="50" charset="-128"/>
                        </a:rPr>
                        <a:t>電話番号</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solidFill>
                  </a:tcPr>
                </a:tc>
                <a:tc>
                  <a:txBody>
                    <a:bodyPr/>
                    <a:lstStyle/>
                    <a:p>
                      <a:pPr algn="ctr"/>
                      <a:r>
                        <a:rPr kumimoji="1" lang="ja-JP" altLang="en-US" sz="900" b="1" dirty="0">
                          <a:solidFill>
                            <a:schemeClr val="bg1"/>
                          </a:solidFill>
                          <a:latin typeface="BIZ UDPゴシック" panose="020B0400000000000000" pitchFamily="50" charset="-128"/>
                          <a:ea typeface="BIZ UDPゴシック" panose="020B0400000000000000" pitchFamily="50" charset="-128"/>
                        </a:rPr>
                        <a:t>連絡先</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solidFill>
                  </a:tcPr>
                </a:tc>
                <a:tc>
                  <a:txBody>
                    <a:bodyPr/>
                    <a:lstStyle/>
                    <a:p>
                      <a:pPr algn="ctr"/>
                      <a:r>
                        <a:rPr kumimoji="1" lang="ja-JP" altLang="en-US" sz="900" b="1" dirty="0">
                          <a:solidFill>
                            <a:schemeClr val="bg1"/>
                          </a:solidFill>
                          <a:latin typeface="BIZ UDPゴシック" panose="020B0400000000000000" pitchFamily="50" charset="-128"/>
                          <a:ea typeface="BIZ UDPゴシック" panose="020B0400000000000000" pitchFamily="50" charset="-128"/>
                        </a:rPr>
                        <a:t>電話番号</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xmlns="" val="2352132495"/>
                  </a:ext>
                </a:extLst>
              </a:tr>
              <a:tr h="103349">
                <a:tc>
                  <a:txBody>
                    <a:bodyPr/>
                    <a:lstStyle/>
                    <a:p>
                      <a:pPr algn="ctr" fontAlgn="b"/>
                      <a:r>
                        <a:rPr lang="en-US" altLang="zh-TW" sz="90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zh-TW"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公財</a:t>
                      </a:r>
                      <a:r>
                        <a:rPr lang="en-US" altLang="zh-TW" sz="90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zh-TW"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大田区産業振興協会</a:t>
                      </a:r>
                    </a:p>
                  </a:txBody>
                  <a:tcPr marL="0" marR="0" marT="18000" marB="1800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dist" fontAlgn="b"/>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03-3733-6144</a:t>
                      </a: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b"/>
                      <a:r>
                        <a:rPr lang="zh-TW"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（一社）大田工業連合会</a:t>
                      </a:r>
                    </a:p>
                  </a:txBody>
                  <a:tcPr marL="0" marR="0" marT="18000" marB="1800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dist" fontAlgn="b"/>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03-3737-0797</a:t>
                      </a: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434450434"/>
                  </a:ext>
                </a:extLst>
              </a:tr>
              <a:tr h="103349">
                <a:tc>
                  <a:txBody>
                    <a:bodyPr/>
                    <a:lstStyle/>
                    <a:p>
                      <a:pPr algn="ctr" fontAlgn="b"/>
                      <a:r>
                        <a:rPr lang="en-US" altLang="zh-TW" sz="80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zh-TW"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公財</a:t>
                      </a:r>
                      <a:r>
                        <a:rPr lang="en-US" altLang="zh-TW" sz="80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zh-TW"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東京都中小企業振興公社城南支社</a:t>
                      </a:r>
                    </a:p>
                  </a:txBody>
                  <a:tcPr marL="0" marR="0" marT="18000" marB="1800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dist" fontAlgn="b"/>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03-3733-6245</a:t>
                      </a: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b"/>
                      <a:r>
                        <a:rPr lang="zh-CN"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大田区商店街連合会</a:t>
                      </a:r>
                    </a:p>
                  </a:txBody>
                  <a:tcPr marL="0" marR="0" marT="18000" marB="1800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dist" fontAlgn="b"/>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03-3731-8500</a:t>
                      </a: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759647457"/>
                  </a:ext>
                </a:extLst>
              </a:tr>
              <a:tr h="103349">
                <a:tc>
                  <a:txBody>
                    <a:bodyPr/>
                    <a:lstStyle/>
                    <a:p>
                      <a:pPr algn="ctr" fontAlgn="b"/>
                      <a:r>
                        <a:rPr lang="zh-TW"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東京信用保証協会大田支店</a:t>
                      </a:r>
                    </a:p>
                  </a:txBody>
                  <a:tcPr marL="0" marR="0" marT="18000" marB="1800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dist" fontAlgn="b"/>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03-5710-3610</a:t>
                      </a: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b"/>
                      <a:r>
                        <a:rPr lang="zh-TW"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東京商工会議所大田支部</a:t>
                      </a:r>
                    </a:p>
                  </a:txBody>
                  <a:tcPr marL="0" marR="0" marT="18000" marB="1800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dist" fontAlgn="b"/>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03-3734-1621</a:t>
                      </a: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39211760"/>
                  </a:ext>
                </a:extLst>
              </a:tr>
            </a:tbl>
          </a:graphicData>
        </a:graphic>
      </p:graphicFrame>
      <p:grpSp>
        <p:nvGrpSpPr>
          <p:cNvPr id="17" name="グループ化 16">
            <a:extLst>
              <a:ext uri="{FF2B5EF4-FFF2-40B4-BE49-F238E27FC236}">
                <a16:creationId xmlns:a16="http://schemas.microsoft.com/office/drawing/2014/main" xmlns="" id="{04123D6A-4F6D-462B-AB7E-E0D4446E97E6}"/>
              </a:ext>
            </a:extLst>
          </p:cNvPr>
          <p:cNvGrpSpPr/>
          <p:nvPr/>
        </p:nvGrpSpPr>
        <p:grpSpPr>
          <a:xfrm>
            <a:off x="7554134" y="596"/>
            <a:ext cx="7572927" cy="10697650"/>
            <a:chOff x="7554134" y="596"/>
            <a:chExt cx="7572927" cy="10697650"/>
          </a:xfrm>
          <a:solidFill>
            <a:schemeClr val="accent5">
              <a:lumMod val="75000"/>
            </a:schemeClr>
          </a:solidFill>
        </p:grpSpPr>
        <p:sp>
          <p:nvSpPr>
            <p:cNvPr id="118" name="正方形/長方形 117">
              <a:extLst>
                <a:ext uri="{FF2B5EF4-FFF2-40B4-BE49-F238E27FC236}">
                  <a16:creationId xmlns:a16="http://schemas.microsoft.com/office/drawing/2014/main" xmlns="" id="{7B721E28-C2D4-4AEF-84B8-7EA24FB52051}"/>
                </a:ext>
              </a:extLst>
            </p:cNvPr>
            <p:cNvSpPr/>
            <p:nvPr/>
          </p:nvSpPr>
          <p:spPr>
            <a:xfrm>
              <a:off x="7559674" y="2294"/>
              <a:ext cx="7559675" cy="216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sp>
          <p:nvSpPr>
            <p:cNvPr id="119" name="正方形/長方形 118">
              <a:extLst>
                <a:ext uri="{FF2B5EF4-FFF2-40B4-BE49-F238E27FC236}">
                  <a16:creationId xmlns:a16="http://schemas.microsoft.com/office/drawing/2014/main" xmlns="" id="{2F5C6CBE-7952-483C-8A1D-97911D140B0F}"/>
                </a:ext>
              </a:extLst>
            </p:cNvPr>
            <p:cNvSpPr/>
            <p:nvPr/>
          </p:nvSpPr>
          <p:spPr>
            <a:xfrm rot="5400000">
              <a:off x="9673061" y="5238596"/>
              <a:ext cx="10692000" cy="216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sp>
          <p:nvSpPr>
            <p:cNvPr id="120" name="正方形/長方形 119">
              <a:extLst>
                <a:ext uri="{FF2B5EF4-FFF2-40B4-BE49-F238E27FC236}">
                  <a16:creationId xmlns:a16="http://schemas.microsoft.com/office/drawing/2014/main" xmlns="" id="{DE1C65C2-5FF1-4D82-823A-4F0D00F48896}"/>
                </a:ext>
              </a:extLst>
            </p:cNvPr>
            <p:cNvSpPr/>
            <p:nvPr/>
          </p:nvSpPr>
          <p:spPr>
            <a:xfrm>
              <a:off x="7554134" y="10477722"/>
              <a:ext cx="7559675" cy="216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sp>
          <p:nvSpPr>
            <p:cNvPr id="121" name="正方形/長方形 120">
              <a:extLst>
                <a:ext uri="{FF2B5EF4-FFF2-40B4-BE49-F238E27FC236}">
                  <a16:creationId xmlns:a16="http://schemas.microsoft.com/office/drawing/2014/main" xmlns="" id="{903B8D91-18F8-4BF3-9DB9-3092A2553A11}"/>
                </a:ext>
              </a:extLst>
            </p:cNvPr>
            <p:cNvSpPr/>
            <p:nvPr/>
          </p:nvSpPr>
          <p:spPr>
            <a:xfrm rot="5400000">
              <a:off x="2316134" y="5244246"/>
              <a:ext cx="10692000" cy="216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grpSp>
      <p:sp>
        <p:nvSpPr>
          <p:cNvPr id="22" name="テキスト ボックス 21">
            <a:extLst>
              <a:ext uri="{FF2B5EF4-FFF2-40B4-BE49-F238E27FC236}">
                <a16:creationId xmlns:a16="http://schemas.microsoft.com/office/drawing/2014/main" xmlns="" id="{E69056E0-DE6C-428F-99A6-92EE0B7EFC98}"/>
              </a:ext>
            </a:extLst>
          </p:cNvPr>
          <p:cNvSpPr txBox="1"/>
          <p:nvPr/>
        </p:nvSpPr>
        <p:spPr>
          <a:xfrm>
            <a:off x="7763974" y="203307"/>
            <a:ext cx="5328703" cy="677108"/>
          </a:xfrm>
          <a:prstGeom prst="rect">
            <a:avLst/>
          </a:prstGeom>
          <a:noFill/>
        </p:spPr>
        <p:txBody>
          <a:bodyPr wrap="none" rtlCol="0">
            <a:spAutoFit/>
          </a:bodyPr>
          <a:lstStyle/>
          <a:p>
            <a:r>
              <a:rPr kumimoji="1" lang="ja-JP" altLang="en-US" sz="3800" b="1" dirty="0">
                <a:solidFill>
                  <a:schemeClr val="bg1"/>
                </a:solidFill>
                <a:latin typeface="Meiryo UI" panose="020B0604030504040204" pitchFamily="50" charset="-128"/>
                <a:ea typeface="Meiryo UI" panose="020B0604030504040204" pitchFamily="50" charset="-128"/>
              </a:rPr>
              <a:t>大田区簡易版</a:t>
            </a:r>
            <a:r>
              <a:rPr kumimoji="1" lang="en-US" altLang="ja-JP" sz="3800" b="1" dirty="0">
                <a:solidFill>
                  <a:schemeClr val="bg1"/>
                </a:solidFill>
                <a:latin typeface="Meiryo UI" panose="020B0604030504040204" pitchFamily="50" charset="-128"/>
                <a:ea typeface="Meiryo UI" panose="020B0604030504040204" pitchFamily="50" charset="-128"/>
              </a:rPr>
              <a:t>BCP</a:t>
            </a:r>
            <a:r>
              <a:rPr kumimoji="1" lang="ja-JP" altLang="en-US" sz="3800" b="1" dirty="0">
                <a:solidFill>
                  <a:schemeClr val="bg1"/>
                </a:solidFill>
                <a:latin typeface="Meiryo UI" panose="020B0604030504040204" pitchFamily="50" charset="-128"/>
                <a:ea typeface="Meiryo UI" panose="020B0604030504040204" pitchFamily="50" charset="-128"/>
              </a:rPr>
              <a:t>シート</a:t>
            </a:r>
          </a:p>
        </p:txBody>
      </p:sp>
      <p:sp>
        <p:nvSpPr>
          <p:cNvPr id="26" name="テキスト ボックス 25">
            <a:extLst>
              <a:ext uri="{FF2B5EF4-FFF2-40B4-BE49-F238E27FC236}">
                <a16:creationId xmlns:a16="http://schemas.microsoft.com/office/drawing/2014/main" xmlns="" id="{5A89229B-46B0-4F42-BAD0-658CD2F9CCA2}"/>
              </a:ext>
            </a:extLst>
          </p:cNvPr>
          <p:cNvSpPr txBox="1"/>
          <p:nvPr/>
        </p:nvSpPr>
        <p:spPr>
          <a:xfrm>
            <a:off x="13282885" y="190248"/>
            <a:ext cx="1620000" cy="1080622"/>
          </a:xfrm>
          <a:prstGeom prst="rect">
            <a:avLst/>
          </a:prstGeom>
          <a:solidFill>
            <a:schemeClr val="bg1"/>
          </a:solidFill>
        </p:spPr>
        <p:txBody>
          <a:bodyPr wrap="square" lIns="36000" tIns="36000" rIns="36000" bIns="36000" rtlCol="0" anchor="ctr">
            <a:noAutofit/>
          </a:bodyPr>
          <a:lstStyle/>
          <a:p>
            <a:pPr algn="ctr"/>
            <a:r>
              <a:rPr kumimoji="1" lang="ja-JP" altLang="en-US" sz="4000" b="1" dirty="0">
                <a:solidFill>
                  <a:srgbClr val="2E75B6"/>
                </a:solidFill>
                <a:latin typeface="Meiryo UI" panose="020B0604030504040204" pitchFamily="50" charset="-128"/>
                <a:ea typeface="Meiryo UI" panose="020B0604030504040204" pitchFamily="50" charset="-128"/>
              </a:rPr>
              <a:t>災害編</a:t>
            </a:r>
          </a:p>
        </p:txBody>
      </p:sp>
      <p:sp>
        <p:nvSpPr>
          <p:cNvPr id="122" name="テキスト ボックス 121">
            <a:extLst>
              <a:ext uri="{FF2B5EF4-FFF2-40B4-BE49-F238E27FC236}">
                <a16:creationId xmlns:a16="http://schemas.microsoft.com/office/drawing/2014/main" xmlns="" id="{FE91CA3E-8219-427D-B5F8-A1101F6C3FB4}"/>
              </a:ext>
            </a:extLst>
          </p:cNvPr>
          <p:cNvSpPr txBox="1"/>
          <p:nvPr/>
        </p:nvSpPr>
        <p:spPr>
          <a:xfrm>
            <a:off x="7737219" y="893271"/>
            <a:ext cx="4532010" cy="369332"/>
          </a:xfrm>
          <a:prstGeom prst="rect">
            <a:avLst/>
          </a:prstGeom>
          <a:noFill/>
        </p:spPr>
        <p:txBody>
          <a:bodyPr wrap="none" rtlCol="0">
            <a:spAutoFit/>
          </a:bodyPr>
          <a:lstStyle/>
          <a:p>
            <a:pPr algn="ctr"/>
            <a:r>
              <a:rPr kumimoji="1" lang="ja-JP" altLang="en-US" sz="1800" b="1" dirty="0">
                <a:solidFill>
                  <a:schemeClr val="accent5">
                    <a:lumMod val="20000"/>
                    <a:lumOff val="80000"/>
                  </a:schemeClr>
                </a:solidFill>
                <a:latin typeface="BIZ UDP明朝 Medium" panose="02020500000000000000" pitchFamily="18" charset="-128"/>
                <a:ea typeface="BIZ UDP明朝 Medium" panose="02020500000000000000" pitchFamily="18" charset="-128"/>
              </a:rPr>
              <a:t>事業を強くする、緊急事態への「事前の備え」</a:t>
            </a:r>
          </a:p>
        </p:txBody>
      </p:sp>
      <p:cxnSp>
        <p:nvCxnSpPr>
          <p:cNvPr id="36" name="直線コネクタ 35">
            <a:extLst>
              <a:ext uri="{FF2B5EF4-FFF2-40B4-BE49-F238E27FC236}">
                <a16:creationId xmlns:a16="http://schemas.microsoft.com/office/drawing/2014/main" xmlns="" id="{60B63AF5-1223-4767-A2A7-EBD79F939DCC}"/>
              </a:ext>
            </a:extLst>
          </p:cNvPr>
          <p:cNvCxnSpPr>
            <a:cxnSpLocks/>
          </p:cNvCxnSpPr>
          <p:nvPr/>
        </p:nvCxnSpPr>
        <p:spPr>
          <a:xfrm>
            <a:off x="7806617" y="905237"/>
            <a:ext cx="5400000" cy="0"/>
          </a:xfrm>
          <a:prstGeom prst="line">
            <a:avLst/>
          </a:prstGeom>
          <a:ln>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23" name="直線コネクタ 122">
            <a:extLst>
              <a:ext uri="{FF2B5EF4-FFF2-40B4-BE49-F238E27FC236}">
                <a16:creationId xmlns:a16="http://schemas.microsoft.com/office/drawing/2014/main" xmlns="" id="{B42083CB-26F2-4E68-9B72-55D26E679E19}"/>
              </a:ext>
            </a:extLst>
          </p:cNvPr>
          <p:cNvCxnSpPr>
            <a:cxnSpLocks/>
          </p:cNvCxnSpPr>
          <p:nvPr/>
        </p:nvCxnSpPr>
        <p:spPr>
          <a:xfrm>
            <a:off x="7806617" y="1270870"/>
            <a:ext cx="5400000" cy="0"/>
          </a:xfrm>
          <a:prstGeom prst="line">
            <a:avLst/>
          </a:prstGeom>
          <a:ln>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26" name="テキスト ボックス 125">
            <a:extLst>
              <a:ext uri="{FF2B5EF4-FFF2-40B4-BE49-F238E27FC236}">
                <a16:creationId xmlns:a16="http://schemas.microsoft.com/office/drawing/2014/main" xmlns="" id="{07E5FE1E-D348-48D8-B831-DA595097A4E0}"/>
              </a:ext>
            </a:extLst>
          </p:cNvPr>
          <p:cNvSpPr txBox="1"/>
          <p:nvPr/>
        </p:nvSpPr>
        <p:spPr>
          <a:xfrm>
            <a:off x="8414423" y="7153273"/>
            <a:ext cx="1622560" cy="276999"/>
          </a:xfrm>
          <a:prstGeom prst="rect">
            <a:avLst/>
          </a:prstGeom>
          <a:noFill/>
        </p:spPr>
        <p:txBody>
          <a:bodyPr vert="horz" wrap="none" rtlCol="0">
            <a:spAutoFit/>
          </a:bodyPr>
          <a:lstStyle/>
          <a:p>
            <a:pPr algn="ctr"/>
            <a:r>
              <a:rPr kumimoji="1" lang="ja-JP" altLang="en-US" sz="1200" b="1" dirty="0">
                <a:solidFill>
                  <a:schemeClr val="accent4"/>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緊急時に役立った事例</a:t>
            </a:r>
          </a:p>
        </p:txBody>
      </p:sp>
      <p:grpSp>
        <p:nvGrpSpPr>
          <p:cNvPr id="72" name="グループ化 71">
            <a:extLst>
              <a:ext uri="{FF2B5EF4-FFF2-40B4-BE49-F238E27FC236}">
                <a16:creationId xmlns:a16="http://schemas.microsoft.com/office/drawing/2014/main" xmlns="" id="{8FC02C64-7F5E-4C5C-9A3E-44283734FAE6}"/>
              </a:ext>
            </a:extLst>
          </p:cNvPr>
          <p:cNvGrpSpPr/>
          <p:nvPr/>
        </p:nvGrpSpPr>
        <p:grpSpPr>
          <a:xfrm>
            <a:off x="8045109" y="3398487"/>
            <a:ext cx="2556000" cy="484637"/>
            <a:chOff x="8045109" y="3471526"/>
            <a:chExt cx="2556000" cy="484637"/>
          </a:xfrm>
        </p:grpSpPr>
        <p:sp>
          <p:nvSpPr>
            <p:cNvPr id="68" name="正方形/長方形 67">
              <a:extLst>
                <a:ext uri="{FF2B5EF4-FFF2-40B4-BE49-F238E27FC236}">
                  <a16:creationId xmlns:a16="http://schemas.microsoft.com/office/drawing/2014/main" xmlns="" id="{1A1FEC4A-3FD6-4C5C-95F8-A25D094E79E9}"/>
                </a:ext>
              </a:extLst>
            </p:cNvPr>
            <p:cNvSpPr/>
            <p:nvPr/>
          </p:nvSpPr>
          <p:spPr>
            <a:xfrm>
              <a:off x="8045109" y="3492409"/>
              <a:ext cx="2556000" cy="442871"/>
            </a:xfrm>
            <a:prstGeom prst="rect">
              <a:avLst/>
            </a:prstGeom>
            <a:solidFill>
              <a:schemeClr val="bg1"/>
            </a:solidFill>
            <a:ln w="28575">
              <a:solidFill>
                <a:srgbClr val="2E75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9" name="正方形/長方形 128">
              <a:extLst>
                <a:ext uri="{FF2B5EF4-FFF2-40B4-BE49-F238E27FC236}">
                  <a16:creationId xmlns:a16="http://schemas.microsoft.com/office/drawing/2014/main" xmlns="" id="{43376C89-BDAA-45B0-BA7F-9AD68B4DBD82}"/>
                </a:ext>
              </a:extLst>
            </p:cNvPr>
            <p:cNvSpPr/>
            <p:nvPr/>
          </p:nvSpPr>
          <p:spPr>
            <a:xfrm>
              <a:off x="8369109" y="3471526"/>
              <a:ext cx="1908000" cy="4846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kumimoji="1" lang="en-US" altLang="ja-JP" sz="1600" b="1" dirty="0">
                  <a:solidFill>
                    <a:srgbClr val="002060"/>
                  </a:solidFill>
                  <a:latin typeface="Meiryo UI" panose="020B0604030504040204" pitchFamily="50" charset="-128"/>
                  <a:ea typeface="Meiryo UI" panose="020B0604030504040204" pitchFamily="50" charset="-128"/>
                </a:rPr>
                <a:t>BCP</a:t>
              </a:r>
              <a:r>
                <a:rPr kumimoji="1" lang="ja-JP" altLang="en-US" sz="1600" b="1" dirty="0">
                  <a:solidFill>
                    <a:srgbClr val="002060"/>
                  </a:solidFill>
                  <a:latin typeface="Meiryo UI" panose="020B0604030504040204" pitchFamily="50" charset="-128"/>
                  <a:ea typeface="Meiryo UI" panose="020B0604030504040204" pitchFamily="50" charset="-128"/>
                </a:rPr>
                <a:t>で事前に備える</a:t>
              </a:r>
              <a:endParaRPr kumimoji="1" lang="en-US" altLang="ja-JP" sz="1600" b="1" dirty="0">
                <a:solidFill>
                  <a:srgbClr val="002060"/>
                </a:solidFill>
                <a:latin typeface="Meiryo UI" panose="020B0604030504040204" pitchFamily="50" charset="-128"/>
                <a:ea typeface="Meiryo UI" panose="020B0604030504040204" pitchFamily="50" charset="-128"/>
              </a:endParaRPr>
            </a:p>
          </p:txBody>
        </p:sp>
      </p:grpSp>
      <p:grpSp>
        <p:nvGrpSpPr>
          <p:cNvPr id="71" name="グループ化 70">
            <a:extLst>
              <a:ext uri="{FF2B5EF4-FFF2-40B4-BE49-F238E27FC236}">
                <a16:creationId xmlns:a16="http://schemas.microsoft.com/office/drawing/2014/main" xmlns="" id="{7C7C5FF5-B8ED-4BD1-89A9-57F26B114D70}"/>
              </a:ext>
            </a:extLst>
          </p:cNvPr>
          <p:cNvGrpSpPr/>
          <p:nvPr/>
        </p:nvGrpSpPr>
        <p:grpSpPr>
          <a:xfrm>
            <a:off x="8045110" y="3903480"/>
            <a:ext cx="2556000" cy="540000"/>
            <a:chOff x="8045110" y="3969184"/>
            <a:chExt cx="2556000" cy="540000"/>
          </a:xfrm>
        </p:grpSpPr>
        <p:sp>
          <p:nvSpPr>
            <p:cNvPr id="130" name="正方形/長方形 129">
              <a:extLst>
                <a:ext uri="{FF2B5EF4-FFF2-40B4-BE49-F238E27FC236}">
                  <a16:creationId xmlns:a16="http://schemas.microsoft.com/office/drawing/2014/main" xmlns="" id="{32B6AD33-76D1-4ECA-9C47-8955005D8022}"/>
                </a:ext>
              </a:extLst>
            </p:cNvPr>
            <p:cNvSpPr/>
            <p:nvPr/>
          </p:nvSpPr>
          <p:spPr>
            <a:xfrm>
              <a:off x="8045110" y="3969184"/>
              <a:ext cx="2556000" cy="540000"/>
            </a:xfrm>
            <a:prstGeom prst="rect">
              <a:avLst/>
            </a:prstGeom>
            <a:solidFill>
              <a:schemeClr val="accent5"/>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sp>
          <p:nvSpPr>
            <p:cNvPr id="69" name="テキスト ボックス 68">
              <a:extLst>
                <a:ext uri="{FF2B5EF4-FFF2-40B4-BE49-F238E27FC236}">
                  <a16:creationId xmlns:a16="http://schemas.microsoft.com/office/drawing/2014/main" xmlns="" id="{5D4DA18B-EA72-4F20-B0F4-C9E2F63D14B7}"/>
                </a:ext>
              </a:extLst>
            </p:cNvPr>
            <p:cNvSpPr txBox="1"/>
            <p:nvPr/>
          </p:nvSpPr>
          <p:spPr>
            <a:xfrm>
              <a:off x="8075340" y="4005184"/>
              <a:ext cx="432000" cy="468000"/>
            </a:xfrm>
            <a:prstGeom prst="rect">
              <a:avLst/>
            </a:prstGeom>
            <a:solidFill>
              <a:schemeClr val="bg1"/>
            </a:solidFill>
          </p:spPr>
          <p:txBody>
            <a:bodyPr wrap="square" lIns="36000" tIns="36000" rIns="72000" bIns="36000" rtlCol="0" anchor="ctr">
              <a:noAutofit/>
            </a:bodyPr>
            <a:lstStyle/>
            <a:p>
              <a:pPr algn="ctr"/>
              <a:r>
                <a:rPr kumimoji="1" lang="en-US" altLang="ja-JP" sz="1200" b="1" dirty="0">
                  <a:solidFill>
                    <a:srgbClr val="002060"/>
                  </a:solidFill>
                  <a:latin typeface="BIZ UDPゴシック" panose="020B0400000000000000" pitchFamily="50" charset="-128"/>
                  <a:ea typeface="BIZ UDPゴシック" panose="020B0400000000000000" pitchFamily="50" charset="-128"/>
                </a:rPr>
                <a:t>Ⅰ-1</a:t>
              </a:r>
              <a:endParaRPr kumimoji="1" lang="ja-JP" altLang="en-US" sz="1200" b="1" dirty="0">
                <a:solidFill>
                  <a:srgbClr val="002060"/>
                </a:solidFill>
                <a:latin typeface="BIZ UDPゴシック" panose="020B0400000000000000" pitchFamily="50" charset="-128"/>
                <a:ea typeface="BIZ UDPゴシック" panose="020B0400000000000000" pitchFamily="50" charset="-128"/>
              </a:endParaRPr>
            </a:p>
          </p:txBody>
        </p:sp>
        <p:sp>
          <p:nvSpPr>
            <p:cNvPr id="131" name="正方形/長方形 130">
              <a:extLst>
                <a:ext uri="{FF2B5EF4-FFF2-40B4-BE49-F238E27FC236}">
                  <a16:creationId xmlns:a16="http://schemas.microsoft.com/office/drawing/2014/main" xmlns="" id="{BCE74996-6E48-49CF-A70C-B0338C26A7E3}"/>
                </a:ext>
              </a:extLst>
            </p:cNvPr>
            <p:cNvSpPr/>
            <p:nvPr/>
          </p:nvSpPr>
          <p:spPr>
            <a:xfrm>
              <a:off x="8594936" y="3995659"/>
              <a:ext cx="1908000" cy="4846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kumimoji="1" lang="ja-JP" altLang="en-US" sz="1600" b="1" dirty="0">
                  <a:solidFill>
                    <a:schemeClr val="bg1"/>
                  </a:solidFill>
                  <a:latin typeface="Meiryo UI" panose="020B0604030504040204" pitchFamily="50" charset="-128"/>
                  <a:ea typeface="Meiryo UI" panose="020B0604030504040204" pitchFamily="50" charset="-128"/>
                </a:rPr>
                <a:t>基本方針を決める</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grpSp>
      <p:grpSp>
        <p:nvGrpSpPr>
          <p:cNvPr id="132" name="グループ化 131">
            <a:extLst>
              <a:ext uri="{FF2B5EF4-FFF2-40B4-BE49-F238E27FC236}">
                <a16:creationId xmlns:a16="http://schemas.microsoft.com/office/drawing/2014/main" xmlns="" id="{CA4ADE0F-031E-4514-AA2D-EECD7BD4CFEF}"/>
              </a:ext>
            </a:extLst>
          </p:cNvPr>
          <p:cNvGrpSpPr/>
          <p:nvPr/>
        </p:nvGrpSpPr>
        <p:grpSpPr>
          <a:xfrm>
            <a:off x="8053305" y="5208904"/>
            <a:ext cx="2556000" cy="540000"/>
            <a:chOff x="8045110" y="3969184"/>
            <a:chExt cx="2556000" cy="540000"/>
          </a:xfrm>
        </p:grpSpPr>
        <p:sp>
          <p:nvSpPr>
            <p:cNvPr id="133" name="正方形/長方形 132">
              <a:extLst>
                <a:ext uri="{FF2B5EF4-FFF2-40B4-BE49-F238E27FC236}">
                  <a16:creationId xmlns:a16="http://schemas.microsoft.com/office/drawing/2014/main" xmlns="" id="{F0C504D8-B7DD-404E-AFC8-4CBC2611276F}"/>
                </a:ext>
              </a:extLst>
            </p:cNvPr>
            <p:cNvSpPr/>
            <p:nvPr/>
          </p:nvSpPr>
          <p:spPr>
            <a:xfrm>
              <a:off x="8045110" y="3969184"/>
              <a:ext cx="2556000" cy="540000"/>
            </a:xfrm>
            <a:prstGeom prst="rect">
              <a:avLst/>
            </a:prstGeom>
            <a:solidFill>
              <a:schemeClr val="accent5"/>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sp>
          <p:nvSpPr>
            <p:cNvPr id="134" name="テキスト ボックス 133">
              <a:extLst>
                <a:ext uri="{FF2B5EF4-FFF2-40B4-BE49-F238E27FC236}">
                  <a16:creationId xmlns:a16="http://schemas.microsoft.com/office/drawing/2014/main" xmlns="" id="{D049AA43-6A65-4E6B-8A25-299E1012076E}"/>
                </a:ext>
              </a:extLst>
            </p:cNvPr>
            <p:cNvSpPr txBox="1"/>
            <p:nvPr/>
          </p:nvSpPr>
          <p:spPr>
            <a:xfrm>
              <a:off x="8075340" y="4005184"/>
              <a:ext cx="432000" cy="468000"/>
            </a:xfrm>
            <a:prstGeom prst="rect">
              <a:avLst/>
            </a:prstGeom>
            <a:solidFill>
              <a:schemeClr val="bg1"/>
            </a:solidFill>
          </p:spPr>
          <p:txBody>
            <a:bodyPr wrap="square" lIns="36000" tIns="36000" rIns="54000" bIns="36000" rtlCol="0" anchor="ctr">
              <a:noAutofit/>
            </a:bodyPr>
            <a:lstStyle/>
            <a:p>
              <a:pPr algn="ctr"/>
              <a:r>
                <a:rPr kumimoji="1" lang="en-US" altLang="ja-JP" sz="1200" b="1" dirty="0">
                  <a:solidFill>
                    <a:srgbClr val="002060"/>
                  </a:solidFill>
                  <a:latin typeface="BIZ UDPゴシック" panose="020B0400000000000000" pitchFamily="50" charset="-128"/>
                  <a:ea typeface="BIZ UDPゴシック" panose="020B0400000000000000" pitchFamily="50" charset="-128"/>
                </a:rPr>
                <a:t>Ⅰ-4</a:t>
              </a:r>
            </a:p>
            <a:p>
              <a:pPr algn="ctr"/>
              <a:r>
                <a:rPr kumimoji="1" lang="en-US" altLang="ja-JP" sz="1200" b="1" dirty="0">
                  <a:solidFill>
                    <a:srgbClr val="002060"/>
                  </a:solidFill>
                  <a:latin typeface="BIZ UDPゴシック" panose="020B0400000000000000" pitchFamily="50" charset="-128"/>
                  <a:ea typeface="BIZ UDPゴシック" panose="020B0400000000000000" pitchFamily="50" charset="-128"/>
                </a:rPr>
                <a:t>Ⅰ-5</a:t>
              </a:r>
              <a:endParaRPr kumimoji="1" lang="ja-JP" altLang="en-US" sz="1200" b="1" dirty="0">
                <a:solidFill>
                  <a:srgbClr val="002060"/>
                </a:solidFill>
                <a:latin typeface="BIZ UDPゴシック" panose="020B0400000000000000" pitchFamily="50" charset="-128"/>
                <a:ea typeface="BIZ UDPゴシック" panose="020B0400000000000000" pitchFamily="50" charset="-128"/>
              </a:endParaRPr>
            </a:p>
          </p:txBody>
        </p:sp>
        <p:sp>
          <p:nvSpPr>
            <p:cNvPr id="135" name="正方形/長方形 134">
              <a:extLst>
                <a:ext uri="{FF2B5EF4-FFF2-40B4-BE49-F238E27FC236}">
                  <a16:creationId xmlns:a16="http://schemas.microsoft.com/office/drawing/2014/main" xmlns="" id="{93822778-4393-4F11-A25D-D318F3FDC299}"/>
                </a:ext>
              </a:extLst>
            </p:cNvPr>
            <p:cNvSpPr/>
            <p:nvPr/>
          </p:nvSpPr>
          <p:spPr>
            <a:xfrm>
              <a:off x="8594936" y="3995659"/>
              <a:ext cx="1908000" cy="4846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重要業務を特定し、対策を検討する</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grpSp>
      <p:grpSp>
        <p:nvGrpSpPr>
          <p:cNvPr id="136" name="グループ化 135">
            <a:extLst>
              <a:ext uri="{FF2B5EF4-FFF2-40B4-BE49-F238E27FC236}">
                <a16:creationId xmlns:a16="http://schemas.microsoft.com/office/drawing/2014/main" xmlns="" id="{BED53482-9162-4B6C-8CBC-829ADE13AA7C}"/>
              </a:ext>
            </a:extLst>
          </p:cNvPr>
          <p:cNvGrpSpPr/>
          <p:nvPr/>
        </p:nvGrpSpPr>
        <p:grpSpPr>
          <a:xfrm>
            <a:off x="8053305" y="4556192"/>
            <a:ext cx="2556000" cy="540000"/>
            <a:chOff x="8045110" y="3969184"/>
            <a:chExt cx="2556000" cy="540000"/>
          </a:xfrm>
        </p:grpSpPr>
        <p:sp>
          <p:nvSpPr>
            <p:cNvPr id="137" name="正方形/長方形 136">
              <a:extLst>
                <a:ext uri="{FF2B5EF4-FFF2-40B4-BE49-F238E27FC236}">
                  <a16:creationId xmlns:a16="http://schemas.microsoft.com/office/drawing/2014/main" xmlns="" id="{33E0114D-F631-49D0-8A6D-1140FE56F621}"/>
                </a:ext>
              </a:extLst>
            </p:cNvPr>
            <p:cNvSpPr/>
            <p:nvPr/>
          </p:nvSpPr>
          <p:spPr>
            <a:xfrm>
              <a:off x="8045110" y="3969184"/>
              <a:ext cx="2556000" cy="540000"/>
            </a:xfrm>
            <a:prstGeom prst="rect">
              <a:avLst/>
            </a:prstGeom>
            <a:solidFill>
              <a:schemeClr val="accent5"/>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sp>
          <p:nvSpPr>
            <p:cNvPr id="138" name="テキスト ボックス 137">
              <a:extLst>
                <a:ext uri="{FF2B5EF4-FFF2-40B4-BE49-F238E27FC236}">
                  <a16:creationId xmlns:a16="http://schemas.microsoft.com/office/drawing/2014/main" xmlns="" id="{4AB15B46-029E-4325-AE56-BA24087048C9}"/>
                </a:ext>
              </a:extLst>
            </p:cNvPr>
            <p:cNvSpPr txBox="1"/>
            <p:nvPr/>
          </p:nvSpPr>
          <p:spPr>
            <a:xfrm>
              <a:off x="8075340" y="4005184"/>
              <a:ext cx="432000" cy="468000"/>
            </a:xfrm>
            <a:prstGeom prst="rect">
              <a:avLst/>
            </a:prstGeom>
            <a:solidFill>
              <a:schemeClr val="bg1"/>
            </a:solidFill>
          </p:spPr>
          <p:txBody>
            <a:bodyPr wrap="square" lIns="36000" tIns="36000" rIns="54000" bIns="36000" rtlCol="0" anchor="ctr">
              <a:noAutofit/>
            </a:bodyPr>
            <a:lstStyle/>
            <a:p>
              <a:pPr algn="ctr"/>
              <a:r>
                <a:rPr kumimoji="1" lang="en-US" altLang="ja-JP" sz="1200" b="1" dirty="0">
                  <a:solidFill>
                    <a:srgbClr val="002060"/>
                  </a:solidFill>
                  <a:latin typeface="BIZ UDPゴシック" panose="020B0400000000000000" pitchFamily="50" charset="-128"/>
                  <a:ea typeface="BIZ UDPゴシック" panose="020B0400000000000000" pitchFamily="50" charset="-128"/>
                </a:rPr>
                <a:t>Ⅰ-2</a:t>
              </a:r>
            </a:p>
            <a:p>
              <a:pPr algn="ctr"/>
              <a:r>
                <a:rPr kumimoji="1" lang="en-US" altLang="ja-JP" sz="1200" b="1" dirty="0">
                  <a:solidFill>
                    <a:srgbClr val="002060"/>
                  </a:solidFill>
                  <a:latin typeface="BIZ UDPゴシック" panose="020B0400000000000000" pitchFamily="50" charset="-128"/>
                  <a:ea typeface="BIZ UDPゴシック" panose="020B0400000000000000" pitchFamily="50" charset="-128"/>
                </a:rPr>
                <a:t>Ⅰ-3</a:t>
              </a:r>
              <a:endParaRPr kumimoji="1" lang="ja-JP" altLang="en-US" sz="1200" b="1" dirty="0">
                <a:solidFill>
                  <a:srgbClr val="002060"/>
                </a:solidFill>
                <a:latin typeface="BIZ UDPゴシック" panose="020B0400000000000000" pitchFamily="50" charset="-128"/>
                <a:ea typeface="BIZ UDPゴシック" panose="020B0400000000000000" pitchFamily="50" charset="-128"/>
              </a:endParaRPr>
            </a:p>
          </p:txBody>
        </p:sp>
        <p:sp>
          <p:nvSpPr>
            <p:cNvPr id="139" name="正方形/長方形 138">
              <a:extLst>
                <a:ext uri="{FF2B5EF4-FFF2-40B4-BE49-F238E27FC236}">
                  <a16:creationId xmlns:a16="http://schemas.microsoft.com/office/drawing/2014/main" xmlns="" id="{973185F5-317A-4FF9-8472-F67A133AAFA3}"/>
                </a:ext>
              </a:extLst>
            </p:cNvPr>
            <p:cNvSpPr/>
            <p:nvPr/>
          </p:nvSpPr>
          <p:spPr>
            <a:xfrm>
              <a:off x="8594936" y="3995659"/>
              <a:ext cx="1908000" cy="4846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kumimoji="1" lang="ja-JP" altLang="en-US" sz="1600" b="1" dirty="0">
                  <a:solidFill>
                    <a:schemeClr val="bg1"/>
                  </a:solidFill>
                  <a:latin typeface="Meiryo UI" panose="020B0604030504040204" pitchFamily="50" charset="-128"/>
                  <a:ea typeface="Meiryo UI" panose="020B0604030504040204" pitchFamily="50" charset="-128"/>
                </a:rPr>
                <a:t>被害を想定する</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grpSp>
      <p:grpSp>
        <p:nvGrpSpPr>
          <p:cNvPr id="140" name="グループ化 139">
            <a:extLst>
              <a:ext uri="{FF2B5EF4-FFF2-40B4-BE49-F238E27FC236}">
                <a16:creationId xmlns:a16="http://schemas.microsoft.com/office/drawing/2014/main" xmlns="" id="{90B66B33-FE17-4A53-8A3A-55CF1B567D3F}"/>
              </a:ext>
            </a:extLst>
          </p:cNvPr>
          <p:cNvGrpSpPr/>
          <p:nvPr/>
        </p:nvGrpSpPr>
        <p:grpSpPr>
          <a:xfrm>
            <a:off x="8052793" y="5861613"/>
            <a:ext cx="2581651" cy="540000"/>
            <a:chOff x="8045110" y="3969184"/>
            <a:chExt cx="2581651" cy="540000"/>
          </a:xfrm>
        </p:grpSpPr>
        <p:sp>
          <p:nvSpPr>
            <p:cNvPr id="141" name="正方形/長方形 140">
              <a:extLst>
                <a:ext uri="{FF2B5EF4-FFF2-40B4-BE49-F238E27FC236}">
                  <a16:creationId xmlns:a16="http://schemas.microsoft.com/office/drawing/2014/main" xmlns="" id="{38684C3F-872A-4924-A3F3-6397100B9644}"/>
                </a:ext>
              </a:extLst>
            </p:cNvPr>
            <p:cNvSpPr/>
            <p:nvPr/>
          </p:nvSpPr>
          <p:spPr>
            <a:xfrm>
              <a:off x="8045110" y="3969184"/>
              <a:ext cx="2556000" cy="540000"/>
            </a:xfrm>
            <a:prstGeom prst="rect">
              <a:avLst/>
            </a:prstGeom>
            <a:solidFill>
              <a:schemeClr val="accent5"/>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sp>
          <p:nvSpPr>
            <p:cNvPr id="142" name="テキスト ボックス 141">
              <a:extLst>
                <a:ext uri="{FF2B5EF4-FFF2-40B4-BE49-F238E27FC236}">
                  <a16:creationId xmlns:a16="http://schemas.microsoft.com/office/drawing/2014/main" xmlns="" id="{51348639-A183-43BB-94F8-40EB732746D8}"/>
                </a:ext>
              </a:extLst>
            </p:cNvPr>
            <p:cNvSpPr txBox="1"/>
            <p:nvPr/>
          </p:nvSpPr>
          <p:spPr>
            <a:xfrm>
              <a:off x="8075340" y="4005184"/>
              <a:ext cx="432000" cy="468000"/>
            </a:xfrm>
            <a:prstGeom prst="rect">
              <a:avLst/>
            </a:prstGeom>
            <a:solidFill>
              <a:schemeClr val="bg1"/>
            </a:solidFill>
          </p:spPr>
          <p:txBody>
            <a:bodyPr wrap="square" lIns="36000" tIns="36000" rIns="54000" bIns="36000" rtlCol="0" anchor="ctr">
              <a:noAutofit/>
            </a:bodyPr>
            <a:lstStyle/>
            <a:p>
              <a:pPr algn="ctr"/>
              <a:r>
                <a:rPr kumimoji="1" lang="en-US" altLang="ja-JP" sz="1200" b="1" dirty="0">
                  <a:solidFill>
                    <a:srgbClr val="002060"/>
                  </a:solidFill>
                  <a:latin typeface="BIZ UDPゴシック" panose="020B0400000000000000" pitchFamily="50" charset="-128"/>
                  <a:ea typeface="BIZ UDPゴシック" panose="020B0400000000000000" pitchFamily="50" charset="-128"/>
                </a:rPr>
                <a:t>Ⅰ-6</a:t>
              </a:r>
              <a:endParaRPr kumimoji="1" lang="ja-JP" altLang="en-US" sz="1200" b="1" dirty="0">
                <a:solidFill>
                  <a:srgbClr val="002060"/>
                </a:solidFill>
                <a:latin typeface="BIZ UDPゴシック" panose="020B0400000000000000" pitchFamily="50" charset="-128"/>
                <a:ea typeface="BIZ UDPゴシック" panose="020B0400000000000000" pitchFamily="50" charset="-128"/>
              </a:endParaRPr>
            </a:p>
          </p:txBody>
        </p:sp>
        <p:sp>
          <p:nvSpPr>
            <p:cNvPr id="143" name="正方形/長方形 142">
              <a:extLst>
                <a:ext uri="{FF2B5EF4-FFF2-40B4-BE49-F238E27FC236}">
                  <a16:creationId xmlns:a16="http://schemas.microsoft.com/office/drawing/2014/main" xmlns="" id="{40359093-707A-4B59-947E-958A0EA2FD86}"/>
                </a:ext>
              </a:extLst>
            </p:cNvPr>
            <p:cNvSpPr/>
            <p:nvPr/>
          </p:nvSpPr>
          <p:spPr>
            <a:xfrm>
              <a:off x="8481958" y="3995659"/>
              <a:ext cx="2144803" cy="4846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kumimoji="1" lang="ja-JP" altLang="en-US" sz="1600" b="1" dirty="0">
                  <a:solidFill>
                    <a:schemeClr val="bg1"/>
                  </a:solidFill>
                  <a:latin typeface="Meiryo UI" panose="020B0604030504040204" pitchFamily="50" charset="-128"/>
                  <a:ea typeface="Meiryo UI" panose="020B0604030504040204" pitchFamily="50" charset="-128"/>
                </a:rPr>
                <a:t>緊急時の体制を作る</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grpSp>
      <p:sp>
        <p:nvSpPr>
          <p:cNvPr id="144" name="矢印: 山形 143">
            <a:extLst>
              <a:ext uri="{FF2B5EF4-FFF2-40B4-BE49-F238E27FC236}">
                <a16:creationId xmlns:a16="http://schemas.microsoft.com/office/drawing/2014/main" xmlns="" id="{40DB22A6-ED91-4580-9C20-6BA9488151BD}"/>
              </a:ext>
            </a:extLst>
          </p:cNvPr>
          <p:cNvSpPr/>
          <p:nvPr/>
        </p:nvSpPr>
        <p:spPr>
          <a:xfrm rot="5400000">
            <a:off x="9287109" y="4409836"/>
            <a:ext cx="72000" cy="180000"/>
          </a:xfrm>
          <a:prstGeom prst="chevron">
            <a:avLst>
              <a:gd name="adj" fmla="val 76458"/>
            </a:avLst>
          </a:prstGeom>
          <a:solidFill>
            <a:srgbClr val="BD544E"/>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600">
              <a:solidFill>
                <a:schemeClr val="tx1"/>
              </a:solidFill>
            </a:endParaRPr>
          </a:p>
        </p:txBody>
      </p:sp>
      <p:sp>
        <p:nvSpPr>
          <p:cNvPr id="145" name="矢印: 山形 144">
            <a:extLst>
              <a:ext uri="{FF2B5EF4-FFF2-40B4-BE49-F238E27FC236}">
                <a16:creationId xmlns:a16="http://schemas.microsoft.com/office/drawing/2014/main" xmlns="" id="{EB432C1E-AB53-46AE-BF6E-1D768B3DDBCD}"/>
              </a:ext>
            </a:extLst>
          </p:cNvPr>
          <p:cNvSpPr/>
          <p:nvPr/>
        </p:nvSpPr>
        <p:spPr>
          <a:xfrm rot="5400000">
            <a:off x="9287109" y="5062548"/>
            <a:ext cx="72000" cy="180000"/>
          </a:xfrm>
          <a:prstGeom prst="chevron">
            <a:avLst>
              <a:gd name="adj" fmla="val 76458"/>
            </a:avLst>
          </a:prstGeom>
          <a:solidFill>
            <a:srgbClr val="BD544E"/>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600">
              <a:solidFill>
                <a:schemeClr val="tx1"/>
              </a:solidFill>
            </a:endParaRPr>
          </a:p>
        </p:txBody>
      </p:sp>
      <p:sp>
        <p:nvSpPr>
          <p:cNvPr id="146" name="矢印: 山形 145">
            <a:extLst>
              <a:ext uri="{FF2B5EF4-FFF2-40B4-BE49-F238E27FC236}">
                <a16:creationId xmlns:a16="http://schemas.microsoft.com/office/drawing/2014/main" xmlns="" id="{3481522A-8F13-41E5-BE09-50B03C279863}"/>
              </a:ext>
            </a:extLst>
          </p:cNvPr>
          <p:cNvSpPr/>
          <p:nvPr/>
        </p:nvSpPr>
        <p:spPr>
          <a:xfrm rot="5400000">
            <a:off x="9287109" y="5715260"/>
            <a:ext cx="72000" cy="180000"/>
          </a:xfrm>
          <a:prstGeom prst="chevron">
            <a:avLst>
              <a:gd name="adj" fmla="val 76458"/>
            </a:avLst>
          </a:prstGeom>
          <a:solidFill>
            <a:srgbClr val="BD544E"/>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600">
              <a:solidFill>
                <a:schemeClr val="tx1"/>
              </a:solidFill>
            </a:endParaRPr>
          </a:p>
        </p:txBody>
      </p:sp>
      <p:grpSp>
        <p:nvGrpSpPr>
          <p:cNvPr id="153" name="グループ化 152">
            <a:extLst>
              <a:ext uri="{FF2B5EF4-FFF2-40B4-BE49-F238E27FC236}">
                <a16:creationId xmlns:a16="http://schemas.microsoft.com/office/drawing/2014/main" xmlns="" id="{A4048F27-8FE3-4FA7-AFDA-24A3E1A945EE}"/>
              </a:ext>
            </a:extLst>
          </p:cNvPr>
          <p:cNvGrpSpPr/>
          <p:nvPr/>
        </p:nvGrpSpPr>
        <p:grpSpPr>
          <a:xfrm>
            <a:off x="12121342" y="3398487"/>
            <a:ext cx="2556000" cy="484637"/>
            <a:chOff x="8045109" y="3471526"/>
            <a:chExt cx="2556000" cy="484637"/>
          </a:xfrm>
        </p:grpSpPr>
        <p:sp>
          <p:nvSpPr>
            <p:cNvPr id="154" name="正方形/長方形 153">
              <a:extLst>
                <a:ext uri="{FF2B5EF4-FFF2-40B4-BE49-F238E27FC236}">
                  <a16:creationId xmlns:a16="http://schemas.microsoft.com/office/drawing/2014/main" xmlns="" id="{D579E14D-96CD-4264-B7F0-E16733A90160}"/>
                </a:ext>
              </a:extLst>
            </p:cNvPr>
            <p:cNvSpPr/>
            <p:nvPr/>
          </p:nvSpPr>
          <p:spPr>
            <a:xfrm>
              <a:off x="8045109" y="3492409"/>
              <a:ext cx="2556000" cy="442871"/>
            </a:xfrm>
            <a:prstGeom prst="rect">
              <a:avLst/>
            </a:prstGeom>
            <a:solidFill>
              <a:schemeClr val="bg1"/>
            </a:solidFill>
            <a:ln w="28575">
              <a:solidFill>
                <a:srgbClr val="AF37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5" name="正方形/長方形 154">
              <a:extLst>
                <a:ext uri="{FF2B5EF4-FFF2-40B4-BE49-F238E27FC236}">
                  <a16:creationId xmlns:a16="http://schemas.microsoft.com/office/drawing/2014/main" xmlns="" id="{D8F5E54A-E296-43C1-8EF6-06757FF09382}"/>
                </a:ext>
              </a:extLst>
            </p:cNvPr>
            <p:cNvSpPr/>
            <p:nvPr/>
          </p:nvSpPr>
          <p:spPr>
            <a:xfrm>
              <a:off x="8369109" y="3471526"/>
              <a:ext cx="1908000" cy="4846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kumimoji="1" lang="ja-JP" altLang="en-US" sz="1600" b="1" dirty="0">
                  <a:solidFill>
                    <a:srgbClr val="AF3733"/>
                  </a:solidFill>
                  <a:latin typeface="Meiryo UI" panose="020B0604030504040204" pitchFamily="50" charset="-128"/>
                  <a:ea typeface="Meiryo UI" panose="020B0604030504040204" pitchFamily="50" charset="-128"/>
                </a:rPr>
                <a:t>緊急事態時の行動</a:t>
              </a:r>
              <a:endParaRPr kumimoji="1" lang="en-US" altLang="ja-JP" sz="1600" b="1" dirty="0">
                <a:solidFill>
                  <a:srgbClr val="AF3733"/>
                </a:solidFill>
                <a:latin typeface="Meiryo UI" panose="020B0604030504040204" pitchFamily="50" charset="-128"/>
                <a:ea typeface="Meiryo UI" panose="020B0604030504040204" pitchFamily="50" charset="-128"/>
              </a:endParaRPr>
            </a:p>
          </p:txBody>
        </p:sp>
      </p:grpSp>
      <p:grpSp>
        <p:nvGrpSpPr>
          <p:cNvPr id="179" name="グループ化 178">
            <a:extLst>
              <a:ext uri="{FF2B5EF4-FFF2-40B4-BE49-F238E27FC236}">
                <a16:creationId xmlns:a16="http://schemas.microsoft.com/office/drawing/2014/main" xmlns="" id="{F0A9CD45-B567-453E-8CCA-9448DA84210D}"/>
              </a:ext>
            </a:extLst>
          </p:cNvPr>
          <p:cNvGrpSpPr/>
          <p:nvPr/>
        </p:nvGrpSpPr>
        <p:grpSpPr>
          <a:xfrm>
            <a:off x="11248651" y="3304039"/>
            <a:ext cx="727221" cy="3156690"/>
            <a:chOff x="10677151" y="3284081"/>
            <a:chExt cx="727221" cy="3156690"/>
          </a:xfrm>
        </p:grpSpPr>
        <p:sp>
          <p:nvSpPr>
            <p:cNvPr id="147" name="二等辺三角形 146">
              <a:extLst>
                <a:ext uri="{FF2B5EF4-FFF2-40B4-BE49-F238E27FC236}">
                  <a16:creationId xmlns:a16="http://schemas.microsoft.com/office/drawing/2014/main" xmlns="" id="{A87D10D1-996D-41ED-BC05-18C9B0FD32AD}"/>
                </a:ext>
              </a:extLst>
            </p:cNvPr>
            <p:cNvSpPr/>
            <p:nvPr/>
          </p:nvSpPr>
          <p:spPr>
            <a:xfrm rot="5400000">
              <a:off x="9466947" y="4543087"/>
              <a:ext cx="3105169" cy="684761"/>
            </a:xfrm>
            <a:prstGeom prst="triangle">
              <a:avLst>
                <a:gd name="adj" fmla="val 49591"/>
              </a:avLst>
            </a:prstGeom>
            <a:solidFill>
              <a:srgbClr val="A7D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77" name="グループ化 176">
              <a:extLst>
                <a:ext uri="{FF2B5EF4-FFF2-40B4-BE49-F238E27FC236}">
                  <a16:creationId xmlns:a16="http://schemas.microsoft.com/office/drawing/2014/main" xmlns="" id="{D7566A9E-F646-410F-ABB3-42827A3EE29C}"/>
                </a:ext>
              </a:extLst>
            </p:cNvPr>
            <p:cNvGrpSpPr/>
            <p:nvPr/>
          </p:nvGrpSpPr>
          <p:grpSpPr>
            <a:xfrm>
              <a:off x="10695881" y="3284081"/>
              <a:ext cx="708491" cy="3156690"/>
              <a:chOff x="10695881" y="3284081"/>
              <a:chExt cx="708491" cy="3156690"/>
            </a:xfrm>
          </p:grpSpPr>
          <p:cxnSp>
            <p:nvCxnSpPr>
              <p:cNvPr id="157" name="直線コネクタ 156">
                <a:extLst>
                  <a:ext uri="{FF2B5EF4-FFF2-40B4-BE49-F238E27FC236}">
                    <a16:creationId xmlns:a16="http://schemas.microsoft.com/office/drawing/2014/main" xmlns="" id="{A2B9358F-7561-434F-847B-243FE7D7B255}"/>
                  </a:ext>
                </a:extLst>
              </p:cNvPr>
              <p:cNvCxnSpPr>
                <a:cxnSpLocks/>
              </p:cNvCxnSpPr>
              <p:nvPr/>
            </p:nvCxnSpPr>
            <p:spPr>
              <a:xfrm>
                <a:off x="10696901" y="3284081"/>
                <a:ext cx="707471" cy="1594019"/>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0" name="直線コネクタ 159">
                <a:extLst>
                  <a:ext uri="{FF2B5EF4-FFF2-40B4-BE49-F238E27FC236}">
                    <a16:creationId xmlns:a16="http://schemas.microsoft.com/office/drawing/2014/main" xmlns="" id="{B95A30E5-61FB-48D7-9611-ED2872A11E26}"/>
                  </a:ext>
                </a:extLst>
              </p:cNvPr>
              <p:cNvCxnSpPr>
                <a:cxnSpLocks/>
              </p:cNvCxnSpPr>
              <p:nvPr/>
            </p:nvCxnSpPr>
            <p:spPr>
              <a:xfrm flipV="1">
                <a:off x="10695881" y="4846752"/>
                <a:ext cx="707471" cy="1594019"/>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grpSp>
      </p:grpSp>
      <p:grpSp>
        <p:nvGrpSpPr>
          <p:cNvPr id="161" name="グループ化 160">
            <a:extLst>
              <a:ext uri="{FF2B5EF4-FFF2-40B4-BE49-F238E27FC236}">
                <a16:creationId xmlns:a16="http://schemas.microsoft.com/office/drawing/2014/main" xmlns="" id="{E2094D78-9C44-43CC-BBE4-67677E466709}"/>
              </a:ext>
            </a:extLst>
          </p:cNvPr>
          <p:cNvGrpSpPr/>
          <p:nvPr/>
        </p:nvGrpSpPr>
        <p:grpSpPr>
          <a:xfrm>
            <a:off x="12121342" y="3905410"/>
            <a:ext cx="2556000" cy="540000"/>
            <a:chOff x="8045110" y="3969184"/>
            <a:chExt cx="2556000" cy="540000"/>
          </a:xfrm>
        </p:grpSpPr>
        <p:sp>
          <p:nvSpPr>
            <p:cNvPr id="162" name="正方形/長方形 161">
              <a:extLst>
                <a:ext uri="{FF2B5EF4-FFF2-40B4-BE49-F238E27FC236}">
                  <a16:creationId xmlns:a16="http://schemas.microsoft.com/office/drawing/2014/main" xmlns="" id="{5AF2C598-F283-4BE6-A801-4AC9E7A5B5D1}"/>
                </a:ext>
              </a:extLst>
            </p:cNvPr>
            <p:cNvSpPr/>
            <p:nvPr/>
          </p:nvSpPr>
          <p:spPr>
            <a:xfrm>
              <a:off x="8045110" y="3969184"/>
              <a:ext cx="2556000" cy="540000"/>
            </a:xfrm>
            <a:prstGeom prst="rect">
              <a:avLst/>
            </a:prstGeom>
            <a:solidFill>
              <a:srgbClr val="C96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sp>
          <p:nvSpPr>
            <p:cNvPr id="163" name="テキスト ボックス 162">
              <a:extLst>
                <a:ext uri="{FF2B5EF4-FFF2-40B4-BE49-F238E27FC236}">
                  <a16:creationId xmlns:a16="http://schemas.microsoft.com/office/drawing/2014/main" xmlns="" id="{40664DE0-174E-4EF7-8D30-60AC1CB85E15}"/>
                </a:ext>
              </a:extLst>
            </p:cNvPr>
            <p:cNvSpPr txBox="1"/>
            <p:nvPr/>
          </p:nvSpPr>
          <p:spPr>
            <a:xfrm>
              <a:off x="8075340" y="4005184"/>
              <a:ext cx="432000" cy="468000"/>
            </a:xfrm>
            <a:prstGeom prst="rect">
              <a:avLst/>
            </a:prstGeom>
            <a:solidFill>
              <a:schemeClr val="bg1"/>
            </a:solidFill>
          </p:spPr>
          <p:txBody>
            <a:bodyPr wrap="square" lIns="36000" tIns="36000" rIns="72000" bIns="36000" rtlCol="0" anchor="ctr">
              <a:noAutofit/>
            </a:bodyPr>
            <a:lstStyle/>
            <a:p>
              <a:pPr algn="ctr"/>
              <a:r>
                <a:rPr kumimoji="1" lang="en-US" altLang="ja-JP" sz="1200" b="1" dirty="0">
                  <a:solidFill>
                    <a:srgbClr val="AF3733"/>
                  </a:solidFill>
                  <a:latin typeface="BIZ UDPゴシック" panose="020B0400000000000000" pitchFamily="50" charset="-128"/>
                  <a:ea typeface="BIZ UDPゴシック" panose="020B0400000000000000" pitchFamily="50" charset="-128"/>
                </a:rPr>
                <a:t>Ⅱ-1</a:t>
              </a:r>
              <a:endParaRPr kumimoji="1" lang="ja-JP" altLang="en-US" sz="1200" b="1" dirty="0">
                <a:solidFill>
                  <a:srgbClr val="AF3733"/>
                </a:solidFill>
                <a:latin typeface="BIZ UDPゴシック" panose="020B0400000000000000" pitchFamily="50" charset="-128"/>
                <a:ea typeface="BIZ UDPゴシック" panose="020B0400000000000000" pitchFamily="50" charset="-128"/>
              </a:endParaRPr>
            </a:p>
          </p:txBody>
        </p:sp>
        <p:sp>
          <p:nvSpPr>
            <p:cNvPr id="164" name="正方形/長方形 163">
              <a:extLst>
                <a:ext uri="{FF2B5EF4-FFF2-40B4-BE49-F238E27FC236}">
                  <a16:creationId xmlns:a16="http://schemas.microsoft.com/office/drawing/2014/main" xmlns="" id="{334C2A46-EBDB-4CD6-8490-F6D6C962EFFE}"/>
                </a:ext>
              </a:extLst>
            </p:cNvPr>
            <p:cNvSpPr/>
            <p:nvPr/>
          </p:nvSpPr>
          <p:spPr>
            <a:xfrm>
              <a:off x="8594936" y="3995659"/>
              <a:ext cx="1908000" cy="4846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kumimoji="1" lang="ja-JP" altLang="en-US" sz="1600" b="1" dirty="0">
                  <a:solidFill>
                    <a:schemeClr val="bg1"/>
                  </a:solidFill>
                  <a:latin typeface="Meiryo UI" panose="020B0604030504040204" pitchFamily="50" charset="-128"/>
                  <a:ea typeface="Meiryo UI" panose="020B0604030504040204" pitchFamily="50" charset="-128"/>
                </a:rPr>
                <a:t>発災前の対応</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grpSp>
      <p:grpSp>
        <p:nvGrpSpPr>
          <p:cNvPr id="166" name="グループ化 165">
            <a:extLst>
              <a:ext uri="{FF2B5EF4-FFF2-40B4-BE49-F238E27FC236}">
                <a16:creationId xmlns:a16="http://schemas.microsoft.com/office/drawing/2014/main" xmlns="" id="{66AC715A-C55F-407A-9961-ABBADE51BE3B}"/>
              </a:ext>
            </a:extLst>
          </p:cNvPr>
          <p:cNvGrpSpPr/>
          <p:nvPr/>
        </p:nvGrpSpPr>
        <p:grpSpPr>
          <a:xfrm>
            <a:off x="12121342" y="5209546"/>
            <a:ext cx="2556000" cy="540000"/>
            <a:chOff x="8045110" y="3969184"/>
            <a:chExt cx="2556000" cy="540000"/>
          </a:xfrm>
        </p:grpSpPr>
        <p:sp>
          <p:nvSpPr>
            <p:cNvPr id="167" name="正方形/長方形 166">
              <a:extLst>
                <a:ext uri="{FF2B5EF4-FFF2-40B4-BE49-F238E27FC236}">
                  <a16:creationId xmlns:a16="http://schemas.microsoft.com/office/drawing/2014/main" xmlns="" id="{51BDB122-935F-4B15-9A5E-91E634EFC66E}"/>
                </a:ext>
              </a:extLst>
            </p:cNvPr>
            <p:cNvSpPr/>
            <p:nvPr/>
          </p:nvSpPr>
          <p:spPr>
            <a:xfrm>
              <a:off x="8045110" y="3969184"/>
              <a:ext cx="2556000" cy="540000"/>
            </a:xfrm>
            <a:prstGeom prst="rect">
              <a:avLst/>
            </a:prstGeom>
            <a:solidFill>
              <a:srgbClr val="C96F66"/>
            </a:solidFill>
            <a:ln w="28575">
              <a:solidFill>
                <a:srgbClr val="C96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sp>
          <p:nvSpPr>
            <p:cNvPr id="168" name="テキスト ボックス 167">
              <a:extLst>
                <a:ext uri="{FF2B5EF4-FFF2-40B4-BE49-F238E27FC236}">
                  <a16:creationId xmlns:a16="http://schemas.microsoft.com/office/drawing/2014/main" xmlns="" id="{249008D0-4C7A-4CC4-8E2C-DE5807E45C7C}"/>
                </a:ext>
              </a:extLst>
            </p:cNvPr>
            <p:cNvSpPr txBox="1"/>
            <p:nvPr/>
          </p:nvSpPr>
          <p:spPr>
            <a:xfrm>
              <a:off x="8075340" y="4005184"/>
              <a:ext cx="432000" cy="468000"/>
            </a:xfrm>
            <a:prstGeom prst="rect">
              <a:avLst/>
            </a:prstGeom>
            <a:solidFill>
              <a:schemeClr val="bg1"/>
            </a:solidFill>
          </p:spPr>
          <p:txBody>
            <a:bodyPr wrap="square" lIns="36000" tIns="36000" rIns="54000" bIns="36000" rtlCol="0" anchor="ctr">
              <a:noAutofit/>
            </a:bodyPr>
            <a:lstStyle/>
            <a:p>
              <a:pPr algn="ctr"/>
              <a:r>
                <a:rPr kumimoji="1" lang="en-US" altLang="ja-JP" sz="1200" b="1" dirty="0">
                  <a:solidFill>
                    <a:srgbClr val="AF3733"/>
                  </a:solidFill>
                  <a:latin typeface="BIZ UDPゴシック" panose="020B0400000000000000" pitchFamily="50" charset="-128"/>
                  <a:ea typeface="BIZ UDPゴシック" panose="020B0400000000000000" pitchFamily="50" charset="-128"/>
                </a:rPr>
                <a:t>Ⅱ-2</a:t>
              </a:r>
              <a:endParaRPr kumimoji="1" lang="ja-JP" altLang="en-US" sz="1200" b="1" dirty="0">
                <a:solidFill>
                  <a:srgbClr val="AF3733"/>
                </a:solidFill>
                <a:latin typeface="BIZ UDPゴシック" panose="020B0400000000000000" pitchFamily="50" charset="-128"/>
                <a:ea typeface="BIZ UDPゴシック" panose="020B0400000000000000" pitchFamily="50" charset="-128"/>
              </a:endParaRPr>
            </a:p>
          </p:txBody>
        </p:sp>
        <p:sp>
          <p:nvSpPr>
            <p:cNvPr id="169" name="正方形/長方形 168">
              <a:extLst>
                <a:ext uri="{FF2B5EF4-FFF2-40B4-BE49-F238E27FC236}">
                  <a16:creationId xmlns:a16="http://schemas.microsoft.com/office/drawing/2014/main" xmlns="" id="{0B8B4DCB-2D22-4409-A12B-8E0EAFF514AF}"/>
                </a:ext>
              </a:extLst>
            </p:cNvPr>
            <p:cNvSpPr/>
            <p:nvPr/>
          </p:nvSpPr>
          <p:spPr>
            <a:xfrm>
              <a:off x="8594936" y="3995659"/>
              <a:ext cx="1908000" cy="4846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kumimoji="1" lang="ja-JP" altLang="en-US" sz="1600" b="1" dirty="0">
                  <a:solidFill>
                    <a:schemeClr val="bg1"/>
                  </a:solidFill>
                  <a:latin typeface="Meiryo UI" panose="020B0604030504040204" pitchFamily="50" charset="-128"/>
                  <a:ea typeface="Meiryo UI" panose="020B0604030504040204" pitchFamily="50" charset="-128"/>
                </a:rPr>
                <a:t>初動対応</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grpSp>
      <p:grpSp>
        <p:nvGrpSpPr>
          <p:cNvPr id="170" name="グループ化 169">
            <a:extLst>
              <a:ext uri="{FF2B5EF4-FFF2-40B4-BE49-F238E27FC236}">
                <a16:creationId xmlns:a16="http://schemas.microsoft.com/office/drawing/2014/main" xmlns="" id="{D130A7A6-F980-4CCF-B674-327C97A98E23}"/>
              </a:ext>
            </a:extLst>
          </p:cNvPr>
          <p:cNvGrpSpPr/>
          <p:nvPr/>
        </p:nvGrpSpPr>
        <p:grpSpPr>
          <a:xfrm>
            <a:off x="12121342" y="5861613"/>
            <a:ext cx="2556000" cy="540000"/>
            <a:chOff x="8045110" y="3969184"/>
            <a:chExt cx="2556000" cy="540000"/>
          </a:xfrm>
        </p:grpSpPr>
        <p:sp>
          <p:nvSpPr>
            <p:cNvPr id="171" name="正方形/長方形 170">
              <a:extLst>
                <a:ext uri="{FF2B5EF4-FFF2-40B4-BE49-F238E27FC236}">
                  <a16:creationId xmlns:a16="http://schemas.microsoft.com/office/drawing/2014/main" xmlns="" id="{BED69E2B-48DD-4CC7-8FAA-14740F9CE37E}"/>
                </a:ext>
              </a:extLst>
            </p:cNvPr>
            <p:cNvSpPr/>
            <p:nvPr/>
          </p:nvSpPr>
          <p:spPr>
            <a:xfrm>
              <a:off x="8045110" y="3969184"/>
              <a:ext cx="2556000" cy="540000"/>
            </a:xfrm>
            <a:prstGeom prst="rect">
              <a:avLst/>
            </a:prstGeom>
            <a:solidFill>
              <a:srgbClr val="C96F66"/>
            </a:solidFill>
            <a:ln w="28575">
              <a:solidFill>
                <a:srgbClr val="C96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sp>
          <p:nvSpPr>
            <p:cNvPr id="172" name="テキスト ボックス 171">
              <a:extLst>
                <a:ext uri="{FF2B5EF4-FFF2-40B4-BE49-F238E27FC236}">
                  <a16:creationId xmlns:a16="http://schemas.microsoft.com/office/drawing/2014/main" xmlns="" id="{D715CBD3-C90D-45CD-B23D-E312E6CA5DB8}"/>
                </a:ext>
              </a:extLst>
            </p:cNvPr>
            <p:cNvSpPr txBox="1"/>
            <p:nvPr/>
          </p:nvSpPr>
          <p:spPr>
            <a:xfrm>
              <a:off x="8075340" y="4005184"/>
              <a:ext cx="432000" cy="468000"/>
            </a:xfrm>
            <a:prstGeom prst="rect">
              <a:avLst/>
            </a:prstGeom>
            <a:solidFill>
              <a:schemeClr val="bg1"/>
            </a:solidFill>
          </p:spPr>
          <p:txBody>
            <a:bodyPr wrap="square" lIns="36000" tIns="36000" rIns="54000" bIns="36000" rtlCol="0" anchor="ctr">
              <a:noAutofit/>
            </a:bodyPr>
            <a:lstStyle/>
            <a:p>
              <a:pPr algn="ctr"/>
              <a:r>
                <a:rPr kumimoji="1" lang="en-US" altLang="ja-JP" sz="1200" b="1" dirty="0">
                  <a:solidFill>
                    <a:srgbClr val="AF3733"/>
                  </a:solidFill>
                  <a:latin typeface="BIZ UDPゴシック" panose="020B0400000000000000" pitchFamily="50" charset="-128"/>
                  <a:ea typeface="BIZ UDPゴシック" panose="020B0400000000000000" pitchFamily="50" charset="-128"/>
                </a:rPr>
                <a:t>Ⅱ-3</a:t>
              </a:r>
              <a:endParaRPr kumimoji="1" lang="ja-JP" altLang="en-US" sz="1200" b="1" dirty="0">
                <a:solidFill>
                  <a:srgbClr val="AF3733"/>
                </a:solidFill>
                <a:latin typeface="BIZ UDPゴシック" panose="020B0400000000000000" pitchFamily="50" charset="-128"/>
                <a:ea typeface="BIZ UDPゴシック" panose="020B0400000000000000" pitchFamily="50" charset="-128"/>
              </a:endParaRPr>
            </a:p>
          </p:txBody>
        </p:sp>
        <p:sp>
          <p:nvSpPr>
            <p:cNvPr id="173" name="正方形/長方形 172">
              <a:extLst>
                <a:ext uri="{FF2B5EF4-FFF2-40B4-BE49-F238E27FC236}">
                  <a16:creationId xmlns:a16="http://schemas.microsoft.com/office/drawing/2014/main" xmlns="" id="{9D126D1E-1CF0-45B2-90AE-9981C35998DE}"/>
                </a:ext>
              </a:extLst>
            </p:cNvPr>
            <p:cNvSpPr/>
            <p:nvPr/>
          </p:nvSpPr>
          <p:spPr>
            <a:xfrm>
              <a:off x="8594936" y="3995659"/>
              <a:ext cx="1908000" cy="4846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kumimoji="1" lang="ja-JP" altLang="en-US" sz="1600" b="1" dirty="0">
                  <a:solidFill>
                    <a:schemeClr val="bg1"/>
                  </a:solidFill>
                  <a:latin typeface="Meiryo UI" panose="020B0604030504040204" pitchFamily="50" charset="-128"/>
                  <a:ea typeface="Meiryo UI" panose="020B0604030504040204" pitchFamily="50" charset="-128"/>
                </a:rPr>
                <a:t>事業継続対応</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grpSp>
      <p:sp>
        <p:nvSpPr>
          <p:cNvPr id="174" name="矢印: 山形 173">
            <a:extLst>
              <a:ext uri="{FF2B5EF4-FFF2-40B4-BE49-F238E27FC236}">
                <a16:creationId xmlns:a16="http://schemas.microsoft.com/office/drawing/2014/main" xmlns="" id="{875B8553-054F-45F8-89AF-4A88FB3328D0}"/>
              </a:ext>
            </a:extLst>
          </p:cNvPr>
          <p:cNvSpPr/>
          <p:nvPr/>
        </p:nvSpPr>
        <p:spPr>
          <a:xfrm rot="5400000">
            <a:off x="13363342" y="4411444"/>
            <a:ext cx="72000" cy="180000"/>
          </a:xfrm>
          <a:prstGeom prst="chevron">
            <a:avLst>
              <a:gd name="adj" fmla="val 76458"/>
            </a:avLst>
          </a:prstGeom>
          <a:solidFill>
            <a:srgbClr val="BD544E"/>
          </a:solidFill>
          <a:ln>
            <a:solidFill>
              <a:srgbClr val="AF37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600">
              <a:solidFill>
                <a:srgbClr val="990000"/>
              </a:solidFill>
            </a:endParaRPr>
          </a:p>
        </p:txBody>
      </p:sp>
      <p:sp>
        <p:nvSpPr>
          <p:cNvPr id="175" name="矢印: 山形 174">
            <a:extLst>
              <a:ext uri="{FF2B5EF4-FFF2-40B4-BE49-F238E27FC236}">
                <a16:creationId xmlns:a16="http://schemas.microsoft.com/office/drawing/2014/main" xmlns="" id="{0F34E346-FB46-4384-89D8-80DC03DB2DA6}"/>
              </a:ext>
            </a:extLst>
          </p:cNvPr>
          <p:cNvSpPr/>
          <p:nvPr/>
        </p:nvSpPr>
        <p:spPr>
          <a:xfrm rot="5400000">
            <a:off x="13363342" y="5715580"/>
            <a:ext cx="72000" cy="180000"/>
          </a:xfrm>
          <a:prstGeom prst="chevron">
            <a:avLst>
              <a:gd name="adj" fmla="val 76458"/>
            </a:avLst>
          </a:prstGeom>
          <a:solidFill>
            <a:srgbClr val="BD544E"/>
          </a:solidFill>
          <a:ln>
            <a:solidFill>
              <a:srgbClr val="AF37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600">
              <a:solidFill>
                <a:srgbClr val="990000"/>
              </a:solidFill>
            </a:endParaRPr>
          </a:p>
        </p:txBody>
      </p:sp>
      <p:grpSp>
        <p:nvGrpSpPr>
          <p:cNvPr id="182" name="グループ化 181">
            <a:extLst>
              <a:ext uri="{FF2B5EF4-FFF2-40B4-BE49-F238E27FC236}">
                <a16:creationId xmlns:a16="http://schemas.microsoft.com/office/drawing/2014/main" xmlns="" id="{0D867963-3AD3-4CA9-B70E-E6DAE06F7E4A}"/>
              </a:ext>
            </a:extLst>
          </p:cNvPr>
          <p:cNvGrpSpPr/>
          <p:nvPr/>
        </p:nvGrpSpPr>
        <p:grpSpPr>
          <a:xfrm>
            <a:off x="10673621" y="4239102"/>
            <a:ext cx="1353842" cy="515361"/>
            <a:chOff x="10673621" y="4222319"/>
            <a:chExt cx="1353842" cy="515361"/>
          </a:xfrm>
        </p:grpSpPr>
        <p:sp>
          <p:nvSpPr>
            <p:cNvPr id="180" name="四角形: 角を丸くする 179">
              <a:extLst>
                <a:ext uri="{FF2B5EF4-FFF2-40B4-BE49-F238E27FC236}">
                  <a16:creationId xmlns:a16="http://schemas.microsoft.com/office/drawing/2014/main" xmlns="" id="{C7EAC494-34E2-4433-B1D0-1DB7ECA25E22}"/>
                </a:ext>
              </a:extLst>
            </p:cNvPr>
            <p:cNvSpPr/>
            <p:nvPr/>
          </p:nvSpPr>
          <p:spPr>
            <a:xfrm>
              <a:off x="10673621" y="4246877"/>
              <a:ext cx="1353842" cy="466245"/>
            </a:xfrm>
            <a:prstGeom prst="roundRect">
              <a:avLst>
                <a:gd name="adj" fmla="val 50000"/>
              </a:avLst>
            </a:prstGeom>
            <a:solidFill>
              <a:srgbClr val="FFFF00"/>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1" name="正方形/長方形 180">
              <a:extLst>
                <a:ext uri="{FF2B5EF4-FFF2-40B4-BE49-F238E27FC236}">
                  <a16:creationId xmlns:a16="http://schemas.microsoft.com/office/drawing/2014/main" xmlns="" id="{DEF4F9F3-8128-40C5-A22F-CB1E65A931BC}"/>
                </a:ext>
              </a:extLst>
            </p:cNvPr>
            <p:cNvSpPr/>
            <p:nvPr/>
          </p:nvSpPr>
          <p:spPr>
            <a:xfrm>
              <a:off x="10807906" y="4222319"/>
              <a:ext cx="1083278" cy="5153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120000"/>
                </a:lnSpc>
              </a:pPr>
              <a:r>
                <a:rPr kumimoji="1" lang="ja-JP" altLang="en-US" sz="1200" b="1" dirty="0">
                  <a:solidFill>
                    <a:srgbClr val="002060"/>
                  </a:solidFill>
                  <a:latin typeface="BIZ UDPゴシック" panose="020B0400000000000000" pitchFamily="50" charset="-128"/>
                  <a:ea typeface="BIZ UDPゴシック" panose="020B0400000000000000" pitchFamily="50" charset="-128"/>
                </a:rPr>
                <a:t>被災による</a:t>
              </a:r>
              <a:endParaRPr kumimoji="1" lang="en-US" altLang="ja-JP" sz="1200" b="1" dirty="0">
                <a:solidFill>
                  <a:srgbClr val="002060"/>
                </a:solidFill>
                <a:latin typeface="BIZ UDPゴシック" panose="020B0400000000000000" pitchFamily="50" charset="-128"/>
                <a:ea typeface="BIZ UDPゴシック" panose="020B0400000000000000" pitchFamily="50" charset="-128"/>
              </a:endParaRPr>
            </a:p>
            <a:p>
              <a:pPr algn="ctr">
                <a:lnSpc>
                  <a:spcPct val="120000"/>
                </a:lnSpc>
              </a:pPr>
              <a:r>
                <a:rPr kumimoji="1" lang="ja-JP" altLang="en-US" sz="1200" b="1" dirty="0">
                  <a:solidFill>
                    <a:srgbClr val="002060"/>
                  </a:solidFill>
                  <a:latin typeface="BIZ UDPゴシック" panose="020B0400000000000000" pitchFamily="50" charset="-128"/>
                  <a:ea typeface="BIZ UDPゴシック" panose="020B0400000000000000" pitchFamily="50" charset="-128"/>
                </a:rPr>
                <a:t>ダメージ軽減</a:t>
              </a:r>
              <a:endParaRPr kumimoji="1" lang="en-US" altLang="ja-JP" sz="1200" b="1" dirty="0">
                <a:solidFill>
                  <a:srgbClr val="002060"/>
                </a:solidFill>
                <a:latin typeface="BIZ UDPゴシック" panose="020B0400000000000000" pitchFamily="50" charset="-128"/>
                <a:ea typeface="BIZ UDPゴシック" panose="020B0400000000000000" pitchFamily="50" charset="-128"/>
              </a:endParaRPr>
            </a:p>
          </p:txBody>
        </p:sp>
      </p:grpSp>
      <p:grpSp>
        <p:nvGrpSpPr>
          <p:cNvPr id="183" name="グループ化 182">
            <a:extLst>
              <a:ext uri="{FF2B5EF4-FFF2-40B4-BE49-F238E27FC236}">
                <a16:creationId xmlns:a16="http://schemas.microsoft.com/office/drawing/2014/main" xmlns="" id="{CE8FC58E-79FF-43F3-AE19-22894F308F30}"/>
              </a:ext>
            </a:extLst>
          </p:cNvPr>
          <p:cNvGrpSpPr/>
          <p:nvPr/>
        </p:nvGrpSpPr>
        <p:grpSpPr>
          <a:xfrm>
            <a:off x="10683441" y="5554493"/>
            <a:ext cx="1371957" cy="515361"/>
            <a:chOff x="10655506" y="4222319"/>
            <a:chExt cx="1371957" cy="515361"/>
          </a:xfrm>
        </p:grpSpPr>
        <p:sp>
          <p:nvSpPr>
            <p:cNvPr id="184" name="四角形: 角を丸くする 183">
              <a:extLst>
                <a:ext uri="{FF2B5EF4-FFF2-40B4-BE49-F238E27FC236}">
                  <a16:creationId xmlns:a16="http://schemas.microsoft.com/office/drawing/2014/main" xmlns="" id="{71BFC8A7-B131-4F8C-932A-4D9E3C995BEA}"/>
                </a:ext>
              </a:extLst>
            </p:cNvPr>
            <p:cNvSpPr/>
            <p:nvPr/>
          </p:nvSpPr>
          <p:spPr>
            <a:xfrm>
              <a:off x="10673621" y="4246877"/>
              <a:ext cx="1353842" cy="466245"/>
            </a:xfrm>
            <a:prstGeom prst="roundRect">
              <a:avLst>
                <a:gd name="adj" fmla="val 50000"/>
              </a:avLst>
            </a:prstGeom>
            <a:solidFill>
              <a:srgbClr val="FFFF00"/>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5" name="正方形/長方形 184">
              <a:extLst>
                <a:ext uri="{FF2B5EF4-FFF2-40B4-BE49-F238E27FC236}">
                  <a16:creationId xmlns:a16="http://schemas.microsoft.com/office/drawing/2014/main" xmlns="" id="{81DC2514-4914-404B-88D2-CB6C46FEC77B}"/>
                </a:ext>
              </a:extLst>
            </p:cNvPr>
            <p:cNvSpPr/>
            <p:nvPr/>
          </p:nvSpPr>
          <p:spPr>
            <a:xfrm>
              <a:off x="10655506" y="4222319"/>
              <a:ext cx="1368000" cy="5153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120000"/>
                </a:lnSpc>
              </a:pPr>
              <a:r>
                <a:rPr kumimoji="1" lang="ja-JP" altLang="en-US" sz="1200" b="1" dirty="0">
                  <a:solidFill>
                    <a:srgbClr val="002060"/>
                  </a:solidFill>
                  <a:latin typeface="BIZ UDPゴシック" panose="020B0400000000000000" pitchFamily="50" charset="-128"/>
                  <a:ea typeface="BIZ UDPゴシック" panose="020B0400000000000000" pitchFamily="50" charset="-128"/>
                </a:rPr>
                <a:t>　事業再開までの</a:t>
              </a:r>
              <a:endParaRPr kumimoji="1" lang="en-US" altLang="ja-JP" sz="1200" b="1" dirty="0">
                <a:solidFill>
                  <a:srgbClr val="002060"/>
                </a:solidFill>
                <a:latin typeface="BIZ UDPゴシック" panose="020B0400000000000000" pitchFamily="50" charset="-128"/>
                <a:ea typeface="BIZ UDPゴシック" panose="020B0400000000000000" pitchFamily="50" charset="-128"/>
              </a:endParaRPr>
            </a:p>
            <a:p>
              <a:pPr algn="ctr">
                <a:lnSpc>
                  <a:spcPct val="120000"/>
                </a:lnSpc>
              </a:pPr>
              <a:r>
                <a:rPr kumimoji="1" lang="ja-JP" altLang="en-US" sz="1200" b="1" dirty="0">
                  <a:solidFill>
                    <a:srgbClr val="002060"/>
                  </a:solidFill>
                  <a:latin typeface="BIZ UDPゴシック" panose="020B0400000000000000" pitchFamily="50" charset="-128"/>
                  <a:ea typeface="BIZ UDPゴシック" panose="020B0400000000000000" pitchFamily="50" charset="-128"/>
                </a:rPr>
                <a:t>時間を短縮</a:t>
              </a:r>
              <a:endParaRPr kumimoji="1" lang="en-US" altLang="ja-JP" sz="1200" b="1" dirty="0">
                <a:solidFill>
                  <a:srgbClr val="002060"/>
                </a:solidFill>
                <a:latin typeface="BIZ UDPゴシック" panose="020B0400000000000000" pitchFamily="50" charset="-128"/>
                <a:ea typeface="BIZ UDPゴシック" panose="020B0400000000000000" pitchFamily="50" charset="-128"/>
              </a:endParaRPr>
            </a:p>
          </p:txBody>
        </p:sp>
      </p:grpSp>
      <p:grpSp>
        <p:nvGrpSpPr>
          <p:cNvPr id="186" name="グループ化 185">
            <a:extLst>
              <a:ext uri="{FF2B5EF4-FFF2-40B4-BE49-F238E27FC236}">
                <a16:creationId xmlns:a16="http://schemas.microsoft.com/office/drawing/2014/main" xmlns="" id="{7D1C64EF-E559-46E7-8531-DB785566E3E8}"/>
              </a:ext>
            </a:extLst>
          </p:cNvPr>
          <p:cNvGrpSpPr/>
          <p:nvPr/>
        </p:nvGrpSpPr>
        <p:grpSpPr>
          <a:xfrm>
            <a:off x="12121342" y="4557478"/>
            <a:ext cx="2556000" cy="540000"/>
            <a:chOff x="8045110" y="3969184"/>
            <a:chExt cx="2556000" cy="540000"/>
          </a:xfrm>
        </p:grpSpPr>
        <p:sp>
          <p:nvSpPr>
            <p:cNvPr id="187" name="正方形/長方形 186">
              <a:extLst>
                <a:ext uri="{FF2B5EF4-FFF2-40B4-BE49-F238E27FC236}">
                  <a16:creationId xmlns:a16="http://schemas.microsoft.com/office/drawing/2014/main" xmlns="" id="{87E2EE2E-B228-4DE4-A12D-A73145DEE4AE}"/>
                </a:ext>
              </a:extLst>
            </p:cNvPr>
            <p:cNvSpPr/>
            <p:nvPr/>
          </p:nvSpPr>
          <p:spPr>
            <a:xfrm>
              <a:off x="8045110" y="3969184"/>
              <a:ext cx="2556000" cy="540000"/>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sp>
          <p:nvSpPr>
            <p:cNvPr id="189" name="正方形/長方形 188">
              <a:extLst>
                <a:ext uri="{FF2B5EF4-FFF2-40B4-BE49-F238E27FC236}">
                  <a16:creationId xmlns:a16="http://schemas.microsoft.com/office/drawing/2014/main" xmlns="" id="{7C909B23-D6F2-461A-9564-822CD6A1D178}"/>
                </a:ext>
              </a:extLst>
            </p:cNvPr>
            <p:cNvSpPr/>
            <p:nvPr/>
          </p:nvSpPr>
          <p:spPr>
            <a:xfrm>
              <a:off x="8366336" y="3995659"/>
              <a:ext cx="1908000" cy="4846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kumimoji="1" lang="ja-JP" altLang="en-US" sz="1600" b="1" dirty="0">
                  <a:solidFill>
                    <a:schemeClr val="bg1"/>
                  </a:solidFill>
                  <a:latin typeface="Meiryo UI" panose="020B0604030504040204" pitchFamily="50" charset="-128"/>
                  <a:ea typeface="Meiryo UI" panose="020B0604030504040204" pitchFamily="50" charset="-128"/>
                </a:rPr>
                <a:t>緊急事態発生</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grpSp>
      <p:sp>
        <p:nvSpPr>
          <p:cNvPr id="190" name="矢印: 山形 189">
            <a:extLst>
              <a:ext uri="{FF2B5EF4-FFF2-40B4-BE49-F238E27FC236}">
                <a16:creationId xmlns:a16="http://schemas.microsoft.com/office/drawing/2014/main" xmlns="" id="{025A4177-20E3-4290-9405-642CF2C0F8BC}"/>
              </a:ext>
            </a:extLst>
          </p:cNvPr>
          <p:cNvSpPr/>
          <p:nvPr/>
        </p:nvSpPr>
        <p:spPr>
          <a:xfrm rot="5400000">
            <a:off x="13363342" y="5063512"/>
            <a:ext cx="72000" cy="180000"/>
          </a:xfrm>
          <a:prstGeom prst="chevron">
            <a:avLst>
              <a:gd name="adj" fmla="val 76458"/>
            </a:avLst>
          </a:prstGeom>
          <a:solidFill>
            <a:srgbClr val="BD544E"/>
          </a:solidFill>
          <a:ln>
            <a:solidFill>
              <a:srgbClr val="AF37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600">
              <a:solidFill>
                <a:srgbClr val="990000"/>
              </a:solidFill>
            </a:endParaRPr>
          </a:p>
        </p:txBody>
      </p:sp>
      <p:sp>
        <p:nvSpPr>
          <p:cNvPr id="192" name="テキスト ボックス 191">
            <a:extLst>
              <a:ext uri="{FF2B5EF4-FFF2-40B4-BE49-F238E27FC236}">
                <a16:creationId xmlns:a16="http://schemas.microsoft.com/office/drawing/2014/main" xmlns="" id="{4AA40E4B-AD0A-47E6-9E93-721647CC48F9}"/>
              </a:ext>
            </a:extLst>
          </p:cNvPr>
          <p:cNvSpPr txBox="1"/>
          <p:nvPr/>
        </p:nvSpPr>
        <p:spPr>
          <a:xfrm>
            <a:off x="8316782" y="6660119"/>
            <a:ext cx="6043642" cy="338554"/>
          </a:xfrm>
          <a:prstGeom prst="rect">
            <a:avLst/>
          </a:prstGeom>
          <a:noFill/>
        </p:spPr>
        <p:txBody>
          <a:bodyPr wrap="none" rtlCol="0">
            <a:spAutoFit/>
          </a:bodyPr>
          <a:lstStyle/>
          <a:p>
            <a:r>
              <a:rPr kumimoji="1" lang="en-US" altLang="ja-JP" sz="1600" b="1" dirty="0">
                <a:solidFill>
                  <a:schemeClr val="bg1"/>
                </a:solidFill>
                <a:latin typeface="BIZ UDP明朝 Medium" panose="02020500000000000000" pitchFamily="18" charset="-128"/>
                <a:ea typeface="BIZ UDP明朝 Medium" panose="02020500000000000000" pitchFamily="18" charset="-128"/>
              </a:rPr>
              <a:t>BCP</a:t>
            </a:r>
            <a:r>
              <a:rPr kumimoji="1" lang="ja-JP" altLang="en-US" sz="1600" b="1" dirty="0">
                <a:solidFill>
                  <a:schemeClr val="bg1"/>
                </a:solidFill>
                <a:latin typeface="BIZ UDP明朝 Medium" panose="02020500000000000000" pitchFamily="18" charset="-128"/>
                <a:ea typeface="BIZ UDP明朝 Medium" panose="02020500000000000000" pitchFamily="18" charset="-128"/>
              </a:rPr>
              <a:t>は、</a:t>
            </a:r>
            <a:r>
              <a:rPr kumimoji="1" lang="ja-JP" altLang="en-US" sz="1600" b="1" u="sng" dirty="0">
                <a:solidFill>
                  <a:srgbClr val="FFFF00"/>
                </a:solidFill>
                <a:latin typeface="BIZ UDP明朝 Medium" panose="02020500000000000000" pitchFamily="18" charset="-128"/>
                <a:ea typeface="BIZ UDP明朝 Medium" panose="02020500000000000000" pitchFamily="18" charset="-128"/>
              </a:rPr>
              <a:t>緊急時だけでなく、普段の事業にも役立つ</a:t>
            </a:r>
            <a:r>
              <a:rPr kumimoji="1" lang="ja-JP" altLang="en-US" sz="1600" b="1" dirty="0">
                <a:solidFill>
                  <a:schemeClr val="bg1"/>
                </a:solidFill>
                <a:latin typeface="BIZ UDP明朝 Medium" panose="02020500000000000000" pitchFamily="18" charset="-128"/>
                <a:ea typeface="BIZ UDP明朝 Medium" panose="02020500000000000000" pitchFamily="18" charset="-128"/>
              </a:rPr>
              <a:t>こともあります</a:t>
            </a:r>
          </a:p>
        </p:txBody>
      </p:sp>
      <p:grpSp>
        <p:nvGrpSpPr>
          <p:cNvPr id="212" name="グループ化 211">
            <a:extLst>
              <a:ext uri="{FF2B5EF4-FFF2-40B4-BE49-F238E27FC236}">
                <a16:creationId xmlns:a16="http://schemas.microsoft.com/office/drawing/2014/main" xmlns="" id="{7D38F811-0AF6-4CBC-946B-A00E148A3B1A}"/>
              </a:ext>
            </a:extLst>
          </p:cNvPr>
          <p:cNvGrpSpPr/>
          <p:nvPr/>
        </p:nvGrpSpPr>
        <p:grpSpPr>
          <a:xfrm>
            <a:off x="7855701" y="7471979"/>
            <a:ext cx="2740005" cy="812203"/>
            <a:chOff x="7851840" y="7383079"/>
            <a:chExt cx="2740005" cy="812203"/>
          </a:xfrm>
        </p:grpSpPr>
        <p:sp>
          <p:nvSpPr>
            <p:cNvPr id="202" name="正方形/長方形 201">
              <a:extLst>
                <a:ext uri="{FF2B5EF4-FFF2-40B4-BE49-F238E27FC236}">
                  <a16:creationId xmlns:a16="http://schemas.microsoft.com/office/drawing/2014/main" xmlns="" id="{B2B1B212-FB9D-4C82-B425-2C2D2AE35B95}"/>
                </a:ext>
              </a:extLst>
            </p:cNvPr>
            <p:cNvSpPr/>
            <p:nvPr/>
          </p:nvSpPr>
          <p:spPr>
            <a:xfrm>
              <a:off x="7851840" y="7383079"/>
              <a:ext cx="2740005" cy="79200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3" name="テキスト ボックス 202">
              <a:extLst>
                <a:ext uri="{FF2B5EF4-FFF2-40B4-BE49-F238E27FC236}">
                  <a16:creationId xmlns:a16="http://schemas.microsoft.com/office/drawing/2014/main" xmlns="" id="{39364223-E82C-4027-BBFC-8A111FDE61E2}"/>
                </a:ext>
              </a:extLst>
            </p:cNvPr>
            <p:cNvSpPr txBox="1"/>
            <p:nvPr/>
          </p:nvSpPr>
          <p:spPr>
            <a:xfrm>
              <a:off x="8033842" y="7414145"/>
              <a:ext cx="2376000" cy="257369"/>
            </a:xfrm>
            <a:prstGeom prst="rect">
              <a:avLst/>
            </a:prstGeom>
            <a:solidFill>
              <a:schemeClr val="accent4"/>
            </a:solidFill>
          </p:spPr>
          <p:txBody>
            <a:bodyPr vert="horz" wrap="none" lIns="36000" tIns="36000" rIns="36000" bIns="36000" rtlCol="0">
              <a:noAutofit/>
            </a:bodyPr>
            <a:lstStyle/>
            <a:p>
              <a:pPr algn="ctr"/>
              <a:r>
                <a:rPr kumimoji="1" lang="ja-JP" altLang="en-US" sz="1200" b="1" dirty="0">
                  <a:latin typeface="Meiryo UI" panose="020B0604030504040204" pitchFamily="50" charset="-128"/>
                  <a:ea typeface="Meiryo UI" panose="020B0604030504040204" pitchFamily="50" charset="-128"/>
                </a:rPr>
                <a:t>迅速な情報発信で顧客の信頼向上</a:t>
              </a:r>
            </a:p>
          </p:txBody>
        </p:sp>
        <p:sp>
          <p:nvSpPr>
            <p:cNvPr id="204" name="テキスト ボックス 203">
              <a:extLst>
                <a:ext uri="{FF2B5EF4-FFF2-40B4-BE49-F238E27FC236}">
                  <a16:creationId xmlns:a16="http://schemas.microsoft.com/office/drawing/2014/main" xmlns="" id="{2D69B7B0-8FEF-4567-BCC7-A0B58727843F}"/>
                </a:ext>
              </a:extLst>
            </p:cNvPr>
            <p:cNvSpPr txBox="1"/>
            <p:nvPr/>
          </p:nvSpPr>
          <p:spPr>
            <a:xfrm>
              <a:off x="7907842" y="7641284"/>
              <a:ext cx="2628000" cy="553998"/>
            </a:xfrm>
            <a:prstGeom prst="rect">
              <a:avLst/>
            </a:prstGeom>
            <a:noFill/>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ホームページにより業務対応等の情報をタイムリーに発信し続けることができた。</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／静岡県・製造業</a:t>
              </a:r>
            </a:p>
          </p:txBody>
        </p:sp>
      </p:grpSp>
      <p:grpSp>
        <p:nvGrpSpPr>
          <p:cNvPr id="221" name="グループ化 220">
            <a:extLst>
              <a:ext uri="{FF2B5EF4-FFF2-40B4-BE49-F238E27FC236}">
                <a16:creationId xmlns:a16="http://schemas.microsoft.com/office/drawing/2014/main" xmlns="" id="{9A2FDB89-D717-466C-839A-8BE0936A46F8}"/>
              </a:ext>
            </a:extLst>
          </p:cNvPr>
          <p:cNvGrpSpPr/>
          <p:nvPr/>
        </p:nvGrpSpPr>
        <p:grpSpPr>
          <a:xfrm>
            <a:off x="7855701" y="8299197"/>
            <a:ext cx="2740005" cy="799503"/>
            <a:chOff x="7851840" y="8398334"/>
            <a:chExt cx="2740005" cy="799503"/>
          </a:xfrm>
        </p:grpSpPr>
        <p:sp>
          <p:nvSpPr>
            <p:cNvPr id="205" name="正方形/長方形 204">
              <a:extLst>
                <a:ext uri="{FF2B5EF4-FFF2-40B4-BE49-F238E27FC236}">
                  <a16:creationId xmlns:a16="http://schemas.microsoft.com/office/drawing/2014/main" xmlns="" id="{9347EF5A-A3CE-4F8A-8EEA-09D1D2CC1BF9}"/>
                </a:ext>
              </a:extLst>
            </p:cNvPr>
            <p:cNvSpPr/>
            <p:nvPr/>
          </p:nvSpPr>
          <p:spPr>
            <a:xfrm>
              <a:off x="7851840" y="8398334"/>
              <a:ext cx="2740005" cy="79200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6" name="テキスト ボックス 205">
              <a:extLst>
                <a:ext uri="{FF2B5EF4-FFF2-40B4-BE49-F238E27FC236}">
                  <a16:creationId xmlns:a16="http://schemas.microsoft.com/office/drawing/2014/main" xmlns="" id="{2FD75037-A6F7-4CBF-B011-A16CFEC553B5}"/>
                </a:ext>
              </a:extLst>
            </p:cNvPr>
            <p:cNvSpPr txBox="1"/>
            <p:nvPr/>
          </p:nvSpPr>
          <p:spPr>
            <a:xfrm>
              <a:off x="8051842" y="8442100"/>
              <a:ext cx="2340000" cy="257369"/>
            </a:xfrm>
            <a:prstGeom prst="rect">
              <a:avLst/>
            </a:prstGeom>
            <a:solidFill>
              <a:schemeClr val="accent4"/>
            </a:solidFill>
          </p:spPr>
          <p:txBody>
            <a:bodyPr vert="horz" wrap="none" lIns="36000" tIns="36000" rIns="36000" bIns="36000" rtlCol="0">
              <a:noAutofit/>
            </a:bodyPr>
            <a:lstStyle/>
            <a:p>
              <a:pPr algn="ctr"/>
              <a:r>
                <a:rPr kumimoji="1" lang="ja-JP" altLang="en-US" sz="1200" b="1" dirty="0">
                  <a:latin typeface="Meiryo UI" panose="020B0604030504040204" pitchFamily="50" charset="-128"/>
                  <a:ea typeface="Meiryo UI" panose="020B0604030504040204" pitchFamily="50" charset="-128"/>
                </a:rPr>
                <a:t>アウトソーシングによる代替生産</a:t>
              </a:r>
            </a:p>
          </p:txBody>
        </p:sp>
        <p:sp>
          <p:nvSpPr>
            <p:cNvPr id="207" name="テキスト ボックス 206">
              <a:extLst>
                <a:ext uri="{FF2B5EF4-FFF2-40B4-BE49-F238E27FC236}">
                  <a16:creationId xmlns:a16="http://schemas.microsoft.com/office/drawing/2014/main" xmlns="" id="{D8676540-308C-46E0-8994-6120CF15D548}"/>
                </a:ext>
              </a:extLst>
            </p:cNvPr>
            <p:cNvSpPr txBox="1"/>
            <p:nvPr/>
          </p:nvSpPr>
          <p:spPr>
            <a:xfrm>
              <a:off x="7907842" y="8643839"/>
              <a:ext cx="2628000" cy="553998"/>
            </a:xfrm>
            <a:prstGeom prst="rect">
              <a:avLst/>
            </a:prstGeom>
            <a:noFill/>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工場が被災し、操業できなくなった、別事業者へ委託製造による代替生産を行った。</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／宮城県・水産加工業</a:t>
              </a:r>
            </a:p>
          </p:txBody>
        </p:sp>
      </p:grpSp>
      <p:grpSp>
        <p:nvGrpSpPr>
          <p:cNvPr id="226" name="グループ化 225">
            <a:extLst>
              <a:ext uri="{FF2B5EF4-FFF2-40B4-BE49-F238E27FC236}">
                <a16:creationId xmlns:a16="http://schemas.microsoft.com/office/drawing/2014/main" xmlns="" id="{A6FCE593-937B-4C70-9DBB-F1738FB64384}"/>
              </a:ext>
            </a:extLst>
          </p:cNvPr>
          <p:cNvGrpSpPr/>
          <p:nvPr/>
        </p:nvGrpSpPr>
        <p:grpSpPr>
          <a:xfrm>
            <a:off x="7855701" y="9129770"/>
            <a:ext cx="2740005" cy="799503"/>
            <a:chOff x="7859561" y="9413693"/>
            <a:chExt cx="2740005" cy="799503"/>
          </a:xfrm>
        </p:grpSpPr>
        <p:sp>
          <p:nvSpPr>
            <p:cNvPr id="208" name="正方形/長方形 207">
              <a:extLst>
                <a:ext uri="{FF2B5EF4-FFF2-40B4-BE49-F238E27FC236}">
                  <a16:creationId xmlns:a16="http://schemas.microsoft.com/office/drawing/2014/main" xmlns="" id="{E80AE11F-1D0A-4E57-8977-26906715EEDC}"/>
                </a:ext>
              </a:extLst>
            </p:cNvPr>
            <p:cNvSpPr/>
            <p:nvPr/>
          </p:nvSpPr>
          <p:spPr>
            <a:xfrm>
              <a:off x="7859561" y="9413693"/>
              <a:ext cx="2740005" cy="79200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9" name="テキスト ボックス 208">
              <a:extLst>
                <a:ext uri="{FF2B5EF4-FFF2-40B4-BE49-F238E27FC236}">
                  <a16:creationId xmlns:a16="http://schemas.microsoft.com/office/drawing/2014/main" xmlns="" id="{E5352F76-BB30-472F-9501-E8E4599A5C8D}"/>
                </a:ext>
              </a:extLst>
            </p:cNvPr>
            <p:cNvSpPr txBox="1"/>
            <p:nvPr/>
          </p:nvSpPr>
          <p:spPr>
            <a:xfrm>
              <a:off x="8059563" y="9444759"/>
              <a:ext cx="2340000" cy="257369"/>
            </a:xfrm>
            <a:prstGeom prst="rect">
              <a:avLst/>
            </a:prstGeom>
            <a:solidFill>
              <a:schemeClr val="accent4"/>
            </a:solidFill>
          </p:spPr>
          <p:txBody>
            <a:bodyPr vert="horz" wrap="none" lIns="36000" tIns="36000" rIns="36000" bIns="36000" rtlCol="0">
              <a:noAutofit/>
            </a:bodyPr>
            <a:lstStyle/>
            <a:p>
              <a:pPr algn="ctr"/>
              <a:r>
                <a:rPr kumimoji="1" lang="ja-JP" altLang="en-US" sz="1200" b="1" dirty="0">
                  <a:latin typeface="Meiryo UI" panose="020B0604030504040204" pitchFamily="50" charset="-128"/>
                  <a:ea typeface="Meiryo UI" panose="020B0604030504040204" pitchFamily="50" charset="-128"/>
                </a:rPr>
                <a:t>業務の重要情報を一元化</a:t>
              </a:r>
            </a:p>
          </p:txBody>
        </p:sp>
        <p:sp>
          <p:nvSpPr>
            <p:cNvPr id="210" name="テキスト ボックス 209">
              <a:extLst>
                <a:ext uri="{FF2B5EF4-FFF2-40B4-BE49-F238E27FC236}">
                  <a16:creationId xmlns:a16="http://schemas.microsoft.com/office/drawing/2014/main" xmlns="" id="{93622FCC-73E1-4631-8112-A326E33AD8FB}"/>
                </a:ext>
              </a:extLst>
            </p:cNvPr>
            <p:cNvSpPr txBox="1"/>
            <p:nvPr/>
          </p:nvSpPr>
          <p:spPr>
            <a:xfrm>
              <a:off x="7915563" y="9659198"/>
              <a:ext cx="2628000" cy="553998"/>
            </a:xfrm>
            <a:prstGeom prst="rect">
              <a:avLst/>
            </a:prstGeom>
            <a:noFill/>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緊急時に必要となる情報を集約したことで、業務に必要となる情報が一目で把握できる。／岩手県・ガス業</a:t>
              </a:r>
            </a:p>
          </p:txBody>
        </p:sp>
      </p:grpSp>
      <p:sp>
        <p:nvSpPr>
          <p:cNvPr id="211" name="テキスト ボックス 210">
            <a:extLst>
              <a:ext uri="{FF2B5EF4-FFF2-40B4-BE49-F238E27FC236}">
                <a16:creationId xmlns:a16="http://schemas.microsoft.com/office/drawing/2014/main" xmlns="" id="{E2712AB8-EAF0-4C11-8C73-C992E4320025}"/>
              </a:ext>
            </a:extLst>
          </p:cNvPr>
          <p:cNvSpPr txBox="1"/>
          <p:nvPr/>
        </p:nvSpPr>
        <p:spPr>
          <a:xfrm>
            <a:off x="11229368" y="7153273"/>
            <a:ext cx="1622560" cy="276999"/>
          </a:xfrm>
          <a:prstGeom prst="rect">
            <a:avLst/>
          </a:prstGeom>
          <a:noFill/>
        </p:spPr>
        <p:txBody>
          <a:bodyPr vert="horz" wrap="none" rtlCol="0">
            <a:spAutoFit/>
          </a:bodyPr>
          <a:lstStyle/>
          <a:p>
            <a:pPr algn="ctr"/>
            <a:r>
              <a:rPr kumimoji="1" lang="ja-JP" altLang="en-US" sz="1200" b="1" dirty="0">
                <a:ln w="3175">
                  <a:solidFill>
                    <a:sysClr val="windowText" lastClr="000000">
                      <a:alpha val="40000"/>
                    </a:sysClr>
                  </a:solidFill>
                </a:ln>
                <a:solidFill>
                  <a:srgbClr val="FFFF00"/>
                </a:solidFill>
                <a:latin typeface="Meiryo UI" panose="020B0604030504040204" pitchFamily="50" charset="-128"/>
                <a:ea typeface="Meiryo UI" panose="020B0604030504040204" pitchFamily="50" charset="-128"/>
              </a:rPr>
              <a:t>平常時に役立った事例</a:t>
            </a:r>
          </a:p>
        </p:txBody>
      </p:sp>
      <p:grpSp>
        <p:nvGrpSpPr>
          <p:cNvPr id="213" name="グループ化 212">
            <a:extLst>
              <a:ext uri="{FF2B5EF4-FFF2-40B4-BE49-F238E27FC236}">
                <a16:creationId xmlns:a16="http://schemas.microsoft.com/office/drawing/2014/main" xmlns="" id="{E0EDC593-953E-420F-BAB4-E7627EE3D7E0}"/>
              </a:ext>
            </a:extLst>
          </p:cNvPr>
          <p:cNvGrpSpPr/>
          <p:nvPr/>
        </p:nvGrpSpPr>
        <p:grpSpPr>
          <a:xfrm>
            <a:off x="10670646" y="7478329"/>
            <a:ext cx="2740005" cy="799503"/>
            <a:chOff x="7859561" y="7383079"/>
            <a:chExt cx="2740005" cy="799503"/>
          </a:xfrm>
          <a:solidFill>
            <a:srgbClr val="FFFFCC"/>
          </a:solidFill>
        </p:grpSpPr>
        <p:sp>
          <p:nvSpPr>
            <p:cNvPr id="214" name="正方形/長方形 213">
              <a:extLst>
                <a:ext uri="{FF2B5EF4-FFF2-40B4-BE49-F238E27FC236}">
                  <a16:creationId xmlns:a16="http://schemas.microsoft.com/office/drawing/2014/main" xmlns="" id="{26644651-81EB-4153-913A-1485F88C463B}"/>
                </a:ext>
              </a:extLst>
            </p:cNvPr>
            <p:cNvSpPr/>
            <p:nvPr/>
          </p:nvSpPr>
          <p:spPr>
            <a:xfrm>
              <a:off x="7859561" y="7383079"/>
              <a:ext cx="2740005" cy="792000"/>
            </a:xfrm>
            <a:prstGeom prst="rect">
              <a:avLst/>
            </a:prstGeom>
            <a:solidFill>
              <a:srgbClr val="FFFF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5" name="テキスト ボックス 214">
              <a:extLst>
                <a:ext uri="{FF2B5EF4-FFF2-40B4-BE49-F238E27FC236}">
                  <a16:creationId xmlns:a16="http://schemas.microsoft.com/office/drawing/2014/main" xmlns="" id="{765E04CD-D4E5-4A1E-BC10-C29ACA2FC595}"/>
                </a:ext>
              </a:extLst>
            </p:cNvPr>
            <p:cNvSpPr txBox="1"/>
            <p:nvPr/>
          </p:nvSpPr>
          <p:spPr>
            <a:xfrm>
              <a:off x="8059563" y="7401445"/>
              <a:ext cx="2340000" cy="257369"/>
            </a:xfrm>
            <a:prstGeom prst="rect">
              <a:avLst/>
            </a:prstGeom>
            <a:solidFill>
              <a:srgbClr val="FFFF00"/>
            </a:solidFill>
          </p:spPr>
          <p:txBody>
            <a:bodyPr vert="horz" wrap="none" lIns="36000" tIns="36000" rIns="36000" bIns="36000" rtlCol="0">
              <a:noAutofit/>
            </a:bodyPr>
            <a:lstStyle/>
            <a:p>
              <a:pPr algn="ctr"/>
              <a:r>
                <a:rPr kumimoji="1" lang="ja-JP" altLang="en-US" sz="1200" b="1" dirty="0">
                  <a:latin typeface="Meiryo UI" panose="020B0604030504040204" pitchFamily="50" charset="-128"/>
                  <a:ea typeface="Meiryo UI" panose="020B0604030504040204" pitchFamily="50" charset="-128"/>
                </a:rPr>
                <a:t>信頼向上に伴う自社ブランドの向上</a:t>
              </a:r>
            </a:p>
          </p:txBody>
        </p:sp>
        <p:sp>
          <p:nvSpPr>
            <p:cNvPr id="216" name="テキスト ボックス 215">
              <a:extLst>
                <a:ext uri="{FF2B5EF4-FFF2-40B4-BE49-F238E27FC236}">
                  <a16:creationId xmlns:a16="http://schemas.microsoft.com/office/drawing/2014/main" xmlns="" id="{7CC7D3A1-18EF-436D-B788-370EA6B146A7}"/>
                </a:ext>
              </a:extLst>
            </p:cNvPr>
            <p:cNvSpPr txBox="1"/>
            <p:nvPr/>
          </p:nvSpPr>
          <p:spPr>
            <a:xfrm>
              <a:off x="7915563" y="7628584"/>
              <a:ext cx="2628000" cy="553998"/>
            </a:xfrm>
            <a:prstGeom prst="rect">
              <a:avLst/>
            </a:prstGeom>
            <a:noFill/>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ＢＣＰやレジリエンス認証が同社にあることで、求人面でも効果を発揮し、新たな人材を採用できた。／東京都・建設業</a:t>
              </a:r>
            </a:p>
          </p:txBody>
        </p:sp>
      </p:grpSp>
      <p:grpSp>
        <p:nvGrpSpPr>
          <p:cNvPr id="217" name="グループ化 216">
            <a:extLst>
              <a:ext uri="{FF2B5EF4-FFF2-40B4-BE49-F238E27FC236}">
                <a16:creationId xmlns:a16="http://schemas.microsoft.com/office/drawing/2014/main" xmlns="" id="{69090BB3-7BF7-46D9-9756-34E9CB7A91CA}"/>
              </a:ext>
            </a:extLst>
          </p:cNvPr>
          <p:cNvGrpSpPr/>
          <p:nvPr/>
        </p:nvGrpSpPr>
        <p:grpSpPr>
          <a:xfrm>
            <a:off x="10670646" y="8299197"/>
            <a:ext cx="2740005" cy="799503"/>
            <a:chOff x="7859561" y="7383079"/>
            <a:chExt cx="2740005" cy="799503"/>
          </a:xfrm>
          <a:solidFill>
            <a:srgbClr val="FFFFCC"/>
          </a:solidFill>
        </p:grpSpPr>
        <p:sp>
          <p:nvSpPr>
            <p:cNvPr id="218" name="正方形/長方形 217">
              <a:extLst>
                <a:ext uri="{FF2B5EF4-FFF2-40B4-BE49-F238E27FC236}">
                  <a16:creationId xmlns:a16="http://schemas.microsoft.com/office/drawing/2014/main" xmlns="" id="{64B25473-EC10-4004-81E8-2689ADAFA62A}"/>
                </a:ext>
              </a:extLst>
            </p:cNvPr>
            <p:cNvSpPr/>
            <p:nvPr/>
          </p:nvSpPr>
          <p:spPr>
            <a:xfrm>
              <a:off x="7859561" y="7383079"/>
              <a:ext cx="2740005" cy="792000"/>
            </a:xfrm>
            <a:prstGeom prst="rect">
              <a:avLst/>
            </a:prstGeom>
            <a:solidFill>
              <a:srgbClr val="FFFF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9" name="テキスト ボックス 218">
              <a:extLst>
                <a:ext uri="{FF2B5EF4-FFF2-40B4-BE49-F238E27FC236}">
                  <a16:creationId xmlns:a16="http://schemas.microsoft.com/office/drawing/2014/main" xmlns="" id="{8B9A8A83-2A26-4FCD-98D6-AAFE005BAFD4}"/>
                </a:ext>
              </a:extLst>
            </p:cNvPr>
            <p:cNvSpPr txBox="1"/>
            <p:nvPr/>
          </p:nvSpPr>
          <p:spPr>
            <a:xfrm>
              <a:off x="8059563" y="7401445"/>
              <a:ext cx="2340000" cy="257369"/>
            </a:xfrm>
            <a:prstGeom prst="rect">
              <a:avLst/>
            </a:prstGeom>
            <a:solidFill>
              <a:srgbClr val="FFFF00"/>
            </a:solidFill>
          </p:spPr>
          <p:txBody>
            <a:bodyPr vert="horz" wrap="none" lIns="36000" tIns="36000" rIns="36000" bIns="36000" rtlCol="0">
              <a:noAutofit/>
            </a:bodyPr>
            <a:lstStyle/>
            <a:p>
              <a:pPr algn="ctr"/>
              <a:r>
                <a:rPr kumimoji="1" lang="ja-JP" altLang="en-US" sz="1200" b="1" dirty="0">
                  <a:latin typeface="Meiryo UI" panose="020B0604030504040204" pitchFamily="50" charset="-128"/>
                  <a:ea typeface="Meiryo UI" panose="020B0604030504040204" pitchFamily="50" charset="-128"/>
                </a:rPr>
                <a:t>経費の削減</a:t>
              </a:r>
            </a:p>
          </p:txBody>
        </p:sp>
        <p:sp>
          <p:nvSpPr>
            <p:cNvPr id="220" name="テキスト ボックス 219">
              <a:extLst>
                <a:ext uri="{FF2B5EF4-FFF2-40B4-BE49-F238E27FC236}">
                  <a16:creationId xmlns:a16="http://schemas.microsoft.com/office/drawing/2014/main" xmlns="" id="{58706B0E-69D3-4760-8E61-F62B471678E6}"/>
                </a:ext>
              </a:extLst>
            </p:cNvPr>
            <p:cNvSpPr txBox="1"/>
            <p:nvPr/>
          </p:nvSpPr>
          <p:spPr>
            <a:xfrm>
              <a:off x="7915563" y="7628584"/>
              <a:ext cx="2628000" cy="553998"/>
            </a:xfrm>
            <a:prstGeom prst="rect">
              <a:avLst/>
            </a:prstGeom>
            <a:noFill/>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在庫（リソース）の整理・リスト化を行ったことで、不用品が見え経費削減につながった。／徳島県・建設業</a:t>
              </a:r>
            </a:p>
          </p:txBody>
        </p:sp>
      </p:grpSp>
      <p:grpSp>
        <p:nvGrpSpPr>
          <p:cNvPr id="222" name="グループ化 221">
            <a:extLst>
              <a:ext uri="{FF2B5EF4-FFF2-40B4-BE49-F238E27FC236}">
                <a16:creationId xmlns:a16="http://schemas.microsoft.com/office/drawing/2014/main" xmlns="" id="{AA393812-033E-4658-8D58-C20F55F90DDE}"/>
              </a:ext>
            </a:extLst>
          </p:cNvPr>
          <p:cNvGrpSpPr/>
          <p:nvPr/>
        </p:nvGrpSpPr>
        <p:grpSpPr>
          <a:xfrm>
            <a:off x="10670646" y="9120065"/>
            <a:ext cx="2740005" cy="799503"/>
            <a:chOff x="7851840" y="7383079"/>
            <a:chExt cx="2740005" cy="799503"/>
          </a:xfrm>
          <a:solidFill>
            <a:srgbClr val="FFFFCC"/>
          </a:solidFill>
        </p:grpSpPr>
        <p:sp>
          <p:nvSpPr>
            <p:cNvPr id="223" name="正方形/長方形 222">
              <a:extLst>
                <a:ext uri="{FF2B5EF4-FFF2-40B4-BE49-F238E27FC236}">
                  <a16:creationId xmlns:a16="http://schemas.microsoft.com/office/drawing/2014/main" xmlns="" id="{45AFA992-E447-4DC0-B1D5-235489CBE30E}"/>
                </a:ext>
              </a:extLst>
            </p:cNvPr>
            <p:cNvSpPr/>
            <p:nvPr/>
          </p:nvSpPr>
          <p:spPr>
            <a:xfrm>
              <a:off x="7851840" y="7383079"/>
              <a:ext cx="2740005" cy="792000"/>
            </a:xfrm>
            <a:prstGeom prst="rect">
              <a:avLst/>
            </a:prstGeom>
            <a:solidFill>
              <a:srgbClr val="FFFF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4" name="テキスト ボックス 223">
              <a:extLst>
                <a:ext uri="{FF2B5EF4-FFF2-40B4-BE49-F238E27FC236}">
                  <a16:creationId xmlns:a16="http://schemas.microsoft.com/office/drawing/2014/main" xmlns="" id="{DE9EB7BD-8FDC-42FA-8EB4-0899426230CC}"/>
                </a:ext>
              </a:extLst>
            </p:cNvPr>
            <p:cNvSpPr txBox="1"/>
            <p:nvPr/>
          </p:nvSpPr>
          <p:spPr>
            <a:xfrm>
              <a:off x="8051842" y="7401445"/>
              <a:ext cx="2340000" cy="257369"/>
            </a:xfrm>
            <a:prstGeom prst="rect">
              <a:avLst/>
            </a:prstGeom>
            <a:solidFill>
              <a:srgbClr val="FFFF00"/>
            </a:solidFill>
          </p:spPr>
          <p:txBody>
            <a:bodyPr vert="horz" wrap="none" lIns="36000" tIns="36000" rIns="36000" bIns="36000" rtlCol="0">
              <a:noAutofit/>
            </a:bodyPr>
            <a:lstStyle/>
            <a:p>
              <a:pPr algn="ctr"/>
              <a:r>
                <a:rPr kumimoji="1" lang="ja-JP" altLang="en-US" sz="1200" b="1" dirty="0">
                  <a:latin typeface="Meiryo UI" panose="020B0604030504040204" pitchFamily="50" charset="-128"/>
                  <a:ea typeface="Meiryo UI" panose="020B0604030504040204" pitchFamily="50" charset="-128"/>
                </a:rPr>
                <a:t>生産性の向上</a:t>
              </a:r>
            </a:p>
          </p:txBody>
        </p:sp>
        <p:sp>
          <p:nvSpPr>
            <p:cNvPr id="225" name="テキスト ボックス 224">
              <a:extLst>
                <a:ext uri="{FF2B5EF4-FFF2-40B4-BE49-F238E27FC236}">
                  <a16:creationId xmlns:a16="http://schemas.microsoft.com/office/drawing/2014/main" xmlns="" id="{83371E78-001F-46A0-AFB3-8F97C9B35966}"/>
                </a:ext>
              </a:extLst>
            </p:cNvPr>
            <p:cNvSpPr txBox="1"/>
            <p:nvPr/>
          </p:nvSpPr>
          <p:spPr>
            <a:xfrm>
              <a:off x="7907842" y="7628584"/>
              <a:ext cx="2628000" cy="553998"/>
            </a:xfrm>
            <a:prstGeom prst="rect">
              <a:avLst/>
            </a:prstGeom>
            <a:noFill/>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生産工程の簡素化を突き詰めたことで、一連の生産工程で必要となる最低人員を削減できた。／中小企業庁 </a:t>
              </a:r>
              <a:r>
                <a:rPr kumimoji="1" lang="en-US" altLang="ja-JP" sz="1000" dirty="0">
                  <a:latin typeface="BIZ UDPゴシック" panose="020B0400000000000000" pitchFamily="50" charset="-128"/>
                  <a:ea typeface="BIZ UDPゴシック" panose="020B0400000000000000" pitchFamily="50" charset="-128"/>
                </a:rPr>
                <a:t>BCP</a:t>
              </a:r>
              <a:r>
                <a:rPr kumimoji="1" lang="ja-JP" altLang="en-US" sz="1000" dirty="0">
                  <a:latin typeface="BIZ UDPゴシック" panose="020B0400000000000000" pitchFamily="50" charset="-128"/>
                  <a:ea typeface="BIZ UDPゴシック" panose="020B0400000000000000" pitchFamily="50" charset="-128"/>
                </a:rPr>
                <a:t>等の取組事例集</a:t>
              </a:r>
            </a:p>
          </p:txBody>
        </p:sp>
      </p:grpSp>
      <p:pic>
        <p:nvPicPr>
          <p:cNvPr id="239" name="図 238">
            <a:extLst>
              <a:ext uri="{FF2B5EF4-FFF2-40B4-BE49-F238E27FC236}">
                <a16:creationId xmlns:a16="http://schemas.microsoft.com/office/drawing/2014/main" xmlns="" id="{F04E191B-A998-412E-94DA-FC130A51C1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3153" y="10072954"/>
            <a:ext cx="3009900" cy="400050"/>
          </a:xfrm>
          <a:prstGeom prst="rect">
            <a:avLst/>
          </a:prstGeom>
        </p:spPr>
      </p:pic>
      <p:sp>
        <p:nvSpPr>
          <p:cNvPr id="243" name="正方形/長方形 242">
            <a:extLst>
              <a:ext uri="{FF2B5EF4-FFF2-40B4-BE49-F238E27FC236}">
                <a16:creationId xmlns:a16="http://schemas.microsoft.com/office/drawing/2014/main" xmlns="" id="{C79FC5C3-E11A-46CE-BF77-ECD3DCE14DD7}"/>
              </a:ext>
            </a:extLst>
          </p:cNvPr>
          <p:cNvSpPr/>
          <p:nvPr/>
        </p:nvSpPr>
        <p:spPr>
          <a:xfrm>
            <a:off x="13468243" y="7478330"/>
            <a:ext cx="1368000" cy="2433736"/>
          </a:xfrm>
          <a:prstGeom prst="rect">
            <a:avLst/>
          </a:prstGeom>
          <a:solidFill>
            <a:srgbClr val="2E75B6"/>
          </a:solidFill>
          <a:ln w="28575">
            <a:solidFill>
              <a:srgbClr val="2E75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4" name="テキスト ボックス 243">
            <a:extLst>
              <a:ext uri="{FF2B5EF4-FFF2-40B4-BE49-F238E27FC236}">
                <a16:creationId xmlns:a16="http://schemas.microsoft.com/office/drawing/2014/main" xmlns="" id="{1A845BB7-D6A3-4AA3-B318-C1DAC8603FC2}"/>
              </a:ext>
            </a:extLst>
          </p:cNvPr>
          <p:cNvSpPr txBox="1"/>
          <p:nvPr/>
        </p:nvSpPr>
        <p:spPr>
          <a:xfrm>
            <a:off x="13647137" y="7153273"/>
            <a:ext cx="1010212" cy="276999"/>
          </a:xfrm>
          <a:prstGeom prst="rect">
            <a:avLst/>
          </a:prstGeom>
          <a:noFill/>
        </p:spPr>
        <p:txBody>
          <a:bodyPr vert="horz" wrap="none" rtlCol="0">
            <a:spAutoFit/>
          </a:bodyPr>
          <a:lstStyle/>
          <a:p>
            <a:pPr algn="ctr"/>
            <a:r>
              <a:rPr kumimoji="1" lang="ja-JP" altLang="en-US" sz="1200" b="1" dirty="0">
                <a:solidFill>
                  <a:srgbClr val="002060"/>
                </a:solidFill>
                <a:latin typeface="Meiryo UI" panose="020B0604030504040204" pitchFamily="50" charset="-128"/>
                <a:ea typeface="Meiryo UI" panose="020B0604030504040204" pitchFamily="50" charset="-128"/>
              </a:rPr>
              <a:t>シートの活用</a:t>
            </a:r>
          </a:p>
        </p:txBody>
      </p:sp>
      <p:pic>
        <p:nvPicPr>
          <p:cNvPr id="242" name="図 241" descr="QR コード&#10;&#10;自動的に生成された説明">
            <a:extLst>
              <a:ext uri="{FF2B5EF4-FFF2-40B4-BE49-F238E27FC236}">
                <a16:creationId xmlns:a16="http://schemas.microsoft.com/office/drawing/2014/main" xmlns="" id="{E30F2FB1-C9EE-41A7-B0AA-A69AADEB71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720243" y="8935748"/>
            <a:ext cx="864000" cy="864000"/>
          </a:xfrm>
          <a:prstGeom prst="rect">
            <a:avLst/>
          </a:prstGeom>
        </p:spPr>
      </p:pic>
      <p:sp>
        <p:nvSpPr>
          <p:cNvPr id="98" name="テキスト ボックス 97">
            <a:extLst>
              <a:ext uri="{FF2B5EF4-FFF2-40B4-BE49-F238E27FC236}">
                <a16:creationId xmlns:a16="http://schemas.microsoft.com/office/drawing/2014/main" xmlns="" id="{F1BEB173-EFDE-4A70-80FF-7A2909B288F0}"/>
              </a:ext>
            </a:extLst>
          </p:cNvPr>
          <p:cNvSpPr txBox="1"/>
          <p:nvPr/>
        </p:nvSpPr>
        <p:spPr>
          <a:xfrm>
            <a:off x="13465821" y="7496859"/>
            <a:ext cx="1372844" cy="1169551"/>
          </a:xfrm>
          <a:prstGeom prst="rect">
            <a:avLst/>
          </a:prstGeom>
          <a:noFill/>
        </p:spPr>
        <p:txBody>
          <a:bodyPr wrap="square" rtlCol="0">
            <a:spAutoFit/>
          </a:bodyPr>
          <a:lstStyle/>
          <a:p>
            <a:r>
              <a:rPr kumimoji="1" lang="ja-JP" altLang="en-US" sz="1000" dirty="0">
                <a:solidFill>
                  <a:schemeClr val="bg1"/>
                </a:solidFill>
                <a:latin typeface="BIZ UDPゴシック" panose="020B0400000000000000" pitchFamily="50" charset="-128"/>
                <a:ea typeface="BIZ UDPゴシック" panose="020B0400000000000000" pitchFamily="50" charset="-128"/>
              </a:rPr>
              <a:t>記入例（区ホームページ）を参考に、シートに記入してみましょう。記入したら、緊急時でも気づきやすい場所に掲示すると効果的です。</a:t>
            </a:r>
          </a:p>
        </p:txBody>
      </p:sp>
      <p:sp>
        <p:nvSpPr>
          <p:cNvPr id="245" name="テキスト ボックス 244">
            <a:extLst>
              <a:ext uri="{FF2B5EF4-FFF2-40B4-BE49-F238E27FC236}">
                <a16:creationId xmlns:a16="http://schemas.microsoft.com/office/drawing/2014/main" xmlns="" id="{37B94E86-7C72-426F-8F18-7313566CCA5A}"/>
              </a:ext>
            </a:extLst>
          </p:cNvPr>
          <p:cNvSpPr txBox="1"/>
          <p:nvPr/>
        </p:nvSpPr>
        <p:spPr>
          <a:xfrm>
            <a:off x="13684243" y="8710174"/>
            <a:ext cx="936000" cy="246221"/>
          </a:xfrm>
          <a:prstGeom prst="rect">
            <a:avLst/>
          </a:prstGeom>
          <a:noFill/>
        </p:spPr>
        <p:txBody>
          <a:bodyPr wrap="square" rtlCol="0">
            <a:spAutoFit/>
          </a:bodyPr>
          <a:lstStyle/>
          <a:p>
            <a:pPr algn="ctr"/>
            <a:r>
              <a:rPr kumimoji="1" lang="ja-JP" altLang="en-US" sz="1000" dirty="0">
                <a:solidFill>
                  <a:schemeClr val="bg1"/>
                </a:solidFill>
                <a:latin typeface="BIZ UDPゴシック" panose="020B0400000000000000" pitchFamily="50" charset="-128"/>
                <a:ea typeface="BIZ UDPゴシック" panose="020B0400000000000000" pitchFamily="50" charset="-128"/>
              </a:rPr>
              <a:t>ホームページ</a:t>
            </a:r>
          </a:p>
        </p:txBody>
      </p:sp>
      <p:grpSp>
        <p:nvGrpSpPr>
          <p:cNvPr id="246" name="グループ化 245">
            <a:extLst>
              <a:ext uri="{FF2B5EF4-FFF2-40B4-BE49-F238E27FC236}">
                <a16:creationId xmlns:a16="http://schemas.microsoft.com/office/drawing/2014/main" xmlns="" id="{CA221289-23C1-48D3-9C39-4F01E64912E3}"/>
              </a:ext>
            </a:extLst>
          </p:cNvPr>
          <p:cNvGrpSpPr/>
          <p:nvPr/>
        </p:nvGrpSpPr>
        <p:grpSpPr>
          <a:xfrm>
            <a:off x="-16746" y="-5837"/>
            <a:ext cx="7572927" cy="10707640"/>
            <a:chOff x="7554134" y="596"/>
            <a:chExt cx="7572927" cy="10707640"/>
          </a:xfrm>
          <a:solidFill>
            <a:schemeClr val="accent5">
              <a:lumMod val="75000"/>
            </a:schemeClr>
          </a:solidFill>
        </p:grpSpPr>
        <p:sp>
          <p:nvSpPr>
            <p:cNvPr id="247" name="正方形/長方形 246">
              <a:extLst>
                <a:ext uri="{FF2B5EF4-FFF2-40B4-BE49-F238E27FC236}">
                  <a16:creationId xmlns:a16="http://schemas.microsoft.com/office/drawing/2014/main" xmlns="" id="{B6D5343B-15B7-42E0-BD84-6331E3DF8C23}"/>
                </a:ext>
              </a:extLst>
            </p:cNvPr>
            <p:cNvSpPr/>
            <p:nvPr/>
          </p:nvSpPr>
          <p:spPr>
            <a:xfrm>
              <a:off x="7559674" y="2292"/>
              <a:ext cx="7559675" cy="396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sp>
          <p:nvSpPr>
            <p:cNvPr id="248" name="正方形/長方形 247">
              <a:extLst>
                <a:ext uri="{FF2B5EF4-FFF2-40B4-BE49-F238E27FC236}">
                  <a16:creationId xmlns:a16="http://schemas.microsoft.com/office/drawing/2014/main" xmlns="" id="{CC86E19F-B968-44A8-9683-94A8CB7B571E}"/>
                </a:ext>
              </a:extLst>
            </p:cNvPr>
            <p:cNvSpPr/>
            <p:nvPr/>
          </p:nvSpPr>
          <p:spPr>
            <a:xfrm rot="5400000">
              <a:off x="9673061" y="5238596"/>
              <a:ext cx="10692000" cy="216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sp>
          <p:nvSpPr>
            <p:cNvPr id="249" name="正方形/長方形 248">
              <a:extLst>
                <a:ext uri="{FF2B5EF4-FFF2-40B4-BE49-F238E27FC236}">
                  <a16:creationId xmlns:a16="http://schemas.microsoft.com/office/drawing/2014/main" xmlns="" id="{6F580A79-547C-4444-AE92-BD5CF04BE9FA}"/>
                </a:ext>
              </a:extLst>
            </p:cNvPr>
            <p:cNvSpPr/>
            <p:nvPr/>
          </p:nvSpPr>
          <p:spPr>
            <a:xfrm>
              <a:off x="7554134" y="10492236"/>
              <a:ext cx="7559675" cy="216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sp>
          <p:nvSpPr>
            <p:cNvPr id="250" name="正方形/長方形 249">
              <a:extLst>
                <a:ext uri="{FF2B5EF4-FFF2-40B4-BE49-F238E27FC236}">
                  <a16:creationId xmlns:a16="http://schemas.microsoft.com/office/drawing/2014/main" xmlns="" id="{E651287C-21BB-4D60-8B54-8A61B7F7D7B8}"/>
                </a:ext>
              </a:extLst>
            </p:cNvPr>
            <p:cNvSpPr/>
            <p:nvPr/>
          </p:nvSpPr>
          <p:spPr>
            <a:xfrm rot="5400000">
              <a:off x="2316134" y="5244246"/>
              <a:ext cx="10692000" cy="216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grpSp>
      <p:grpSp>
        <p:nvGrpSpPr>
          <p:cNvPr id="274" name="グループ化 273">
            <a:extLst>
              <a:ext uri="{FF2B5EF4-FFF2-40B4-BE49-F238E27FC236}">
                <a16:creationId xmlns:a16="http://schemas.microsoft.com/office/drawing/2014/main" xmlns="" id="{F1D8AAED-EAE2-4DAA-AE35-90F5438961E4}"/>
              </a:ext>
            </a:extLst>
          </p:cNvPr>
          <p:cNvGrpSpPr/>
          <p:nvPr/>
        </p:nvGrpSpPr>
        <p:grpSpPr>
          <a:xfrm>
            <a:off x="386054" y="1754932"/>
            <a:ext cx="6834662" cy="1383084"/>
            <a:chOff x="386054" y="742890"/>
            <a:chExt cx="6834662" cy="1383084"/>
          </a:xfrm>
        </p:grpSpPr>
        <p:sp>
          <p:nvSpPr>
            <p:cNvPr id="99" name="正方形/長方形 98">
              <a:extLst>
                <a:ext uri="{FF2B5EF4-FFF2-40B4-BE49-F238E27FC236}">
                  <a16:creationId xmlns:a16="http://schemas.microsoft.com/office/drawing/2014/main" xmlns="" id="{5833A1A8-BFAE-486C-99F3-9CC93BF6DE48}"/>
                </a:ext>
              </a:extLst>
            </p:cNvPr>
            <p:cNvSpPr/>
            <p:nvPr/>
          </p:nvSpPr>
          <p:spPr>
            <a:xfrm>
              <a:off x="386054" y="829974"/>
              <a:ext cx="6740174" cy="1296000"/>
            </a:xfrm>
            <a:prstGeom prst="rect">
              <a:avLst/>
            </a:prstGeom>
            <a:solidFill>
              <a:schemeClr val="bg1"/>
            </a:solidFill>
            <a:ln>
              <a:solidFill>
                <a:srgbClr val="2E75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101" name="四角形: 角を丸くする 100">
              <a:extLst>
                <a:ext uri="{FF2B5EF4-FFF2-40B4-BE49-F238E27FC236}">
                  <a16:creationId xmlns:a16="http://schemas.microsoft.com/office/drawing/2014/main" xmlns="" id="{3E05D270-0A54-41A4-BA8A-A45FC72BF716}"/>
                </a:ext>
              </a:extLst>
            </p:cNvPr>
            <p:cNvSpPr/>
            <p:nvPr/>
          </p:nvSpPr>
          <p:spPr>
            <a:xfrm>
              <a:off x="452674" y="742890"/>
              <a:ext cx="1872000" cy="183832"/>
            </a:xfrm>
            <a:prstGeom prst="roundRect">
              <a:avLst>
                <a:gd name="adj" fmla="val 50000"/>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重要業務の特定</a:t>
              </a:r>
              <a:endParaRPr kumimoji="1" lang="en-US" altLang="ja-JP" sz="1200" b="1" dirty="0">
                <a:solidFill>
                  <a:schemeClr val="bg1"/>
                </a:solidFill>
                <a:latin typeface="Meiryo UI" panose="020B0604030504040204" pitchFamily="50" charset="-128"/>
                <a:ea typeface="Meiryo UI" panose="020B0604030504040204" pitchFamily="50" charset="-128"/>
              </a:endParaRPr>
            </a:p>
          </p:txBody>
        </p:sp>
        <p:sp>
          <p:nvSpPr>
            <p:cNvPr id="102" name="正方形/長方形 101">
              <a:extLst>
                <a:ext uri="{FF2B5EF4-FFF2-40B4-BE49-F238E27FC236}">
                  <a16:creationId xmlns:a16="http://schemas.microsoft.com/office/drawing/2014/main" xmlns="" id="{07927262-36FD-4EC5-A196-587C8A71DF51}"/>
                </a:ext>
              </a:extLst>
            </p:cNvPr>
            <p:cNvSpPr/>
            <p:nvPr/>
          </p:nvSpPr>
          <p:spPr>
            <a:xfrm>
              <a:off x="558800" y="1336598"/>
              <a:ext cx="6443707" cy="756000"/>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nSpc>
                  <a:spcPct val="120000"/>
                </a:lnSpc>
              </a:pPr>
              <a:r>
                <a:rPr kumimoji="1" lang="ja-JP" altLang="en-US" sz="1000" b="1" dirty="0">
                  <a:solidFill>
                    <a:schemeClr val="bg1"/>
                  </a:solidFill>
                  <a:latin typeface="Meiryo UI" panose="020B0604030504040204" pitchFamily="50" charset="-128"/>
                  <a:ea typeface="Meiryo UI" panose="020B0604030504040204" pitchFamily="50" charset="-128"/>
                </a:rPr>
                <a:t>① 会社の売上げに最も寄与している事業は何ですか？</a:t>
              </a:r>
            </a:p>
            <a:p>
              <a:pPr>
                <a:lnSpc>
                  <a:spcPct val="120000"/>
                </a:lnSpc>
              </a:pPr>
              <a:r>
                <a:rPr kumimoji="1" lang="ja-JP" altLang="en-US" sz="1000" b="1" dirty="0">
                  <a:solidFill>
                    <a:schemeClr val="bg1"/>
                  </a:solidFill>
                  <a:latin typeface="Meiryo UI" panose="020B0604030504040204" pitchFamily="50" charset="-128"/>
                  <a:ea typeface="Meiryo UI" panose="020B0604030504040204" pitchFamily="50" charset="-128"/>
                </a:rPr>
                <a:t>② 事業の延滞による損害が最も大きい事業は何ですか？また、どの程度の遅延時間が許容できますか</a:t>
              </a:r>
              <a:r>
                <a:rPr kumimoji="1" lang="en-US" altLang="ja-JP" sz="1000" b="1" dirty="0">
                  <a:solidFill>
                    <a:schemeClr val="bg1"/>
                  </a:solidFill>
                  <a:latin typeface="Meiryo UI" panose="020B0604030504040204" pitchFamily="50" charset="-128"/>
                  <a:ea typeface="Meiryo UI" panose="020B0604030504040204" pitchFamily="50" charset="-128"/>
                </a:rPr>
                <a:t>?</a:t>
              </a:r>
            </a:p>
            <a:p>
              <a:pPr>
                <a:lnSpc>
                  <a:spcPct val="120000"/>
                </a:lnSpc>
              </a:pPr>
              <a:r>
                <a:rPr kumimoji="1" lang="en-US" altLang="ja-JP" sz="1000" b="1" dirty="0">
                  <a:solidFill>
                    <a:schemeClr val="bg1"/>
                  </a:solidFill>
                  <a:latin typeface="Meiryo UI" panose="020B0604030504040204" pitchFamily="50" charset="-128"/>
                  <a:ea typeface="Meiryo UI" panose="020B0604030504040204" pitchFamily="50" charset="-128"/>
                </a:rPr>
                <a:t>③ </a:t>
              </a:r>
              <a:r>
                <a:rPr kumimoji="1" lang="ja-JP" altLang="en-US" sz="1000" b="1" dirty="0">
                  <a:solidFill>
                    <a:schemeClr val="bg1"/>
                  </a:solidFill>
                  <a:latin typeface="Meiryo UI" panose="020B0604030504040204" pitchFamily="50" charset="-128"/>
                  <a:ea typeface="Meiryo UI" panose="020B0604030504040204" pitchFamily="50" charset="-128"/>
                </a:rPr>
                <a:t>法的または財政的な責務はありますか？ある場合、どの事業が必要ですか</a:t>
              </a:r>
              <a:r>
                <a:rPr kumimoji="1" lang="en-US" altLang="ja-JP" sz="1000" b="1" dirty="0">
                  <a:solidFill>
                    <a:schemeClr val="bg1"/>
                  </a:solidFill>
                  <a:latin typeface="Meiryo UI" panose="020B0604030504040204" pitchFamily="50" charset="-128"/>
                  <a:ea typeface="Meiryo UI" panose="020B0604030504040204" pitchFamily="50" charset="-128"/>
                </a:rPr>
                <a:t>?</a:t>
              </a:r>
            </a:p>
            <a:p>
              <a:pPr>
                <a:lnSpc>
                  <a:spcPct val="120000"/>
                </a:lnSpc>
              </a:pPr>
              <a:r>
                <a:rPr kumimoji="1" lang="en-US" altLang="ja-JP" sz="1000" b="1" dirty="0">
                  <a:solidFill>
                    <a:schemeClr val="bg1"/>
                  </a:solidFill>
                  <a:latin typeface="Meiryo UI" panose="020B0604030504040204" pitchFamily="50" charset="-128"/>
                  <a:ea typeface="Meiryo UI" panose="020B0604030504040204" pitchFamily="50" charset="-128"/>
                </a:rPr>
                <a:t>④ </a:t>
              </a:r>
              <a:r>
                <a:rPr kumimoji="1" lang="ja-JP" altLang="en-US" sz="1000" b="1" dirty="0">
                  <a:solidFill>
                    <a:schemeClr val="bg1"/>
                  </a:solidFill>
                  <a:latin typeface="Meiryo UI" panose="020B0604030504040204" pitchFamily="50" charset="-128"/>
                  <a:ea typeface="Meiryo UI" panose="020B0604030504040204" pitchFamily="50" charset="-128"/>
                </a:rPr>
                <a:t>市場シェアや会社の評判を維持するためには、どの事業が重要ですか？</a:t>
              </a:r>
            </a:p>
          </p:txBody>
        </p:sp>
        <p:sp>
          <p:nvSpPr>
            <p:cNvPr id="116" name="テキスト ボックス 115">
              <a:extLst>
                <a:ext uri="{FF2B5EF4-FFF2-40B4-BE49-F238E27FC236}">
                  <a16:creationId xmlns:a16="http://schemas.microsoft.com/office/drawing/2014/main" xmlns="" id="{5FB144DE-A95A-4EC5-836D-E737D2FA36C0}"/>
                </a:ext>
              </a:extLst>
            </p:cNvPr>
            <p:cNvSpPr txBox="1"/>
            <p:nvPr/>
          </p:nvSpPr>
          <p:spPr>
            <a:xfrm>
              <a:off x="4431170" y="807185"/>
              <a:ext cx="2789546" cy="215444"/>
            </a:xfrm>
            <a:prstGeom prst="rect">
              <a:avLst/>
            </a:prstGeom>
            <a:noFill/>
          </p:spPr>
          <p:txBody>
            <a:bodyPr wrap="none" rtlCol="0">
              <a:spAutoFit/>
            </a:bodyPr>
            <a:lstStyle/>
            <a:p>
              <a:r>
                <a:rPr kumimoji="1" lang="ja-JP" altLang="en-US" sz="800" dirty="0">
                  <a:latin typeface="BIZ UDPゴシック" panose="020B0400000000000000" pitchFamily="50" charset="-128"/>
                  <a:ea typeface="BIZ UDPゴシック" panose="020B0400000000000000" pitchFamily="50" charset="-128"/>
                </a:rPr>
                <a:t>出典：中小企業庁「</a:t>
              </a:r>
              <a:r>
                <a:rPr kumimoji="1" lang="zh-TW" altLang="en-US" sz="800" dirty="0">
                  <a:latin typeface="BIZ UDPゴシック" panose="020B0400000000000000" pitchFamily="50" charset="-128"/>
                  <a:ea typeface="BIZ UDPゴシック" panose="020B0400000000000000" pitchFamily="50" charset="-128"/>
                </a:rPr>
                <a:t>中小企業ＢＣＰ策定運用指針</a:t>
              </a:r>
              <a:r>
                <a:rPr kumimoji="1" lang="ja-JP" altLang="en-US" sz="800" dirty="0">
                  <a:latin typeface="BIZ UDPゴシック" panose="020B0400000000000000" pitchFamily="50" charset="-128"/>
                  <a:ea typeface="BIZ UDPゴシック" panose="020B0400000000000000" pitchFamily="50" charset="-128"/>
                </a:rPr>
                <a:t>第</a:t>
              </a:r>
              <a:r>
                <a:rPr kumimoji="1" lang="en-US" altLang="ja-JP" sz="800" dirty="0">
                  <a:latin typeface="BIZ UDPゴシック" panose="020B0400000000000000" pitchFamily="50" charset="-128"/>
                  <a:ea typeface="BIZ UDPゴシック" panose="020B0400000000000000" pitchFamily="50" charset="-128"/>
                </a:rPr>
                <a:t>2</a:t>
              </a:r>
              <a:r>
                <a:rPr kumimoji="1" lang="ja-JP" altLang="en-US" sz="800" dirty="0">
                  <a:latin typeface="BIZ UDPゴシック" panose="020B0400000000000000" pitchFamily="50" charset="-128"/>
                  <a:ea typeface="BIZ UDPゴシック" panose="020B0400000000000000" pitchFamily="50" charset="-128"/>
                </a:rPr>
                <a:t>版」より</a:t>
              </a:r>
              <a:endParaRPr kumimoji="1" lang="en-US" altLang="ja-JP" sz="800" dirty="0">
                <a:latin typeface="BIZ UDPゴシック" panose="020B0400000000000000" pitchFamily="50" charset="-128"/>
                <a:ea typeface="BIZ UDPゴシック" panose="020B0400000000000000" pitchFamily="50" charset="-128"/>
              </a:endParaRPr>
            </a:p>
          </p:txBody>
        </p:sp>
        <p:sp>
          <p:nvSpPr>
            <p:cNvPr id="252" name="テキスト ボックス 251">
              <a:extLst>
                <a:ext uri="{FF2B5EF4-FFF2-40B4-BE49-F238E27FC236}">
                  <a16:creationId xmlns:a16="http://schemas.microsoft.com/office/drawing/2014/main" xmlns="" id="{9F1FC7A2-34BB-4033-ADBC-1AC51C8E2B70}"/>
                </a:ext>
              </a:extLst>
            </p:cNvPr>
            <p:cNvSpPr txBox="1"/>
            <p:nvPr/>
          </p:nvSpPr>
          <p:spPr>
            <a:xfrm>
              <a:off x="460528" y="934906"/>
              <a:ext cx="6584839" cy="415498"/>
            </a:xfrm>
            <a:prstGeom prst="rect">
              <a:avLst/>
            </a:prstGeom>
            <a:noFill/>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以下のような視点で、あなたの会社におけるいくつかの事業において、「○○事業の操業が停止してしまったらどうなるか？」、「どのような損害が出るか？」をイメージしながら考えてみてください。</a:t>
              </a:r>
            </a:p>
          </p:txBody>
        </p:sp>
      </p:grpSp>
      <p:grpSp>
        <p:nvGrpSpPr>
          <p:cNvPr id="2" name="グループ化 1">
            <a:extLst>
              <a:ext uri="{FF2B5EF4-FFF2-40B4-BE49-F238E27FC236}">
                <a16:creationId xmlns:a16="http://schemas.microsoft.com/office/drawing/2014/main" xmlns="" id="{380FF73A-4464-4D0E-A261-D8624E78A34E}"/>
              </a:ext>
            </a:extLst>
          </p:cNvPr>
          <p:cNvGrpSpPr/>
          <p:nvPr/>
        </p:nvGrpSpPr>
        <p:grpSpPr>
          <a:xfrm>
            <a:off x="386054" y="3176132"/>
            <a:ext cx="6804316" cy="1959084"/>
            <a:chOff x="386054" y="3495601"/>
            <a:chExt cx="6804316" cy="1959084"/>
          </a:xfrm>
        </p:grpSpPr>
        <p:sp>
          <p:nvSpPr>
            <p:cNvPr id="105" name="正方形/長方形 104">
              <a:extLst>
                <a:ext uri="{FF2B5EF4-FFF2-40B4-BE49-F238E27FC236}">
                  <a16:creationId xmlns:a16="http://schemas.microsoft.com/office/drawing/2014/main" xmlns="" id="{3F45E31D-6B9A-4413-9E4F-508DFBD1931F}"/>
                </a:ext>
              </a:extLst>
            </p:cNvPr>
            <p:cNvSpPr/>
            <p:nvPr/>
          </p:nvSpPr>
          <p:spPr>
            <a:xfrm>
              <a:off x="386054" y="3582685"/>
              <a:ext cx="6739200" cy="1872000"/>
            </a:xfrm>
            <a:prstGeom prst="rect">
              <a:avLst/>
            </a:prstGeom>
            <a:solidFill>
              <a:schemeClr val="bg1"/>
            </a:solidFill>
            <a:ln>
              <a:solidFill>
                <a:srgbClr val="2E75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6" name="四角形: 角を丸くする 105">
              <a:extLst>
                <a:ext uri="{FF2B5EF4-FFF2-40B4-BE49-F238E27FC236}">
                  <a16:creationId xmlns:a16="http://schemas.microsoft.com/office/drawing/2014/main" xmlns="" id="{EA963B52-02AC-4159-A2AE-3596794171DF}"/>
                </a:ext>
              </a:extLst>
            </p:cNvPr>
            <p:cNvSpPr/>
            <p:nvPr/>
          </p:nvSpPr>
          <p:spPr>
            <a:xfrm>
              <a:off x="452674" y="3495601"/>
              <a:ext cx="2700000" cy="183832"/>
            </a:xfrm>
            <a:prstGeom prst="roundRect">
              <a:avLst>
                <a:gd name="adj" fmla="val 50000"/>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事前対策（資源確保の対策）</a:t>
              </a:r>
              <a:endParaRPr kumimoji="1" lang="en-US" altLang="ja-JP" sz="1200" b="1" dirty="0">
                <a:solidFill>
                  <a:schemeClr val="bg1"/>
                </a:solidFill>
                <a:latin typeface="Meiryo UI" panose="020B0604030504040204" pitchFamily="50" charset="-128"/>
                <a:ea typeface="Meiryo UI" panose="020B0604030504040204" pitchFamily="50" charset="-128"/>
              </a:endParaRPr>
            </a:p>
          </p:txBody>
        </p:sp>
        <p:sp>
          <p:nvSpPr>
            <p:cNvPr id="111" name="テキスト ボックス 110">
              <a:extLst>
                <a:ext uri="{FF2B5EF4-FFF2-40B4-BE49-F238E27FC236}">
                  <a16:creationId xmlns:a16="http://schemas.microsoft.com/office/drawing/2014/main" xmlns="" id="{4B1AB5C9-273D-4D89-B0B6-7000F32F179B}"/>
                </a:ext>
              </a:extLst>
            </p:cNvPr>
            <p:cNvSpPr txBox="1"/>
            <p:nvPr/>
          </p:nvSpPr>
          <p:spPr>
            <a:xfrm>
              <a:off x="4828826" y="3575520"/>
              <a:ext cx="2361544" cy="215444"/>
            </a:xfrm>
            <a:prstGeom prst="rect">
              <a:avLst/>
            </a:prstGeom>
            <a:noFill/>
          </p:spPr>
          <p:txBody>
            <a:bodyPr wrap="none" rtlCol="0">
              <a:spAutoFit/>
            </a:bodyPr>
            <a:lstStyle/>
            <a:p>
              <a:pPr algn="r"/>
              <a:r>
                <a:rPr kumimoji="1" lang="ja-JP" altLang="en-US" sz="800" dirty="0">
                  <a:latin typeface="BIZ UDPゴシック" panose="020B0400000000000000" pitchFamily="50" charset="-128"/>
                  <a:ea typeface="BIZ UDPゴシック" panose="020B0400000000000000" pitchFamily="50" charset="-128"/>
                </a:rPr>
                <a:t>出典：中小企業庁「中小企業白書</a:t>
              </a:r>
              <a:r>
                <a:rPr kumimoji="1" lang="en-US" altLang="ja-JP" sz="800" dirty="0">
                  <a:latin typeface="BIZ UDPゴシック" panose="020B0400000000000000" pitchFamily="50" charset="-128"/>
                  <a:ea typeface="BIZ UDPゴシック" panose="020B0400000000000000" pitchFamily="50" charset="-128"/>
                </a:rPr>
                <a:t>(H28</a:t>
              </a:r>
              <a:r>
                <a:rPr kumimoji="1" lang="ja-JP" altLang="en-US" sz="800" dirty="0">
                  <a:latin typeface="BIZ UDPゴシック" panose="020B0400000000000000" pitchFamily="50" charset="-128"/>
                  <a:ea typeface="BIZ UDPゴシック" panose="020B0400000000000000" pitchFamily="50" charset="-128"/>
                </a:rPr>
                <a:t>年</a:t>
              </a:r>
              <a:r>
                <a:rPr kumimoji="1" lang="en-US" altLang="ja-JP" sz="800" dirty="0">
                  <a:latin typeface="BIZ UDPゴシック" panose="020B0400000000000000" pitchFamily="50" charset="-128"/>
                  <a:ea typeface="BIZ UDPゴシック" panose="020B0400000000000000" pitchFamily="50" charset="-128"/>
                </a:rPr>
                <a:t>)</a:t>
              </a:r>
              <a:r>
                <a:rPr kumimoji="1" lang="ja-JP" altLang="en-US" sz="800" dirty="0">
                  <a:latin typeface="BIZ UDPゴシック" panose="020B0400000000000000" pitchFamily="50" charset="-128"/>
                  <a:ea typeface="BIZ UDPゴシック" panose="020B0400000000000000" pitchFamily="50" charset="-128"/>
                </a:rPr>
                <a:t>」より</a:t>
              </a:r>
              <a:endParaRPr kumimoji="1" lang="en-US" altLang="ja-JP" sz="800" dirty="0">
                <a:latin typeface="BIZ UDPゴシック" panose="020B0400000000000000" pitchFamily="50" charset="-128"/>
                <a:ea typeface="BIZ UDPゴシック" panose="020B0400000000000000" pitchFamily="50" charset="-128"/>
              </a:endParaRPr>
            </a:p>
          </p:txBody>
        </p:sp>
        <p:sp>
          <p:nvSpPr>
            <p:cNvPr id="275" name="テキスト ボックス 274">
              <a:extLst>
                <a:ext uri="{FF2B5EF4-FFF2-40B4-BE49-F238E27FC236}">
                  <a16:creationId xmlns:a16="http://schemas.microsoft.com/office/drawing/2014/main" xmlns="" id="{BE84CF19-75ED-480B-8EAB-E0C31B880A4C}"/>
                </a:ext>
              </a:extLst>
            </p:cNvPr>
            <p:cNvSpPr txBox="1"/>
            <p:nvPr/>
          </p:nvSpPr>
          <p:spPr>
            <a:xfrm>
              <a:off x="487681" y="3660162"/>
              <a:ext cx="3924000" cy="246221"/>
            </a:xfrm>
            <a:prstGeom prst="rect">
              <a:avLst/>
            </a:prstGeom>
            <a:noFill/>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以下の視点を参考に、考えてみてください。</a:t>
              </a:r>
            </a:p>
          </p:txBody>
        </p:sp>
      </p:grpSp>
      <p:grpSp>
        <p:nvGrpSpPr>
          <p:cNvPr id="4" name="グループ化 3">
            <a:extLst>
              <a:ext uri="{FF2B5EF4-FFF2-40B4-BE49-F238E27FC236}">
                <a16:creationId xmlns:a16="http://schemas.microsoft.com/office/drawing/2014/main" xmlns="" id="{7D33B07D-C801-446B-A8FC-12C12359F859}"/>
              </a:ext>
            </a:extLst>
          </p:cNvPr>
          <p:cNvGrpSpPr/>
          <p:nvPr/>
        </p:nvGrpSpPr>
        <p:grpSpPr>
          <a:xfrm>
            <a:off x="386053" y="5174578"/>
            <a:ext cx="6805012" cy="1743993"/>
            <a:chOff x="416969" y="5342005"/>
            <a:chExt cx="6805012" cy="1743993"/>
          </a:xfrm>
        </p:grpSpPr>
        <p:sp>
          <p:nvSpPr>
            <p:cNvPr id="108" name="正方形/長方形 107">
              <a:extLst>
                <a:ext uri="{FF2B5EF4-FFF2-40B4-BE49-F238E27FC236}">
                  <a16:creationId xmlns:a16="http://schemas.microsoft.com/office/drawing/2014/main" xmlns="" id="{7A7C7243-63CF-4412-8893-CCEFA3049A16}"/>
                </a:ext>
              </a:extLst>
            </p:cNvPr>
            <p:cNvSpPr/>
            <p:nvPr/>
          </p:nvSpPr>
          <p:spPr>
            <a:xfrm>
              <a:off x="416969" y="5393998"/>
              <a:ext cx="6739200" cy="1692000"/>
            </a:xfrm>
            <a:prstGeom prst="rect">
              <a:avLst/>
            </a:prstGeom>
            <a:solidFill>
              <a:schemeClr val="bg1"/>
            </a:solidFill>
            <a:ln>
              <a:solidFill>
                <a:srgbClr val="2E75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9" name="四角形: 角を丸くする 108">
              <a:extLst>
                <a:ext uri="{FF2B5EF4-FFF2-40B4-BE49-F238E27FC236}">
                  <a16:creationId xmlns:a16="http://schemas.microsoft.com/office/drawing/2014/main" xmlns="" id="{35DA8ED2-409C-44E0-8579-F4FF8951CDCA}"/>
                </a:ext>
              </a:extLst>
            </p:cNvPr>
            <p:cNvSpPr/>
            <p:nvPr/>
          </p:nvSpPr>
          <p:spPr>
            <a:xfrm>
              <a:off x="483590" y="5342005"/>
              <a:ext cx="2700000" cy="183832"/>
            </a:xfrm>
            <a:prstGeom prst="roundRect">
              <a:avLst>
                <a:gd name="adj" fmla="val 50000"/>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緊急事態時の対応体制</a:t>
              </a:r>
              <a:endParaRPr kumimoji="1" lang="en-US" altLang="ja-JP" sz="1200" b="1" dirty="0">
                <a:solidFill>
                  <a:schemeClr val="bg1"/>
                </a:solidFill>
                <a:latin typeface="Meiryo UI" panose="020B0604030504040204" pitchFamily="50" charset="-128"/>
                <a:ea typeface="Meiryo UI" panose="020B0604030504040204" pitchFamily="50" charset="-128"/>
              </a:endParaRPr>
            </a:p>
          </p:txBody>
        </p:sp>
        <p:sp>
          <p:nvSpPr>
            <p:cNvPr id="112" name="テキスト ボックス 111">
              <a:extLst>
                <a:ext uri="{FF2B5EF4-FFF2-40B4-BE49-F238E27FC236}">
                  <a16:creationId xmlns:a16="http://schemas.microsoft.com/office/drawing/2014/main" xmlns="" id="{91B0A724-1364-4B1C-8E4C-37EF932421DB}"/>
                </a:ext>
              </a:extLst>
            </p:cNvPr>
            <p:cNvSpPr txBox="1"/>
            <p:nvPr/>
          </p:nvSpPr>
          <p:spPr>
            <a:xfrm>
              <a:off x="4432435" y="5381881"/>
              <a:ext cx="2789546" cy="215444"/>
            </a:xfrm>
            <a:prstGeom prst="rect">
              <a:avLst/>
            </a:prstGeom>
            <a:noFill/>
          </p:spPr>
          <p:txBody>
            <a:bodyPr wrap="none" rtlCol="0">
              <a:spAutoFit/>
            </a:bodyPr>
            <a:lstStyle/>
            <a:p>
              <a:r>
                <a:rPr kumimoji="1" lang="ja-JP" altLang="en-US" sz="800" dirty="0">
                  <a:latin typeface="BIZ UDPゴシック" panose="020B0400000000000000" pitchFamily="50" charset="-128"/>
                  <a:ea typeface="BIZ UDPゴシック" panose="020B0400000000000000" pitchFamily="50" charset="-128"/>
                </a:rPr>
                <a:t>出典：中小企業庁「</a:t>
              </a:r>
              <a:r>
                <a:rPr kumimoji="1" lang="zh-TW" altLang="en-US" sz="800" dirty="0">
                  <a:latin typeface="BIZ UDPゴシック" panose="020B0400000000000000" pitchFamily="50" charset="-128"/>
                  <a:ea typeface="BIZ UDPゴシック" panose="020B0400000000000000" pitchFamily="50" charset="-128"/>
                </a:rPr>
                <a:t>中小企業ＢＣＰ策定運用指針</a:t>
              </a:r>
              <a:r>
                <a:rPr kumimoji="1" lang="ja-JP" altLang="en-US" sz="800" dirty="0">
                  <a:latin typeface="BIZ UDPゴシック" panose="020B0400000000000000" pitchFamily="50" charset="-128"/>
                  <a:ea typeface="BIZ UDPゴシック" panose="020B0400000000000000" pitchFamily="50" charset="-128"/>
                </a:rPr>
                <a:t>第</a:t>
              </a:r>
              <a:r>
                <a:rPr kumimoji="1" lang="en-US" altLang="ja-JP" sz="800" dirty="0">
                  <a:latin typeface="BIZ UDPゴシック" panose="020B0400000000000000" pitchFamily="50" charset="-128"/>
                  <a:ea typeface="BIZ UDPゴシック" panose="020B0400000000000000" pitchFamily="50" charset="-128"/>
                </a:rPr>
                <a:t>2</a:t>
              </a:r>
              <a:r>
                <a:rPr kumimoji="1" lang="ja-JP" altLang="en-US" sz="800" dirty="0">
                  <a:latin typeface="BIZ UDPゴシック" panose="020B0400000000000000" pitchFamily="50" charset="-128"/>
                  <a:ea typeface="BIZ UDPゴシック" panose="020B0400000000000000" pitchFamily="50" charset="-128"/>
                </a:rPr>
                <a:t>版」より</a:t>
              </a:r>
              <a:endParaRPr kumimoji="1" lang="en-US" altLang="ja-JP" sz="800" dirty="0">
                <a:latin typeface="BIZ UDPゴシック" panose="020B0400000000000000" pitchFamily="50" charset="-128"/>
                <a:ea typeface="BIZ UDPゴシック" panose="020B0400000000000000" pitchFamily="50" charset="-128"/>
              </a:endParaRPr>
            </a:p>
          </p:txBody>
        </p:sp>
        <p:sp>
          <p:nvSpPr>
            <p:cNvPr id="276" name="テキスト ボックス 275">
              <a:extLst>
                <a:ext uri="{FF2B5EF4-FFF2-40B4-BE49-F238E27FC236}">
                  <a16:creationId xmlns:a16="http://schemas.microsoft.com/office/drawing/2014/main" xmlns="" id="{85FCC481-17E1-4BD1-84A6-32E36D609061}"/>
                </a:ext>
              </a:extLst>
            </p:cNvPr>
            <p:cNvSpPr txBox="1"/>
            <p:nvPr/>
          </p:nvSpPr>
          <p:spPr>
            <a:xfrm>
              <a:off x="487681" y="5491448"/>
              <a:ext cx="3924000" cy="246221"/>
            </a:xfrm>
            <a:prstGeom prst="rect">
              <a:avLst/>
            </a:prstGeom>
            <a:noFill/>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以下のような役割（機能）を持った組織体制が望まれます。</a:t>
              </a:r>
            </a:p>
          </p:txBody>
        </p:sp>
      </p:grpSp>
      <p:grpSp>
        <p:nvGrpSpPr>
          <p:cNvPr id="10" name="グループ化 9">
            <a:extLst>
              <a:ext uri="{FF2B5EF4-FFF2-40B4-BE49-F238E27FC236}">
                <a16:creationId xmlns:a16="http://schemas.microsoft.com/office/drawing/2014/main" xmlns="" id="{48BB2C82-A11E-448C-9758-52EB4E55EC40}"/>
              </a:ext>
            </a:extLst>
          </p:cNvPr>
          <p:cNvGrpSpPr/>
          <p:nvPr/>
        </p:nvGrpSpPr>
        <p:grpSpPr>
          <a:xfrm>
            <a:off x="655265" y="7252784"/>
            <a:ext cx="6408519" cy="276999"/>
            <a:chOff x="655265" y="7252784"/>
            <a:chExt cx="6408519" cy="276999"/>
          </a:xfrm>
        </p:grpSpPr>
        <p:sp>
          <p:nvSpPr>
            <p:cNvPr id="279" name="四角形: 角を丸くする 278">
              <a:extLst>
                <a:ext uri="{FF2B5EF4-FFF2-40B4-BE49-F238E27FC236}">
                  <a16:creationId xmlns:a16="http://schemas.microsoft.com/office/drawing/2014/main" xmlns="" id="{8C8F34F2-9EA7-4675-9B91-5D92D0972193}"/>
                </a:ext>
              </a:extLst>
            </p:cNvPr>
            <p:cNvSpPr/>
            <p:nvPr/>
          </p:nvSpPr>
          <p:spPr>
            <a:xfrm>
              <a:off x="655265" y="7268113"/>
              <a:ext cx="1490544" cy="246340"/>
            </a:xfrm>
            <a:prstGeom prst="roundRect">
              <a:avLst>
                <a:gd name="adj" fmla="val 50000"/>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a:p>
          </p:txBody>
        </p:sp>
        <p:sp>
          <p:nvSpPr>
            <p:cNvPr id="280" name="テキスト ボックス 279">
              <a:extLst>
                <a:ext uri="{FF2B5EF4-FFF2-40B4-BE49-F238E27FC236}">
                  <a16:creationId xmlns:a16="http://schemas.microsoft.com/office/drawing/2014/main" xmlns="" id="{C59A8EF0-823D-43BB-AB6F-2A55532E9661}"/>
                </a:ext>
              </a:extLst>
            </p:cNvPr>
            <p:cNvSpPr txBox="1"/>
            <p:nvPr/>
          </p:nvSpPr>
          <p:spPr>
            <a:xfrm>
              <a:off x="668804" y="7268173"/>
              <a:ext cx="756000" cy="246221"/>
            </a:xfrm>
            <a:prstGeom prst="rect">
              <a:avLst/>
            </a:prstGeom>
            <a:noFill/>
          </p:spPr>
          <p:txBody>
            <a:bodyPr wrap="square" rtlCol="0" anchor="t">
              <a:spAutoFit/>
            </a:bodyPr>
            <a:lstStyle/>
            <a:p>
              <a:r>
                <a:rPr kumimoji="1" lang="ja-JP" altLang="en-US" sz="1000" b="1" dirty="0">
                  <a:solidFill>
                    <a:srgbClr val="FF0000"/>
                  </a:solidFill>
                  <a:latin typeface="BIZ UDPゴシック" panose="020B0400000000000000" pitchFamily="50" charset="-128"/>
                  <a:ea typeface="BIZ UDPゴシック" panose="020B0400000000000000" pitchFamily="50" charset="-128"/>
                </a:rPr>
                <a:t>火事・救急</a:t>
              </a:r>
            </a:p>
          </p:txBody>
        </p:sp>
        <p:sp>
          <p:nvSpPr>
            <p:cNvPr id="283" name="四角形: 角を丸くする 282">
              <a:extLst>
                <a:ext uri="{FF2B5EF4-FFF2-40B4-BE49-F238E27FC236}">
                  <a16:creationId xmlns:a16="http://schemas.microsoft.com/office/drawing/2014/main" xmlns="" id="{505DE130-3F70-49CE-AE3C-2D162CFED935}"/>
                </a:ext>
              </a:extLst>
            </p:cNvPr>
            <p:cNvSpPr/>
            <p:nvPr/>
          </p:nvSpPr>
          <p:spPr>
            <a:xfrm>
              <a:off x="1403087" y="7268113"/>
              <a:ext cx="756000" cy="246340"/>
            </a:xfrm>
            <a:prstGeom prst="roundRect">
              <a:avLst>
                <a:gd name="adj" fmla="val 50000"/>
              </a:avLst>
            </a:prstGeom>
            <a:solidFill>
              <a:srgbClr val="FF0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dirty="0"/>
            </a:p>
          </p:txBody>
        </p:sp>
        <p:sp>
          <p:nvSpPr>
            <p:cNvPr id="284" name="テキスト ボックス 283">
              <a:extLst>
                <a:ext uri="{FF2B5EF4-FFF2-40B4-BE49-F238E27FC236}">
                  <a16:creationId xmlns:a16="http://schemas.microsoft.com/office/drawing/2014/main" xmlns="" id="{B01669AB-25A3-445F-931F-9CF0BA4420F2}"/>
                </a:ext>
              </a:extLst>
            </p:cNvPr>
            <p:cNvSpPr txBox="1"/>
            <p:nvPr/>
          </p:nvSpPr>
          <p:spPr>
            <a:xfrm>
              <a:off x="1441525" y="7252784"/>
              <a:ext cx="648000" cy="276999"/>
            </a:xfrm>
            <a:prstGeom prst="rect">
              <a:avLst/>
            </a:prstGeom>
            <a:noFill/>
          </p:spPr>
          <p:txBody>
            <a:bodyPr wrap="square" rtlCol="0" anchor="t">
              <a:spAutoFit/>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１１９</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87" name="四角形: 角を丸くする 286">
              <a:extLst>
                <a:ext uri="{FF2B5EF4-FFF2-40B4-BE49-F238E27FC236}">
                  <a16:creationId xmlns:a16="http://schemas.microsoft.com/office/drawing/2014/main" xmlns="" id="{ABE8194D-78BF-415E-B891-C40863389DC9}"/>
                </a:ext>
              </a:extLst>
            </p:cNvPr>
            <p:cNvSpPr/>
            <p:nvPr/>
          </p:nvSpPr>
          <p:spPr>
            <a:xfrm>
              <a:off x="2748863" y="7268113"/>
              <a:ext cx="1490544" cy="246340"/>
            </a:xfrm>
            <a:prstGeom prst="roundRect">
              <a:avLst>
                <a:gd name="adj" fmla="val 50000"/>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a:p>
          </p:txBody>
        </p:sp>
        <p:sp>
          <p:nvSpPr>
            <p:cNvPr id="288" name="テキスト ボックス 287">
              <a:extLst>
                <a:ext uri="{FF2B5EF4-FFF2-40B4-BE49-F238E27FC236}">
                  <a16:creationId xmlns:a16="http://schemas.microsoft.com/office/drawing/2014/main" xmlns="" id="{2648378F-5EF9-483C-9EF0-C0B67A189B61}"/>
                </a:ext>
              </a:extLst>
            </p:cNvPr>
            <p:cNvSpPr txBox="1"/>
            <p:nvPr/>
          </p:nvSpPr>
          <p:spPr>
            <a:xfrm>
              <a:off x="2762402" y="7268173"/>
              <a:ext cx="756000" cy="246221"/>
            </a:xfrm>
            <a:prstGeom prst="rect">
              <a:avLst/>
            </a:prstGeom>
            <a:noFill/>
          </p:spPr>
          <p:txBody>
            <a:bodyPr wrap="square" rtlCol="0" anchor="t">
              <a:spAutoFit/>
            </a:bodyPr>
            <a:lstStyle/>
            <a:p>
              <a:pPr algn="ctr"/>
              <a:r>
                <a:rPr kumimoji="1" lang="ja-JP" altLang="en-US" sz="1000" b="1" dirty="0">
                  <a:solidFill>
                    <a:srgbClr val="FF0000"/>
                  </a:solidFill>
                  <a:latin typeface="BIZ UDPゴシック" panose="020B0400000000000000" pitchFamily="50" charset="-128"/>
                  <a:ea typeface="BIZ UDPゴシック" panose="020B0400000000000000" pitchFamily="50" charset="-128"/>
                </a:rPr>
                <a:t>警    察</a:t>
              </a:r>
            </a:p>
          </p:txBody>
        </p:sp>
        <p:sp>
          <p:nvSpPr>
            <p:cNvPr id="289" name="四角形: 角を丸くする 288">
              <a:extLst>
                <a:ext uri="{FF2B5EF4-FFF2-40B4-BE49-F238E27FC236}">
                  <a16:creationId xmlns:a16="http://schemas.microsoft.com/office/drawing/2014/main" xmlns="" id="{682D34AB-D8AF-4E38-8FBD-4A4F8ACD8477}"/>
                </a:ext>
              </a:extLst>
            </p:cNvPr>
            <p:cNvSpPr/>
            <p:nvPr/>
          </p:nvSpPr>
          <p:spPr>
            <a:xfrm>
              <a:off x="3496685" y="7268113"/>
              <a:ext cx="756000" cy="246340"/>
            </a:xfrm>
            <a:prstGeom prst="roundRect">
              <a:avLst>
                <a:gd name="adj" fmla="val 50000"/>
              </a:avLst>
            </a:prstGeom>
            <a:solidFill>
              <a:srgbClr val="FF0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a:p>
          </p:txBody>
        </p:sp>
        <p:sp>
          <p:nvSpPr>
            <p:cNvPr id="290" name="テキスト ボックス 289">
              <a:extLst>
                <a:ext uri="{FF2B5EF4-FFF2-40B4-BE49-F238E27FC236}">
                  <a16:creationId xmlns:a16="http://schemas.microsoft.com/office/drawing/2014/main" xmlns="" id="{C990EFEF-CCE6-4A9B-8454-D83085BB77D6}"/>
                </a:ext>
              </a:extLst>
            </p:cNvPr>
            <p:cNvSpPr txBox="1"/>
            <p:nvPr/>
          </p:nvSpPr>
          <p:spPr>
            <a:xfrm>
              <a:off x="3554009" y="7252784"/>
              <a:ext cx="648000" cy="276999"/>
            </a:xfrm>
            <a:prstGeom prst="rect">
              <a:avLst/>
            </a:prstGeom>
            <a:noFill/>
          </p:spPr>
          <p:txBody>
            <a:bodyPr wrap="square" rtlCol="0" anchor="t">
              <a:spAutoFit/>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１１０</a:t>
              </a:r>
            </a:p>
          </p:txBody>
        </p:sp>
        <p:sp>
          <p:nvSpPr>
            <p:cNvPr id="292" name="四角形: 角を丸くする 291">
              <a:extLst>
                <a:ext uri="{FF2B5EF4-FFF2-40B4-BE49-F238E27FC236}">
                  <a16:creationId xmlns:a16="http://schemas.microsoft.com/office/drawing/2014/main" xmlns="" id="{E2CFACED-9D52-4294-AF6C-8680F45804B3}"/>
                </a:ext>
              </a:extLst>
            </p:cNvPr>
            <p:cNvSpPr/>
            <p:nvPr/>
          </p:nvSpPr>
          <p:spPr>
            <a:xfrm>
              <a:off x="4842461" y="7268113"/>
              <a:ext cx="2208361" cy="246341"/>
            </a:xfrm>
            <a:prstGeom prst="roundRect">
              <a:avLst>
                <a:gd name="adj" fmla="val 50000"/>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a:p>
          </p:txBody>
        </p:sp>
        <p:sp>
          <p:nvSpPr>
            <p:cNvPr id="293" name="テキスト ボックス 292">
              <a:extLst>
                <a:ext uri="{FF2B5EF4-FFF2-40B4-BE49-F238E27FC236}">
                  <a16:creationId xmlns:a16="http://schemas.microsoft.com/office/drawing/2014/main" xmlns="" id="{57DEE032-C7FE-488D-B68C-5C56BE69B79B}"/>
                </a:ext>
              </a:extLst>
            </p:cNvPr>
            <p:cNvSpPr txBox="1"/>
            <p:nvPr/>
          </p:nvSpPr>
          <p:spPr>
            <a:xfrm>
              <a:off x="4868988" y="7268173"/>
              <a:ext cx="1481350" cy="246221"/>
            </a:xfrm>
            <a:prstGeom prst="rect">
              <a:avLst/>
            </a:prstGeom>
            <a:noFill/>
          </p:spPr>
          <p:txBody>
            <a:bodyPr wrap="square" rtlCol="0" anchor="t">
              <a:spAutoFit/>
            </a:bodyPr>
            <a:lstStyle/>
            <a:p>
              <a:pPr algn="ctr"/>
              <a:r>
                <a:rPr kumimoji="1" lang="ja-JP" altLang="en-US" sz="1000" b="1" dirty="0">
                  <a:solidFill>
                    <a:srgbClr val="FF0000"/>
                  </a:solidFill>
                  <a:latin typeface="BIZ UDPゴシック" panose="020B0400000000000000" pitchFamily="50" charset="-128"/>
                  <a:ea typeface="BIZ UDPゴシック" panose="020B0400000000000000" pitchFamily="50" charset="-128"/>
                </a:rPr>
                <a:t>災害用伝言ダイヤル</a:t>
              </a:r>
            </a:p>
          </p:txBody>
        </p:sp>
        <p:sp>
          <p:nvSpPr>
            <p:cNvPr id="294" name="四角形: 角を丸くする 293">
              <a:extLst>
                <a:ext uri="{FF2B5EF4-FFF2-40B4-BE49-F238E27FC236}">
                  <a16:creationId xmlns:a16="http://schemas.microsoft.com/office/drawing/2014/main" xmlns="" id="{95BC2CA1-E091-447E-8D51-27E9CC41DA39}"/>
                </a:ext>
              </a:extLst>
            </p:cNvPr>
            <p:cNvSpPr/>
            <p:nvPr/>
          </p:nvSpPr>
          <p:spPr>
            <a:xfrm>
              <a:off x="6307784" y="7268113"/>
              <a:ext cx="756000" cy="246341"/>
            </a:xfrm>
            <a:prstGeom prst="roundRect">
              <a:avLst>
                <a:gd name="adj" fmla="val 50000"/>
              </a:avLst>
            </a:prstGeom>
            <a:solidFill>
              <a:srgbClr val="FF0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a:p>
          </p:txBody>
        </p:sp>
        <p:sp>
          <p:nvSpPr>
            <p:cNvPr id="295" name="テキスト ボックス 294">
              <a:extLst>
                <a:ext uri="{FF2B5EF4-FFF2-40B4-BE49-F238E27FC236}">
                  <a16:creationId xmlns:a16="http://schemas.microsoft.com/office/drawing/2014/main" xmlns="" id="{D46EE6B8-DB59-44F8-904F-17C535B18EF3}"/>
                </a:ext>
              </a:extLst>
            </p:cNvPr>
            <p:cNvSpPr txBox="1"/>
            <p:nvPr/>
          </p:nvSpPr>
          <p:spPr>
            <a:xfrm>
              <a:off x="6412355" y="7252784"/>
              <a:ext cx="559004" cy="276999"/>
            </a:xfrm>
            <a:prstGeom prst="rect">
              <a:avLst/>
            </a:prstGeom>
            <a:noFill/>
          </p:spPr>
          <p:txBody>
            <a:bodyPr wrap="square" rtlCol="0" anchor="t">
              <a:spAutoFit/>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１７１</a:t>
              </a:r>
            </a:p>
          </p:txBody>
        </p:sp>
      </p:grpSp>
      <p:cxnSp>
        <p:nvCxnSpPr>
          <p:cNvPr id="312" name="直線コネクタ 311">
            <a:extLst>
              <a:ext uri="{FF2B5EF4-FFF2-40B4-BE49-F238E27FC236}">
                <a16:creationId xmlns:a16="http://schemas.microsoft.com/office/drawing/2014/main" xmlns="" id="{44748F24-1684-4DFC-8B41-F253A6392219}"/>
              </a:ext>
            </a:extLst>
          </p:cNvPr>
          <p:cNvCxnSpPr>
            <a:cxnSpLocks/>
          </p:cNvCxnSpPr>
          <p:nvPr/>
        </p:nvCxnSpPr>
        <p:spPr>
          <a:xfrm flipH="1">
            <a:off x="7559675" y="-20351"/>
            <a:ext cx="0" cy="1076400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100" name="四角形: 角を丸くする 99">
            <a:extLst>
              <a:ext uri="{FF2B5EF4-FFF2-40B4-BE49-F238E27FC236}">
                <a16:creationId xmlns:a16="http://schemas.microsoft.com/office/drawing/2014/main" xmlns="" id="{CA7D347D-A8A0-4B86-A135-24492C8B2856}"/>
              </a:ext>
            </a:extLst>
          </p:cNvPr>
          <p:cNvSpPr/>
          <p:nvPr/>
        </p:nvSpPr>
        <p:spPr>
          <a:xfrm>
            <a:off x="636823" y="101130"/>
            <a:ext cx="6300000" cy="305470"/>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大田区簡易版</a:t>
            </a:r>
            <a:r>
              <a:rPr kumimoji="1" lang="en-US" altLang="ja-JP" sz="1600" b="1" dirty="0">
                <a:solidFill>
                  <a:schemeClr val="bg1"/>
                </a:solidFill>
                <a:latin typeface="Meiryo UI" panose="020B0604030504040204" pitchFamily="50" charset="-128"/>
                <a:ea typeface="Meiryo UI" panose="020B0604030504040204" pitchFamily="50" charset="-128"/>
              </a:rPr>
              <a:t>BCP</a:t>
            </a:r>
            <a:r>
              <a:rPr kumimoji="1" lang="ja-JP" altLang="en-US" sz="1600" b="1" dirty="0">
                <a:solidFill>
                  <a:schemeClr val="bg1"/>
                </a:solidFill>
                <a:latin typeface="Meiryo UI" panose="020B0604030504040204" pitchFamily="50" charset="-128"/>
                <a:ea typeface="Meiryo UI" panose="020B0604030504040204" pitchFamily="50" charset="-128"/>
              </a:rPr>
              <a:t>シート　「記入のポイント」</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103" name="正方形/長方形 102">
            <a:extLst>
              <a:ext uri="{FF2B5EF4-FFF2-40B4-BE49-F238E27FC236}">
                <a16:creationId xmlns:a16="http://schemas.microsoft.com/office/drawing/2014/main" xmlns="" id="{8BDD4E02-8A3D-4516-8EC5-C89125D7474B}"/>
              </a:ext>
            </a:extLst>
          </p:cNvPr>
          <p:cNvSpPr/>
          <p:nvPr/>
        </p:nvSpPr>
        <p:spPr>
          <a:xfrm>
            <a:off x="386054" y="495700"/>
            <a:ext cx="6740173" cy="1224000"/>
          </a:xfrm>
          <a:prstGeom prst="rect">
            <a:avLst/>
          </a:prstGeom>
          <a:solidFill>
            <a:schemeClr val="bg1"/>
          </a:solidFill>
          <a:ln>
            <a:solidFill>
              <a:srgbClr val="2E75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4" name="四角形: 角を丸くする 103">
            <a:extLst>
              <a:ext uri="{FF2B5EF4-FFF2-40B4-BE49-F238E27FC236}">
                <a16:creationId xmlns:a16="http://schemas.microsoft.com/office/drawing/2014/main" xmlns="" id="{6F49A0D5-ECF0-4778-9438-CB5382C36BBE}"/>
              </a:ext>
            </a:extLst>
          </p:cNvPr>
          <p:cNvSpPr/>
          <p:nvPr/>
        </p:nvSpPr>
        <p:spPr>
          <a:xfrm>
            <a:off x="452675" y="408616"/>
            <a:ext cx="2700000" cy="183832"/>
          </a:xfrm>
          <a:prstGeom prst="roundRect">
            <a:avLst>
              <a:gd name="adj" fmla="val 50000"/>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大田区における災害による被害想定</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
        <p:nvSpPr>
          <p:cNvPr id="253" name="テキスト ボックス 252">
            <a:extLst>
              <a:ext uri="{FF2B5EF4-FFF2-40B4-BE49-F238E27FC236}">
                <a16:creationId xmlns:a16="http://schemas.microsoft.com/office/drawing/2014/main" xmlns="" id="{CBDDB2B1-0DB2-4248-8041-2CA601B77E1F}"/>
              </a:ext>
            </a:extLst>
          </p:cNvPr>
          <p:cNvSpPr txBox="1"/>
          <p:nvPr/>
        </p:nvSpPr>
        <p:spPr>
          <a:xfrm>
            <a:off x="504641" y="572090"/>
            <a:ext cx="6460941" cy="433965"/>
          </a:xfrm>
          <a:prstGeom prst="rect">
            <a:avLst/>
          </a:prstGeom>
          <a:noFill/>
        </p:spPr>
        <p:txBody>
          <a:bodyPr wrap="square" rtlCol="0">
            <a:spAutoFit/>
          </a:bodyPr>
          <a:lstStyle/>
          <a:p>
            <a:pPr>
              <a:lnSpc>
                <a:spcPct val="120000"/>
              </a:lnSpc>
            </a:pPr>
            <a:r>
              <a:rPr kumimoji="1" lang="ja-JP" altLang="en-US" sz="1000" dirty="0">
                <a:latin typeface="BIZ UDPゴシック" panose="020B0400000000000000" pitchFamily="50" charset="-128"/>
                <a:ea typeface="BIZ UDPゴシック" panose="020B0400000000000000" pitchFamily="50" charset="-128"/>
              </a:rPr>
              <a:t>区が発行している「大田区ハザードマップ （震災編・風水害編・土砂災害編）」を確認して、あなたの会社や事業所に、どのような自然災害のリスクがあるか確認してください。</a:t>
            </a:r>
          </a:p>
        </p:txBody>
      </p:sp>
      <p:grpSp>
        <p:nvGrpSpPr>
          <p:cNvPr id="6" name="グループ化 5">
            <a:extLst>
              <a:ext uri="{FF2B5EF4-FFF2-40B4-BE49-F238E27FC236}">
                <a16:creationId xmlns:a16="http://schemas.microsoft.com/office/drawing/2014/main" xmlns="" id="{4EBDAF39-1B99-40FD-9854-5D24B0964625}"/>
              </a:ext>
            </a:extLst>
          </p:cNvPr>
          <p:cNvGrpSpPr/>
          <p:nvPr/>
        </p:nvGrpSpPr>
        <p:grpSpPr>
          <a:xfrm>
            <a:off x="795931" y="1002794"/>
            <a:ext cx="1656000" cy="655200"/>
            <a:chOff x="554631" y="995017"/>
            <a:chExt cx="1656000" cy="655200"/>
          </a:xfrm>
        </p:grpSpPr>
        <p:sp>
          <p:nvSpPr>
            <p:cNvPr id="264" name="正方形/長方形 263">
              <a:extLst>
                <a:ext uri="{FF2B5EF4-FFF2-40B4-BE49-F238E27FC236}">
                  <a16:creationId xmlns:a16="http://schemas.microsoft.com/office/drawing/2014/main" xmlns="" id="{14687B3D-1BDE-4E63-A994-769BD6553517}"/>
                </a:ext>
              </a:extLst>
            </p:cNvPr>
            <p:cNvSpPr/>
            <p:nvPr/>
          </p:nvSpPr>
          <p:spPr>
            <a:xfrm>
              <a:off x="554631" y="995017"/>
              <a:ext cx="1656000" cy="655200"/>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pPr>
              <a:endParaRPr kumimoji="1" lang="ja-JP" altLang="en-US" sz="1000" b="1" dirty="0">
                <a:solidFill>
                  <a:schemeClr val="bg1"/>
                </a:solidFill>
                <a:latin typeface="+mn-ea"/>
              </a:endParaRPr>
            </a:p>
          </p:txBody>
        </p:sp>
        <p:sp>
          <p:nvSpPr>
            <p:cNvPr id="265" name="テキスト ボックス 264">
              <a:extLst>
                <a:ext uri="{FF2B5EF4-FFF2-40B4-BE49-F238E27FC236}">
                  <a16:creationId xmlns:a16="http://schemas.microsoft.com/office/drawing/2014/main" xmlns="" id="{C0455D71-64ED-4B00-B958-AEB6307AD63B}"/>
                </a:ext>
              </a:extLst>
            </p:cNvPr>
            <p:cNvSpPr txBox="1"/>
            <p:nvPr/>
          </p:nvSpPr>
          <p:spPr>
            <a:xfrm>
              <a:off x="567188" y="1041013"/>
              <a:ext cx="1015023" cy="553998"/>
            </a:xfrm>
            <a:prstGeom prst="rect">
              <a:avLst/>
            </a:prstGeom>
            <a:noFill/>
          </p:spPr>
          <p:txBody>
            <a:bodyPr wrap="square" rtlCol="0">
              <a:spAutoFit/>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大田区</a:t>
              </a:r>
              <a:endParaRPr kumimoji="1" lang="en-US" altLang="ja-JP" sz="1000" b="1" dirty="0">
                <a:solidFill>
                  <a:schemeClr val="bg1"/>
                </a:solidFill>
                <a:latin typeface="Meiryo UI" panose="020B0604030504040204" pitchFamily="50" charset="-128"/>
                <a:ea typeface="Meiryo UI" panose="020B0604030504040204" pitchFamily="50" charset="-128"/>
              </a:endParaRPr>
            </a:p>
            <a:p>
              <a:pPr algn="ctr"/>
              <a:r>
                <a:rPr kumimoji="1" lang="ja-JP" altLang="en-US" sz="1000" b="1" dirty="0">
                  <a:solidFill>
                    <a:schemeClr val="bg1"/>
                  </a:solidFill>
                  <a:latin typeface="Meiryo UI" panose="020B0604030504040204" pitchFamily="50" charset="-128"/>
                  <a:ea typeface="Meiryo UI" panose="020B0604030504040204" pitchFamily="50" charset="-128"/>
                </a:rPr>
                <a:t>ハザードマップ</a:t>
              </a:r>
              <a:endParaRPr kumimoji="1" lang="en-US" altLang="ja-JP" sz="1000" b="1" dirty="0">
                <a:solidFill>
                  <a:schemeClr val="bg1"/>
                </a:solidFill>
                <a:latin typeface="Meiryo UI" panose="020B0604030504040204" pitchFamily="50" charset="-128"/>
                <a:ea typeface="Meiryo UI" panose="020B0604030504040204" pitchFamily="50" charset="-128"/>
              </a:endParaRPr>
            </a:p>
            <a:p>
              <a:pPr algn="ctr"/>
              <a:r>
                <a:rPr kumimoji="1" lang="ja-JP" altLang="en-US" sz="1000" b="1" dirty="0">
                  <a:solidFill>
                    <a:schemeClr val="bg1"/>
                  </a:solidFill>
                  <a:latin typeface="Meiryo UI" panose="020B0604030504040204" pitchFamily="50" charset="-128"/>
                  <a:ea typeface="Meiryo UI" panose="020B0604030504040204" pitchFamily="50" charset="-128"/>
                </a:rPr>
                <a:t>（震災編）</a:t>
              </a:r>
              <a:endParaRPr kumimoji="1" lang="en-US" altLang="ja-JP" sz="1000" b="1" dirty="0">
                <a:solidFill>
                  <a:schemeClr val="bg1"/>
                </a:solidFill>
                <a:latin typeface="Meiryo UI" panose="020B0604030504040204" pitchFamily="50" charset="-128"/>
                <a:ea typeface="Meiryo UI" panose="020B0604030504040204" pitchFamily="50" charset="-128"/>
              </a:endParaRPr>
            </a:p>
          </p:txBody>
        </p:sp>
        <p:pic>
          <p:nvPicPr>
            <p:cNvPr id="266" name="図 265" descr="QR コード&#10;&#10;自動的に生成された説明">
              <a:extLst>
                <a:ext uri="{FF2B5EF4-FFF2-40B4-BE49-F238E27FC236}">
                  <a16:creationId xmlns:a16="http://schemas.microsoft.com/office/drawing/2014/main" xmlns="" id="{69E77436-8319-432B-9F12-D8CF0472315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18195" y="1048012"/>
              <a:ext cx="540000" cy="540000"/>
            </a:xfrm>
            <a:prstGeom prst="rect">
              <a:avLst/>
            </a:prstGeom>
          </p:spPr>
        </p:pic>
      </p:grpSp>
      <p:grpSp>
        <p:nvGrpSpPr>
          <p:cNvPr id="7" name="グループ化 6">
            <a:extLst>
              <a:ext uri="{FF2B5EF4-FFF2-40B4-BE49-F238E27FC236}">
                <a16:creationId xmlns:a16="http://schemas.microsoft.com/office/drawing/2014/main" xmlns="" id="{4081B5C3-B0E6-47D6-BE79-B49405B4093E}"/>
              </a:ext>
            </a:extLst>
          </p:cNvPr>
          <p:cNvGrpSpPr/>
          <p:nvPr/>
        </p:nvGrpSpPr>
        <p:grpSpPr>
          <a:xfrm>
            <a:off x="2967841" y="1003439"/>
            <a:ext cx="1656000" cy="655200"/>
            <a:chOff x="2843978" y="1011862"/>
            <a:chExt cx="1656000" cy="655200"/>
          </a:xfrm>
        </p:grpSpPr>
        <p:sp>
          <p:nvSpPr>
            <p:cNvPr id="270" name="正方形/長方形 269">
              <a:extLst>
                <a:ext uri="{FF2B5EF4-FFF2-40B4-BE49-F238E27FC236}">
                  <a16:creationId xmlns:a16="http://schemas.microsoft.com/office/drawing/2014/main" xmlns="" id="{51918053-FE34-4A70-94D4-BA596303E461}"/>
                </a:ext>
              </a:extLst>
            </p:cNvPr>
            <p:cNvSpPr/>
            <p:nvPr/>
          </p:nvSpPr>
          <p:spPr>
            <a:xfrm>
              <a:off x="2843978" y="1011862"/>
              <a:ext cx="1656000" cy="655200"/>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pPr>
              <a:endParaRPr kumimoji="1" lang="ja-JP" altLang="en-US" sz="1000" b="1" dirty="0">
                <a:solidFill>
                  <a:schemeClr val="bg1"/>
                </a:solidFill>
                <a:latin typeface="+mn-ea"/>
              </a:endParaRPr>
            </a:p>
          </p:txBody>
        </p:sp>
        <p:sp>
          <p:nvSpPr>
            <p:cNvPr id="271" name="テキスト ボックス 270">
              <a:extLst>
                <a:ext uri="{FF2B5EF4-FFF2-40B4-BE49-F238E27FC236}">
                  <a16:creationId xmlns:a16="http://schemas.microsoft.com/office/drawing/2014/main" xmlns="" id="{1BCE5B47-BC7A-48F8-BE9A-D83960E6DB53}"/>
                </a:ext>
              </a:extLst>
            </p:cNvPr>
            <p:cNvSpPr txBox="1"/>
            <p:nvPr/>
          </p:nvSpPr>
          <p:spPr>
            <a:xfrm>
              <a:off x="2869414" y="1057213"/>
              <a:ext cx="1005312" cy="553998"/>
            </a:xfrm>
            <a:prstGeom prst="rect">
              <a:avLst/>
            </a:prstGeom>
            <a:noFill/>
          </p:spPr>
          <p:txBody>
            <a:bodyPr wrap="square" rtlCol="0">
              <a:spAutoFit/>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大田区</a:t>
              </a:r>
              <a:endParaRPr kumimoji="1" lang="en-US" altLang="ja-JP" sz="1000" b="1" dirty="0">
                <a:solidFill>
                  <a:schemeClr val="bg1"/>
                </a:solidFill>
                <a:latin typeface="Meiryo UI" panose="020B0604030504040204" pitchFamily="50" charset="-128"/>
                <a:ea typeface="Meiryo UI" panose="020B0604030504040204" pitchFamily="50" charset="-128"/>
              </a:endParaRPr>
            </a:p>
            <a:p>
              <a:pPr algn="ctr"/>
              <a:r>
                <a:rPr kumimoji="1" lang="ja-JP" altLang="en-US" sz="1000" b="1" dirty="0">
                  <a:solidFill>
                    <a:schemeClr val="bg1"/>
                  </a:solidFill>
                  <a:latin typeface="Meiryo UI" panose="020B0604030504040204" pitchFamily="50" charset="-128"/>
                  <a:ea typeface="Meiryo UI" panose="020B0604030504040204" pitchFamily="50" charset="-128"/>
                </a:rPr>
                <a:t>ハザードマップ</a:t>
              </a:r>
              <a:endParaRPr kumimoji="1" lang="en-US" altLang="ja-JP" sz="1000" b="1" dirty="0">
                <a:solidFill>
                  <a:schemeClr val="bg1"/>
                </a:solidFill>
                <a:latin typeface="Meiryo UI" panose="020B0604030504040204" pitchFamily="50" charset="-128"/>
                <a:ea typeface="Meiryo UI" panose="020B0604030504040204" pitchFamily="50" charset="-128"/>
              </a:endParaRPr>
            </a:p>
            <a:p>
              <a:pPr algn="ctr"/>
              <a:r>
                <a:rPr kumimoji="1" lang="ja-JP" altLang="en-US" sz="1000" b="1" dirty="0">
                  <a:solidFill>
                    <a:schemeClr val="bg1"/>
                  </a:solidFill>
                  <a:latin typeface="Meiryo UI" panose="020B0604030504040204" pitchFamily="50" charset="-128"/>
                  <a:ea typeface="Meiryo UI" panose="020B0604030504040204" pitchFamily="50" charset="-128"/>
                </a:rPr>
                <a:t>（風水害編）</a:t>
              </a:r>
              <a:endParaRPr kumimoji="1" lang="en-US" altLang="ja-JP" sz="1000" b="1" dirty="0">
                <a:solidFill>
                  <a:schemeClr val="bg1"/>
                </a:solidFill>
                <a:latin typeface="Meiryo UI" panose="020B0604030504040204" pitchFamily="50" charset="-128"/>
                <a:ea typeface="Meiryo UI" panose="020B0604030504040204" pitchFamily="50" charset="-128"/>
              </a:endParaRPr>
            </a:p>
          </p:txBody>
        </p:sp>
        <p:pic>
          <p:nvPicPr>
            <p:cNvPr id="272" name="図 271">
              <a:extLst>
                <a:ext uri="{FF2B5EF4-FFF2-40B4-BE49-F238E27FC236}">
                  <a16:creationId xmlns:a16="http://schemas.microsoft.com/office/drawing/2014/main" xmlns="" id="{DC544C9A-73D7-4CA8-A51B-4F33BB6D6083}"/>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3907544" y="1064212"/>
              <a:ext cx="540000" cy="540000"/>
            </a:xfrm>
            <a:prstGeom prst="rect">
              <a:avLst/>
            </a:prstGeom>
          </p:spPr>
        </p:pic>
      </p:grpSp>
      <p:grpSp>
        <p:nvGrpSpPr>
          <p:cNvPr id="8" name="グループ化 7">
            <a:extLst>
              <a:ext uri="{FF2B5EF4-FFF2-40B4-BE49-F238E27FC236}">
                <a16:creationId xmlns:a16="http://schemas.microsoft.com/office/drawing/2014/main" xmlns="" id="{E0A1A85B-961B-467E-B440-75B818CC1012}"/>
              </a:ext>
            </a:extLst>
          </p:cNvPr>
          <p:cNvGrpSpPr/>
          <p:nvPr/>
        </p:nvGrpSpPr>
        <p:grpSpPr>
          <a:xfrm>
            <a:off x="5139751" y="1003439"/>
            <a:ext cx="1669201" cy="655200"/>
            <a:chOff x="5152451" y="995662"/>
            <a:chExt cx="1669201" cy="655200"/>
          </a:xfrm>
        </p:grpSpPr>
        <p:sp>
          <p:nvSpPr>
            <p:cNvPr id="176" name="正方形/長方形 175">
              <a:extLst>
                <a:ext uri="{FF2B5EF4-FFF2-40B4-BE49-F238E27FC236}">
                  <a16:creationId xmlns:a16="http://schemas.microsoft.com/office/drawing/2014/main" xmlns="" id="{373461FB-36C3-42FA-A655-EA7D87F712F0}"/>
                </a:ext>
              </a:extLst>
            </p:cNvPr>
            <p:cNvSpPr/>
            <p:nvPr/>
          </p:nvSpPr>
          <p:spPr>
            <a:xfrm>
              <a:off x="5165652" y="995662"/>
              <a:ext cx="1656000" cy="655200"/>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pPr>
              <a:endParaRPr kumimoji="1" lang="ja-JP" altLang="en-US" sz="1000" b="1" dirty="0">
                <a:solidFill>
                  <a:schemeClr val="bg1"/>
                </a:solidFill>
                <a:latin typeface="+mn-ea"/>
              </a:endParaRPr>
            </a:p>
          </p:txBody>
        </p:sp>
        <p:sp>
          <p:nvSpPr>
            <p:cNvPr id="178" name="テキスト ボックス 177">
              <a:extLst>
                <a:ext uri="{FF2B5EF4-FFF2-40B4-BE49-F238E27FC236}">
                  <a16:creationId xmlns:a16="http://schemas.microsoft.com/office/drawing/2014/main" xmlns="" id="{72647C88-CC36-4048-952C-68D54C98AC45}"/>
                </a:ext>
              </a:extLst>
            </p:cNvPr>
            <p:cNvSpPr txBox="1"/>
            <p:nvPr/>
          </p:nvSpPr>
          <p:spPr>
            <a:xfrm>
              <a:off x="5152451" y="1041013"/>
              <a:ext cx="1080000" cy="553998"/>
            </a:xfrm>
            <a:prstGeom prst="rect">
              <a:avLst/>
            </a:prstGeom>
            <a:noFill/>
          </p:spPr>
          <p:txBody>
            <a:bodyPr wrap="square" rtlCol="0" anchor="ctr">
              <a:spAutoFit/>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大田区</a:t>
              </a:r>
              <a:endParaRPr kumimoji="1" lang="en-US" altLang="ja-JP" sz="1000" b="1" dirty="0">
                <a:solidFill>
                  <a:schemeClr val="bg1"/>
                </a:solidFill>
                <a:latin typeface="Meiryo UI" panose="020B0604030504040204" pitchFamily="50" charset="-128"/>
                <a:ea typeface="Meiryo UI" panose="020B0604030504040204" pitchFamily="50" charset="-128"/>
              </a:endParaRPr>
            </a:p>
            <a:p>
              <a:pPr algn="ctr"/>
              <a:r>
                <a:rPr kumimoji="1" lang="ja-JP" altLang="en-US" sz="1000" b="1" dirty="0">
                  <a:solidFill>
                    <a:schemeClr val="bg1"/>
                  </a:solidFill>
                  <a:latin typeface="Meiryo UI" panose="020B0604030504040204" pitchFamily="50" charset="-128"/>
                  <a:ea typeface="Meiryo UI" panose="020B0604030504040204" pitchFamily="50" charset="-128"/>
                </a:rPr>
                <a:t>ハザードマップ</a:t>
              </a:r>
              <a:endParaRPr kumimoji="1" lang="en-US" altLang="ja-JP" sz="1000" b="1" dirty="0">
                <a:solidFill>
                  <a:schemeClr val="bg1"/>
                </a:solidFill>
                <a:latin typeface="Meiryo UI" panose="020B0604030504040204" pitchFamily="50" charset="-128"/>
                <a:ea typeface="Meiryo UI" panose="020B0604030504040204" pitchFamily="50" charset="-128"/>
              </a:endParaRPr>
            </a:p>
            <a:p>
              <a:pPr algn="ctr"/>
              <a:r>
                <a:rPr kumimoji="1" lang="ja-JP" altLang="en-US" sz="1000" b="1" dirty="0">
                  <a:solidFill>
                    <a:schemeClr val="bg1"/>
                  </a:solidFill>
                  <a:latin typeface="Meiryo UI" panose="020B0604030504040204" pitchFamily="50" charset="-128"/>
                  <a:ea typeface="Meiryo UI" panose="020B0604030504040204" pitchFamily="50" charset="-128"/>
                </a:rPr>
                <a:t>（土砂災害編）</a:t>
              </a:r>
              <a:endParaRPr kumimoji="1" lang="en-US" altLang="ja-JP" sz="1000" b="1" dirty="0">
                <a:solidFill>
                  <a:schemeClr val="bg1"/>
                </a:solidFill>
                <a:latin typeface="Meiryo UI" panose="020B0604030504040204" pitchFamily="50" charset="-128"/>
                <a:ea typeface="Meiryo UI" panose="020B0604030504040204" pitchFamily="50" charset="-128"/>
              </a:endParaRPr>
            </a:p>
          </p:txBody>
        </p:sp>
        <p:pic>
          <p:nvPicPr>
            <p:cNvPr id="3" name="図 2" descr="QR コード&#10;&#10;自動的に生成された説明">
              <a:extLst>
                <a:ext uri="{FF2B5EF4-FFF2-40B4-BE49-F238E27FC236}">
                  <a16:creationId xmlns:a16="http://schemas.microsoft.com/office/drawing/2014/main" xmlns="" id="{1159EFBA-656D-4995-95DE-7271ED681C9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219276" y="1048012"/>
              <a:ext cx="540000" cy="540000"/>
            </a:xfrm>
            <a:prstGeom prst="rect">
              <a:avLst/>
            </a:prstGeom>
          </p:spPr>
        </p:pic>
      </p:grpSp>
      <p:graphicFrame>
        <p:nvGraphicFramePr>
          <p:cNvPr id="107" name="表 37">
            <a:extLst>
              <a:ext uri="{FF2B5EF4-FFF2-40B4-BE49-F238E27FC236}">
                <a16:creationId xmlns:a16="http://schemas.microsoft.com/office/drawing/2014/main" xmlns="" id="{B690DF82-B82F-44AA-96E6-A3BD242D5B8B}"/>
              </a:ext>
            </a:extLst>
          </p:cNvPr>
          <p:cNvGraphicFramePr>
            <a:graphicFrameLocks noGrp="1"/>
          </p:cNvGraphicFramePr>
          <p:nvPr>
            <p:extLst>
              <p:ext uri="{D42A27DB-BD31-4B8C-83A1-F6EECF244321}">
                <p14:modId xmlns:p14="http://schemas.microsoft.com/office/powerpoint/2010/main" val="716084981"/>
              </p:ext>
            </p:extLst>
          </p:nvPr>
        </p:nvGraphicFramePr>
        <p:xfrm>
          <a:off x="554631" y="3591080"/>
          <a:ext cx="6447876" cy="1313637"/>
        </p:xfrm>
        <a:graphic>
          <a:graphicData uri="http://schemas.openxmlformats.org/drawingml/2006/table">
            <a:tbl>
              <a:tblPr firstRow="1" bandRow="1">
                <a:tableStyleId>{5C22544A-7EE6-4342-B048-85BDC9FD1C3A}</a:tableStyleId>
              </a:tblPr>
              <a:tblGrid>
                <a:gridCol w="1016548">
                  <a:extLst>
                    <a:ext uri="{9D8B030D-6E8A-4147-A177-3AD203B41FA5}">
                      <a16:colId xmlns:a16="http://schemas.microsoft.com/office/drawing/2014/main" xmlns="" val="4172104853"/>
                    </a:ext>
                  </a:extLst>
                </a:gridCol>
                <a:gridCol w="913328">
                  <a:extLst>
                    <a:ext uri="{9D8B030D-6E8A-4147-A177-3AD203B41FA5}">
                      <a16:colId xmlns:a16="http://schemas.microsoft.com/office/drawing/2014/main" xmlns="" val="164283491"/>
                    </a:ext>
                  </a:extLst>
                </a:gridCol>
                <a:gridCol w="4518000">
                  <a:extLst>
                    <a:ext uri="{9D8B030D-6E8A-4147-A177-3AD203B41FA5}">
                      <a16:colId xmlns:a16="http://schemas.microsoft.com/office/drawing/2014/main" xmlns="" val="988152384"/>
                    </a:ext>
                  </a:extLst>
                </a:gridCol>
              </a:tblGrid>
              <a:tr h="127619">
                <a:tc>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区分</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E75B6"/>
                    </a:solidFill>
                  </a:tcPr>
                </a:tc>
                <a:tc>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手段</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E75B6"/>
                    </a:solidFill>
                  </a:tcPr>
                </a:tc>
                <a:tc>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内容</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E75B6"/>
                    </a:solidFill>
                  </a:tcPr>
                </a:tc>
                <a:extLst>
                  <a:ext uri="{0D108BD9-81ED-4DB2-BD59-A6C34878D82A}">
                    <a16:rowId xmlns:a16="http://schemas.microsoft.com/office/drawing/2014/main" xmlns="" val="2813754450"/>
                  </a:ext>
                </a:extLst>
              </a:tr>
              <a:tr h="255237">
                <a:tc rowSpan="4">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リスク</a:t>
                      </a:r>
                      <a:endParaRPr kumimoji="1" lang="en-US" altLang="ja-JP" sz="1000" b="1" dirty="0">
                        <a:solidFill>
                          <a:schemeClr val="bg1"/>
                        </a:solidFill>
                        <a:latin typeface="Meiryo UI" panose="020B0604030504040204" pitchFamily="50" charset="-128"/>
                        <a:ea typeface="Meiryo UI" panose="020B0604030504040204" pitchFamily="50" charset="-128"/>
                      </a:endParaRPr>
                    </a:p>
                    <a:p>
                      <a:pPr algn="ctr"/>
                      <a:r>
                        <a:rPr kumimoji="1" lang="ja-JP" altLang="en-US" sz="1000" b="1" dirty="0">
                          <a:solidFill>
                            <a:schemeClr val="bg1"/>
                          </a:solidFill>
                          <a:latin typeface="Meiryo UI" panose="020B0604030504040204" pitchFamily="50" charset="-128"/>
                          <a:ea typeface="Meiryo UI" panose="020B0604030504040204" pitchFamily="50" charset="-128"/>
                        </a:rPr>
                        <a:t>コントロール</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E75B6"/>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回避</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E75B6"/>
                    </a:solidFill>
                  </a:tcPr>
                </a:tc>
                <a:tc>
                  <a:txBody>
                    <a:bodyPr/>
                    <a:lstStyle/>
                    <a:p>
                      <a:pPr algn="l"/>
                      <a:r>
                        <a:rPr kumimoji="1" lang="ja-JP" altLang="en-US" sz="1000" dirty="0">
                          <a:solidFill>
                            <a:schemeClr val="tx1"/>
                          </a:solidFill>
                          <a:latin typeface="Meiryo UI" panose="020B0604030504040204" pitchFamily="50" charset="-128"/>
                          <a:ea typeface="Meiryo UI" panose="020B0604030504040204" pitchFamily="50" charset="-128"/>
                        </a:rPr>
                        <a:t>リスクを伴う活動自体を中止し、予想されるリスクを遮断する対策。</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l"/>
                      <a:r>
                        <a:rPr kumimoji="1" lang="ja-JP" altLang="en-US" sz="1000" dirty="0">
                          <a:solidFill>
                            <a:schemeClr val="tx1"/>
                          </a:solidFill>
                          <a:latin typeface="Meiryo UI" panose="020B0604030504040204" pitchFamily="50" charset="-128"/>
                          <a:ea typeface="Meiryo UI" panose="020B0604030504040204" pitchFamily="50" charset="-128"/>
                        </a:rPr>
                        <a:t>リターンの放棄を伴う。</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231949213"/>
                  </a:ext>
                </a:extLst>
              </a:tr>
              <a:tr h="255237">
                <a:tc vMerge="1">
                  <a:txBody>
                    <a:bodyPr/>
                    <a:lstStyle/>
                    <a:p>
                      <a:pPr algn="ctr"/>
                      <a:endParaRPr kumimoji="1" lang="ja-JP" altLang="en-US" sz="1050" dirty="0">
                        <a:solidFill>
                          <a:schemeClr val="tx1">
                            <a:lumMod val="75000"/>
                            <a:lumOff val="25000"/>
                          </a:schemeClr>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損失防止</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E75B6"/>
                    </a:solidFill>
                  </a:tcPr>
                </a:tc>
                <a:tc>
                  <a:txBody>
                    <a:bodyPr/>
                    <a:lstStyle/>
                    <a:p>
                      <a:pPr algn="l"/>
                      <a:r>
                        <a:rPr kumimoji="1" lang="ja-JP" altLang="en-US" sz="1000" dirty="0">
                          <a:solidFill>
                            <a:schemeClr val="tx1"/>
                          </a:solidFill>
                          <a:latin typeface="Meiryo UI" panose="020B0604030504040204" pitchFamily="50" charset="-128"/>
                          <a:ea typeface="Meiryo UI" panose="020B0604030504040204" pitchFamily="50" charset="-128"/>
                        </a:rPr>
                        <a:t>損失発生を未然に防止するための対策。</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l"/>
                      <a:r>
                        <a:rPr kumimoji="1" lang="ja-JP" altLang="en-US" sz="1000" dirty="0">
                          <a:solidFill>
                            <a:schemeClr val="tx1"/>
                          </a:solidFill>
                          <a:latin typeface="Meiryo UI" panose="020B0604030504040204" pitchFamily="50" charset="-128"/>
                          <a:ea typeface="Meiryo UI" panose="020B0604030504040204" pitchFamily="50" charset="-128"/>
                        </a:rPr>
                        <a:t>予防措置を講じて発生頻度を減じる。</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834103118"/>
                  </a:ext>
                </a:extLst>
              </a:tr>
              <a:tr h="255237">
                <a:tc vMerge="1">
                  <a:txBody>
                    <a:bodyPr/>
                    <a:lstStyle/>
                    <a:p>
                      <a:pPr algn="ctr"/>
                      <a:endParaRPr kumimoji="1" lang="ja-JP" altLang="en-US" sz="1050" dirty="0">
                        <a:solidFill>
                          <a:schemeClr val="tx1">
                            <a:lumMod val="75000"/>
                            <a:lumOff val="25000"/>
                          </a:schemeClr>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損失削減</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E75B6"/>
                    </a:solidFill>
                  </a:tcPr>
                </a:tc>
                <a:tc>
                  <a:txBody>
                    <a:bodyPr/>
                    <a:lstStyle/>
                    <a:p>
                      <a:pPr algn="l"/>
                      <a:r>
                        <a:rPr kumimoji="1" lang="ja-JP" altLang="en-US" sz="1000" dirty="0">
                          <a:solidFill>
                            <a:schemeClr val="tx1"/>
                          </a:solidFill>
                          <a:latin typeface="Meiryo UI" panose="020B0604030504040204" pitchFamily="50" charset="-128"/>
                          <a:ea typeface="Meiryo UI" panose="020B0604030504040204" pitchFamily="50" charset="-128"/>
                        </a:rPr>
                        <a:t>事故が発生した際の損失の拡大を防止・軽減し、損失規模を押えるための対策。</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203615802"/>
                  </a:ext>
                </a:extLst>
              </a:tr>
              <a:tr h="127619">
                <a:tc vMerge="1">
                  <a:txBody>
                    <a:bodyPr/>
                    <a:lstStyle/>
                    <a:p>
                      <a:pPr algn="ctr"/>
                      <a:endParaRPr kumimoji="1" lang="ja-JP" altLang="en-US" sz="1050" dirty="0">
                        <a:solidFill>
                          <a:schemeClr val="tx1">
                            <a:lumMod val="75000"/>
                            <a:lumOff val="25000"/>
                          </a:schemeClr>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分離・分散</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E75B6"/>
                    </a:solidFill>
                  </a:tcPr>
                </a:tc>
                <a:tc>
                  <a:txBody>
                    <a:bodyPr/>
                    <a:lstStyle/>
                    <a:p>
                      <a:pPr algn="l"/>
                      <a:r>
                        <a:rPr kumimoji="1" lang="ja-JP" altLang="en-US" sz="1000" dirty="0">
                          <a:solidFill>
                            <a:schemeClr val="tx1"/>
                          </a:solidFill>
                          <a:latin typeface="Meiryo UI" panose="020B0604030504040204" pitchFamily="50" charset="-128"/>
                          <a:ea typeface="Meiryo UI" panose="020B0604030504040204" pitchFamily="50" charset="-128"/>
                        </a:rPr>
                        <a:t>リスクの源泉を一箇所に集中させず、分離・分散させる対策。</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572988508"/>
                  </a:ext>
                </a:extLst>
              </a:tr>
            </a:tbl>
          </a:graphicData>
        </a:graphic>
      </p:graphicFrame>
      <p:graphicFrame>
        <p:nvGraphicFramePr>
          <p:cNvPr id="110" name="表 37">
            <a:extLst>
              <a:ext uri="{FF2B5EF4-FFF2-40B4-BE49-F238E27FC236}">
                <a16:creationId xmlns:a16="http://schemas.microsoft.com/office/drawing/2014/main" xmlns="" id="{1FAD77F8-E93B-4D9A-9A75-E2C78B29B522}"/>
              </a:ext>
            </a:extLst>
          </p:cNvPr>
          <p:cNvGraphicFramePr>
            <a:graphicFrameLocks noGrp="1"/>
          </p:cNvGraphicFramePr>
          <p:nvPr>
            <p:extLst>
              <p:ext uri="{D42A27DB-BD31-4B8C-83A1-F6EECF244321}">
                <p14:modId xmlns:p14="http://schemas.microsoft.com/office/powerpoint/2010/main" val="1513275897"/>
              </p:ext>
            </p:extLst>
          </p:nvPr>
        </p:nvGraphicFramePr>
        <p:xfrm>
          <a:off x="554631" y="5560951"/>
          <a:ext cx="6447876" cy="1318800"/>
        </p:xfrm>
        <a:graphic>
          <a:graphicData uri="http://schemas.openxmlformats.org/drawingml/2006/table">
            <a:tbl>
              <a:tblPr firstRow="1" bandRow="1">
                <a:tableStyleId>{5C22544A-7EE6-4342-B048-85BDC9FD1C3A}</a:tableStyleId>
              </a:tblPr>
              <a:tblGrid>
                <a:gridCol w="1930932">
                  <a:extLst>
                    <a:ext uri="{9D8B030D-6E8A-4147-A177-3AD203B41FA5}">
                      <a16:colId xmlns:a16="http://schemas.microsoft.com/office/drawing/2014/main" xmlns="" val="164283491"/>
                    </a:ext>
                  </a:extLst>
                </a:gridCol>
                <a:gridCol w="4516944">
                  <a:extLst>
                    <a:ext uri="{9D8B030D-6E8A-4147-A177-3AD203B41FA5}">
                      <a16:colId xmlns:a16="http://schemas.microsoft.com/office/drawing/2014/main" xmlns="" val="988152384"/>
                    </a:ext>
                  </a:extLst>
                </a:gridCol>
              </a:tblGrid>
              <a:tr h="0">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役割（機能）</a:t>
                      </a:r>
                    </a:p>
                  </a:txBody>
                  <a:tcPr marL="162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E75B6"/>
                    </a:solidFill>
                  </a:tcPr>
                </a:tc>
                <a:tc>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内容</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E75B6"/>
                    </a:solidFill>
                  </a:tcPr>
                </a:tc>
                <a:extLst>
                  <a:ext uri="{0D108BD9-81ED-4DB2-BD59-A6C34878D82A}">
                    <a16:rowId xmlns:a16="http://schemas.microsoft.com/office/drawing/2014/main" xmlns="" val="2813754450"/>
                  </a:ext>
                </a:extLst>
              </a:tr>
              <a:tr h="157708">
                <a:tc>
                  <a:txBody>
                    <a:bodyPr/>
                    <a:lstStyle/>
                    <a:p>
                      <a:pPr marL="0" indent="0" algn="ctr" defTabSz="3208101" rtl="0" eaLnBrk="1" latinLnBrk="0" hangingPunct="1"/>
                      <a:r>
                        <a:rPr kumimoji="1" lang="ja-JP" altLang="en-US" sz="1000" b="1" kern="1200" dirty="0">
                          <a:solidFill>
                            <a:schemeClr val="bg1"/>
                          </a:solidFill>
                          <a:latin typeface="Meiryo UI" panose="020B0604030504040204" pitchFamily="50" charset="-128"/>
                          <a:ea typeface="Meiryo UI" panose="020B0604030504040204" pitchFamily="50" charset="-128"/>
                          <a:cs typeface="+mn-cs"/>
                        </a:rPr>
                        <a:t>統括責任者</a:t>
                      </a:r>
                    </a:p>
                  </a:txBody>
                  <a:tcPr marL="90000" marR="9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E75B6"/>
                    </a:solidFill>
                  </a:tcPr>
                </a:tc>
                <a:tc>
                  <a:txBody>
                    <a:bodyPr/>
                    <a:lstStyle/>
                    <a:p>
                      <a:pPr algn="l"/>
                      <a:r>
                        <a:rPr kumimoji="1" lang="ja-JP" altLang="en-US" sz="1000" dirty="0">
                          <a:solidFill>
                            <a:schemeClr val="tx1"/>
                          </a:solidFill>
                          <a:latin typeface="Meiryo UI" panose="020B0604030504040204" pitchFamily="50" charset="-128"/>
                          <a:ea typeface="Meiryo UI" panose="020B0604030504040204" pitchFamily="50" charset="-128"/>
                        </a:rPr>
                        <a:t>全社の対応に関する重要な意思決定及びその指揮命令を行う</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231949213"/>
                  </a:ext>
                </a:extLst>
              </a:tr>
              <a:tr h="157708">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代理責任者</a:t>
                      </a:r>
                    </a:p>
                  </a:txBody>
                  <a:tcPr marL="90000" marR="9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E75B6"/>
                    </a:solidFill>
                  </a:tcPr>
                </a:tc>
                <a:tc>
                  <a:txBody>
                    <a:bodyPr/>
                    <a:lstStyle/>
                    <a:p>
                      <a:pPr algn="l"/>
                      <a:r>
                        <a:rPr kumimoji="1" lang="ja-JP" altLang="en-US" sz="1000" dirty="0">
                          <a:solidFill>
                            <a:schemeClr val="tx1"/>
                          </a:solidFill>
                          <a:latin typeface="Meiryo UI" panose="020B0604030504040204" pitchFamily="50" charset="-128"/>
                          <a:ea typeface="Meiryo UI" panose="020B0604030504040204" pitchFamily="50" charset="-128"/>
                        </a:rPr>
                        <a:t>統括責任者不在の場合の代理責任者</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834103118"/>
                  </a:ext>
                </a:extLst>
              </a:tr>
              <a:tr h="157708">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復旧対応機能</a:t>
                      </a:r>
                      <a:endParaRPr kumimoji="1" lang="en-US" altLang="ja-JP" sz="1000" b="1" dirty="0">
                        <a:solidFill>
                          <a:schemeClr val="bg1"/>
                        </a:solidFill>
                        <a:latin typeface="Meiryo UI" panose="020B0604030504040204" pitchFamily="50" charset="-128"/>
                        <a:ea typeface="Meiryo UI" panose="020B0604030504040204" pitchFamily="50" charset="-128"/>
                      </a:endParaRPr>
                    </a:p>
                  </a:txBody>
                  <a:tcPr marL="90000" marR="9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E75B6"/>
                    </a:solidFill>
                  </a:tcPr>
                </a:tc>
                <a:tc>
                  <a:txBody>
                    <a:bodyPr/>
                    <a:lstStyle/>
                    <a:p>
                      <a:pPr algn="l"/>
                      <a:r>
                        <a:rPr kumimoji="1" lang="ja-JP" altLang="en-US" sz="1000" dirty="0">
                          <a:solidFill>
                            <a:schemeClr val="tx1"/>
                          </a:solidFill>
                          <a:latin typeface="Meiryo UI" panose="020B0604030504040204" pitchFamily="50" charset="-128"/>
                          <a:ea typeface="Meiryo UI" panose="020B0604030504040204" pitchFamily="50" charset="-128"/>
                        </a:rPr>
                        <a:t>施設や設備の復旧等、社内における復旧対応</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203615802"/>
                  </a:ext>
                </a:extLst>
              </a:tr>
              <a:tr h="98875">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外部対応機能</a:t>
                      </a:r>
                      <a:endParaRPr kumimoji="1" lang="en-US" altLang="ja-JP" sz="1000" b="1" dirty="0">
                        <a:solidFill>
                          <a:schemeClr val="bg1"/>
                        </a:solidFill>
                        <a:latin typeface="Meiryo UI" panose="020B0604030504040204" pitchFamily="50" charset="-128"/>
                        <a:ea typeface="Meiryo UI" panose="020B0604030504040204" pitchFamily="50" charset="-128"/>
                      </a:endParaRPr>
                    </a:p>
                  </a:txBody>
                  <a:tcPr marL="90000" marR="9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E75B6"/>
                    </a:solidFill>
                  </a:tcPr>
                </a:tc>
                <a:tc>
                  <a:txBody>
                    <a:bodyPr/>
                    <a:lstStyle/>
                    <a:p>
                      <a:pPr algn="l"/>
                      <a:r>
                        <a:rPr kumimoji="1" lang="ja-JP" altLang="en-US" sz="1000" dirty="0">
                          <a:solidFill>
                            <a:schemeClr val="tx1"/>
                          </a:solidFill>
                          <a:latin typeface="Meiryo UI" panose="020B0604030504040204" pitchFamily="50" charset="-128"/>
                          <a:ea typeface="Meiryo UI" panose="020B0604030504040204" pitchFamily="50" charset="-128"/>
                        </a:rPr>
                        <a:t>取引先や協力会社、組合や商工会との連絡や各種調整</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572988508"/>
                  </a:ext>
                </a:extLst>
              </a:tr>
              <a:tr h="98875">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財務管理機能</a:t>
                      </a:r>
                      <a:endParaRPr kumimoji="1" lang="en-US" altLang="ja-JP" sz="1000" b="1" dirty="0">
                        <a:solidFill>
                          <a:schemeClr val="bg1"/>
                        </a:solidFill>
                        <a:latin typeface="Meiryo UI" panose="020B0604030504040204" pitchFamily="50" charset="-128"/>
                        <a:ea typeface="Meiryo UI" panose="020B0604030504040204" pitchFamily="50" charset="-128"/>
                      </a:endParaRPr>
                    </a:p>
                  </a:txBody>
                  <a:tcPr marL="90000" marR="9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E75B6"/>
                    </a:solidFill>
                  </a:tcPr>
                </a:tc>
                <a:tc>
                  <a:txBody>
                    <a:bodyPr/>
                    <a:lstStyle/>
                    <a:p>
                      <a:pPr algn="l"/>
                      <a:r>
                        <a:rPr kumimoji="1" lang="ja-JP" altLang="en-US" sz="1000" dirty="0">
                          <a:solidFill>
                            <a:schemeClr val="tx1"/>
                          </a:solidFill>
                          <a:latin typeface="Meiryo UI" panose="020B0604030504040204" pitchFamily="50" charset="-128"/>
                          <a:ea typeface="Meiryo UI" panose="020B0604030504040204" pitchFamily="50" charset="-128"/>
                        </a:rPr>
                        <a:t>事業復旧のための資金調達や各種決済</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404542113"/>
                  </a:ext>
                </a:extLst>
              </a:tr>
              <a:tr h="98875">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ロジスティックス機能</a:t>
                      </a:r>
                      <a:endParaRPr kumimoji="1" lang="en-US" altLang="ja-JP" sz="1000" b="1" dirty="0">
                        <a:solidFill>
                          <a:schemeClr val="bg1"/>
                        </a:solidFill>
                        <a:latin typeface="Meiryo UI" panose="020B0604030504040204" pitchFamily="50" charset="-128"/>
                        <a:ea typeface="Meiryo UI" panose="020B0604030504040204" pitchFamily="50" charset="-128"/>
                      </a:endParaRPr>
                    </a:p>
                  </a:txBody>
                  <a:tcPr marL="90000" marR="9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E75B6"/>
                    </a:solidFill>
                  </a:tcPr>
                </a:tc>
                <a:tc>
                  <a:txBody>
                    <a:bodyPr/>
                    <a:lstStyle/>
                    <a:p>
                      <a:pPr algn="l"/>
                      <a:r>
                        <a:rPr kumimoji="1" lang="ja-JP" altLang="en-US" sz="1000" dirty="0">
                          <a:solidFill>
                            <a:schemeClr val="tx1"/>
                          </a:solidFill>
                          <a:latin typeface="Meiryo UI" panose="020B0604030504040204" pitchFamily="50" charset="-128"/>
                          <a:ea typeface="Meiryo UI" panose="020B0604030504040204" pitchFamily="50" charset="-128"/>
                        </a:rPr>
                        <a:t>従業員の参集管理や食料手配、負傷した従業員の対応等</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314155536"/>
                  </a:ext>
                </a:extLst>
              </a:tr>
            </a:tbl>
          </a:graphicData>
        </a:graphic>
      </p:graphicFrame>
      <p:graphicFrame>
        <p:nvGraphicFramePr>
          <p:cNvPr id="165" name="表 45">
            <a:extLst>
              <a:ext uri="{FF2B5EF4-FFF2-40B4-BE49-F238E27FC236}">
                <a16:creationId xmlns:a16="http://schemas.microsoft.com/office/drawing/2014/main" xmlns="" id="{9FB9C996-98CF-454F-88F1-7C1C63167117}"/>
              </a:ext>
            </a:extLst>
          </p:cNvPr>
          <p:cNvGraphicFramePr>
            <a:graphicFrameLocks noGrp="1"/>
          </p:cNvGraphicFramePr>
          <p:nvPr>
            <p:extLst>
              <p:ext uri="{D42A27DB-BD31-4B8C-83A1-F6EECF244321}">
                <p14:modId xmlns:p14="http://schemas.microsoft.com/office/powerpoint/2010/main" val="1311156172"/>
              </p:ext>
            </p:extLst>
          </p:nvPr>
        </p:nvGraphicFramePr>
        <p:xfrm>
          <a:off x="431731" y="9745003"/>
          <a:ext cx="6696000" cy="692640"/>
        </p:xfrm>
        <a:graphic>
          <a:graphicData uri="http://schemas.openxmlformats.org/drawingml/2006/table">
            <a:tbl>
              <a:tblPr firstRow="1" bandRow="1">
                <a:tableStyleId>{5C22544A-7EE6-4342-B048-85BDC9FD1C3A}</a:tableStyleId>
              </a:tblPr>
              <a:tblGrid>
                <a:gridCol w="1836000">
                  <a:extLst>
                    <a:ext uri="{9D8B030D-6E8A-4147-A177-3AD203B41FA5}">
                      <a16:colId xmlns:a16="http://schemas.microsoft.com/office/drawing/2014/main" xmlns="" val="381243149"/>
                    </a:ext>
                  </a:extLst>
                </a:gridCol>
                <a:gridCol w="1512000">
                  <a:extLst>
                    <a:ext uri="{9D8B030D-6E8A-4147-A177-3AD203B41FA5}">
                      <a16:colId xmlns:a16="http://schemas.microsoft.com/office/drawing/2014/main" xmlns="" val="58680114"/>
                    </a:ext>
                  </a:extLst>
                </a:gridCol>
                <a:gridCol w="1836000">
                  <a:extLst>
                    <a:ext uri="{9D8B030D-6E8A-4147-A177-3AD203B41FA5}">
                      <a16:colId xmlns:a16="http://schemas.microsoft.com/office/drawing/2014/main" xmlns="" val="931866010"/>
                    </a:ext>
                  </a:extLst>
                </a:gridCol>
                <a:gridCol w="1512000">
                  <a:extLst>
                    <a:ext uri="{9D8B030D-6E8A-4147-A177-3AD203B41FA5}">
                      <a16:colId xmlns:a16="http://schemas.microsoft.com/office/drawing/2014/main" xmlns="" val="3607291078"/>
                    </a:ext>
                  </a:extLst>
                </a:gridCol>
              </a:tblGrid>
              <a:tr h="140931">
                <a:tc gridSpan="4">
                  <a:txBody>
                    <a:bodyPr/>
                    <a:lstStyle/>
                    <a:p>
                      <a:pPr algn="ctr"/>
                      <a:r>
                        <a:rPr kumimoji="1" lang="ja-JP" altLang="en-US" sz="900" b="1" dirty="0">
                          <a:solidFill>
                            <a:schemeClr val="tx1"/>
                          </a:solidFill>
                          <a:latin typeface="BIZ UDPゴシック" panose="020B0400000000000000" pitchFamily="50" charset="-128"/>
                          <a:ea typeface="BIZ UDPゴシック" panose="020B0400000000000000" pitchFamily="50" charset="-128"/>
                        </a:rPr>
                        <a:t>その他の連絡先（自由に記入してください）</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sz="900" dirty="0"/>
                    </a:p>
                  </a:txBody>
                  <a:tcPr/>
                </a:tc>
                <a:tc hMerge="1">
                  <a:txBody>
                    <a:bodyPr/>
                    <a:lstStyle/>
                    <a:p>
                      <a:pPr algn="ctr"/>
                      <a:endParaRPr kumimoji="1" lang="ja-JP" altLang="en-US" sz="900" b="1" dirty="0"/>
                    </a:p>
                  </a:txBody>
                  <a:tcPr anchor="ctr">
                    <a:solidFill>
                      <a:schemeClr val="accent2"/>
                    </a:solidFill>
                  </a:tcPr>
                </a:tc>
                <a:tc hMerge="1">
                  <a:txBody>
                    <a:bodyPr/>
                    <a:lstStyle/>
                    <a:p>
                      <a:pPr algn="ctr"/>
                      <a:endParaRPr kumimoji="1" lang="ja-JP" altLang="en-US" sz="900" b="1" dirty="0"/>
                    </a:p>
                  </a:txBody>
                  <a:tcPr anchor="ctr">
                    <a:solidFill>
                      <a:schemeClr val="accent2"/>
                    </a:solidFill>
                  </a:tcPr>
                </a:tc>
                <a:extLst>
                  <a:ext uri="{0D108BD9-81ED-4DB2-BD59-A6C34878D82A}">
                    <a16:rowId xmlns:a16="http://schemas.microsoft.com/office/drawing/2014/main" xmlns="" val="642284300"/>
                  </a:ext>
                </a:extLst>
              </a:tr>
              <a:tr h="140931">
                <a:tc>
                  <a:txBody>
                    <a:bodyPr/>
                    <a:lstStyle/>
                    <a:p>
                      <a:pPr algn="ctr"/>
                      <a:r>
                        <a:rPr kumimoji="1" lang="ja-JP" altLang="en-US" sz="900" b="1" dirty="0">
                          <a:solidFill>
                            <a:schemeClr val="tx1"/>
                          </a:solidFill>
                          <a:latin typeface="BIZ UDPゴシック" panose="020B0400000000000000" pitchFamily="50" charset="-128"/>
                          <a:ea typeface="BIZ UDPゴシック" panose="020B0400000000000000" pitchFamily="50" charset="-128"/>
                        </a:rPr>
                        <a:t>連絡先</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ja-JP" altLang="en-US" sz="900" b="1" dirty="0">
                          <a:solidFill>
                            <a:schemeClr val="tx1"/>
                          </a:solidFill>
                          <a:latin typeface="BIZ UDPゴシック" panose="020B0400000000000000" pitchFamily="50" charset="-128"/>
                          <a:ea typeface="BIZ UDPゴシック" panose="020B0400000000000000" pitchFamily="50" charset="-128"/>
                        </a:rPr>
                        <a:t>電話番号</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ja-JP" altLang="en-US" sz="900" b="1" dirty="0">
                          <a:solidFill>
                            <a:schemeClr val="tx1"/>
                          </a:solidFill>
                          <a:latin typeface="BIZ UDPゴシック" panose="020B0400000000000000" pitchFamily="50" charset="-128"/>
                          <a:ea typeface="BIZ UDPゴシック" panose="020B0400000000000000" pitchFamily="50" charset="-128"/>
                        </a:rPr>
                        <a:t>連絡先</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ja-JP" altLang="en-US" sz="900" b="1" dirty="0">
                          <a:solidFill>
                            <a:schemeClr val="tx1"/>
                          </a:solidFill>
                          <a:latin typeface="BIZ UDPゴシック" panose="020B0400000000000000" pitchFamily="50" charset="-128"/>
                          <a:ea typeface="BIZ UDPゴシック" panose="020B0400000000000000" pitchFamily="50" charset="-128"/>
                        </a:rPr>
                        <a:t>電話番号</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2352132495"/>
                  </a:ext>
                </a:extLst>
              </a:tr>
              <a:tr h="103349">
                <a:tc>
                  <a:txBody>
                    <a:bodyPr/>
                    <a:lstStyle/>
                    <a:p>
                      <a:pPr algn="ctr" fontAlgn="b"/>
                      <a:endParaRPr lang="zh-TW" altLang="en-US" sz="900" b="0" i="0" u="none" strike="noStrike" dirty="0">
                        <a:solidFill>
                          <a:srgbClr val="FF0000"/>
                        </a:solidFill>
                        <a:effectLst/>
                        <a:latin typeface="BIZ UDPゴシック" panose="020B0400000000000000" pitchFamily="50" charset="-128"/>
                        <a:ea typeface="BIZ UDPゴシック" panose="020B0400000000000000" pitchFamily="50" charset="-128"/>
                      </a:endParaRPr>
                    </a:p>
                  </a:txBody>
                  <a:tcPr marL="0" marR="0" marT="18000" marB="1800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dist" defTabSz="3208101" rtl="0" eaLnBrk="1" fontAlgn="b" latinLnBrk="0" hangingPunct="1">
                        <a:lnSpc>
                          <a:spcPct val="100000"/>
                        </a:lnSpc>
                        <a:spcBef>
                          <a:spcPts val="0"/>
                        </a:spcBef>
                        <a:spcAft>
                          <a:spcPts val="0"/>
                        </a:spcAft>
                        <a:buClrTx/>
                        <a:buSzTx/>
                        <a:buFontTx/>
                        <a:buNone/>
                        <a:tabLst/>
                        <a:defRPr/>
                      </a:pPr>
                      <a:endParaRPr lang="zh-TW" altLang="en-US" sz="900" b="0" i="0" u="none" strike="noStrike" dirty="0">
                        <a:solidFill>
                          <a:srgbClr val="FF0000"/>
                        </a:solidFill>
                        <a:effectLst/>
                        <a:latin typeface="BIZ UDPゴシック" panose="020B0400000000000000" pitchFamily="50" charset="-128"/>
                        <a:ea typeface="BIZ UDPゴシック" panose="020B0400000000000000" pitchFamily="50" charset="-128"/>
                      </a:endParaRP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3208101" rtl="0" eaLnBrk="1" fontAlgn="b" latinLnBrk="0" hangingPunct="1">
                        <a:lnSpc>
                          <a:spcPct val="100000"/>
                        </a:lnSpc>
                        <a:spcBef>
                          <a:spcPts val="0"/>
                        </a:spcBef>
                        <a:spcAft>
                          <a:spcPts val="0"/>
                        </a:spcAft>
                        <a:buClrTx/>
                        <a:buSzTx/>
                        <a:buFontTx/>
                        <a:buNone/>
                        <a:tabLst/>
                        <a:defRPr/>
                      </a:pPr>
                      <a:endParaRPr lang="zh-TW" altLang="en-US" sz="900" b="0" i="0" u="none" strike="noStrike" dirty="0">
                        <a:solidFill>
                          <a:srgbClr val="FF0000"/>
                        </a:solidFill>
                        <a:effectLst/>
                        <a:latin typeface="BIZ UDPゴシック" panose="020B0400000000000000" pitchFamily="50" charset="-128"/>
                        <a:ea typeface="BIZ UDPゴシック" panose="020B0400000000000000" pitchFamily="50" charset="-128"/>
                      </a:endParaRPr>
                    </a:p>
                  </a:txBody>
                  <a:tcPr marL="0" marR="0" marT="18000" marB="1800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dist" defTabSz="3208101" rtl="0" eaLnBrk="1" fontAlgn="b" latinLnBrk="0" hangingPunct="1">
                        <a:lnSpc>
                          <a:spcPct val="100000"/>
                        </a:lnSpc>
                        <a:spcBef>
                          <a:spcPts val="0"/>
                        </a:spcBef>
                        <a:spcAft>
                          <a:spcPts val="0"/>
                        </a:spcAft>
                        <a:buClrTx/>
                        <a:buSzTx/>
                        <a:buFontTx/>
                        <a:buNone/>
                        <a:tabLst/>
                        <a:defRPr/>
                      </a:pPr>
                      <a:endParaRPr lang="zh-TW" altLang="en-US" sz="900" b="0" i="0" u="none" strike="noStrike" dirty="0">
                        <a:solidFill>
                          <a:srgbClr val="FF0000"/>
                        </a:solidFill>
                        <a:effectLst/>
                        <a:latin typeface="BIZ UDPゴシック" panose="020B0400000000000000" pitchFamily="50" charset="-128"/>
                        <a:ea typeface="BIZ UDPゴシック" panose="020B0400000000000000" pitchFamily="50" charset="-128"/>
                      </a:endParaRP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979106547"/>
                  </a:ext>
                </a:extLst>
              </a:tr>
              <a:tr h="103349">
                <a:tc>
                  <a:txBody>
                    <a:bodyPr/>
                    <a:lstStyle/>
                    <a:p>
                      <a:pPr marL="0" marR="0" lvl="0" indent="0" algn="ctr" defTabSz="3208101" rtl="0" eaLnBrk="1" fontAlgn="b" latinLnBrk="0" hangingPunct="1">
                        <a:lnSpc>
                          <a:spcPct val="100000"/>
                        </a:lnSpc>
                        <a:spcBef>
                          <a:spcPts val="0"/>
                        </a:spcBef>
                        <a:spcAft>
                          <a:spcPts val="0"/>
                        </a:spcAft>
                        <a:buClrTx/>
                        <a:buSzTx/>
                        <a:buFontTx/>
                        <a:buNone/>
                        <a:tabLst/>
                        <a:defRPr/>
                      </a:pPr>
                      <a:endParaRPr lang="zh-TW" altLang="en-US" sz="900" b="0" i="0" u="none" strike="noStrike" dirty="0">
                        <a:solidFill>
                          <a:srgbClr val="FF0000"/>
                        </a:solidFill>
                        <a:effectLst/>
                        <a:latin typeface="BIZ UDPゴシック" panose="020B0400000000000000" pitchFamily="50" charset="-128"/>
                        <a:ea typeface="BIZ UDPゴシック" panose="020B0400000000000000" pitchFamily="50" charset="-128"/>
                      </a:endParaRPr>
                    </a:p>
                  </a:txBody>
                  <a:tcPr marL="0" marR="0" marT="18000" marB="1800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dist" defTabSz="3208101" rtl="0" eaLnBrk="1" fontAlgn="b" latinLnBrk="0" hangingPunct="1">
                        <a:lnSpc>
                          <a:spcPct val="100000"/>
                        </a:lnSpc>
                        <a:spcBef>
                          <a:spcPts val="0"/>
                        </a:spcBef>
                        <a:spcAft>
                          <a:spcPts val="0"/>
                        </a:spcAft>
                        <a:buClrTx/>
                        <a:buSzTx/>
                        <a:buFontTx/>
                        <a:buNone/>
                        <a:tabLst/>
                        <a:defRPr/>
                      </a:pPr>
                      <a:endParaRPr lang="zh-TW" altLang="en-US" sz="900" b="0" i="0" u="none" strike="noStrike" dirty="0">
                        <a:solidFill>
                          <a:srgbClr val="FF0000"/>
                        </a:solidFill>
                        <a:effectLst/>
                        <a:latin typeface="BIZ UDPゴシック" panose="020B0400000000000000" pitchFamily="50" charset="-128"/>
                        <a:ea typeface="BIZ UDPゴシック" panose="020B0400000000000000" pitchFamily="50" charset="-128"/>
                      </a:endParaRP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3208101" rtl="0" eaLnBrk="1" fontAlgn="b" latinLnBrk="0" hangingPunct="1">
                        <a:lnSpc>
                          <a:spcPct val="100000"/>
                        </a:lnSpc>
                        <a:spcBef>
                          <a:spcPts val="0"/>
                        </a:spcBef>
                        <a:spcAft>
                          <a:spcPts val="0"/>
                        </a:spcAft>
                        <a:buClrTx/>
                        <a:buSzTx/>
                        <a:buFontTx/>
                        <a:buNone/>
                        <a:tabLst/>
                        <a:defRPr/>
                      </a:pPr>
                      <a:endParaRPr lang="zh-TW" altLang="en-US" sz="900" b="0" i="0" u="none" strike="noStrike" dirty="0">
                        <a:solidFill>
                          <a:srgbClr val="FF0000"/>
                        </a:solidFill>
                        <a:effectLst/>
                        <a:latin typeface="BIZ UDPゴシック" panose="020B0400000000000000" pitchFamily="50" charset="-128"/>
                        <a:ea typeface="BIZ UDPゴシック" panose="020B0400000000000000" pitchFamily="50" charset="-128"/>
                      </a:endParaRPr>
                    </a:p>
                  </a:txBody>
                  <a:tcPr marL="0" marR="0" marT="18000" marB="1800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dist" defTabSz="3208101" rtl="0" eaLnBrk="1" fontAlgn="b" latinLnBrk="0" hangingPunct="1">
                        <a:lnSpc>
                          <a:spcPct val="100000"/>
                        </a:lnSpc>
                        <a:spcBef>
                          <a:spcPts val="0"/>
                        </a:spcBef>
                        <a:spcAft>
                          <a:spcPts val="0"/>
                        </a:spcAft>
                        <a:buClrTx/>
                        <a:buSzTx/>
                        <a:buFontTx/>
                        <a:buNone/>
                        <a:tabLst/>
                        <a:defRPr/>
                      </a:pPr>
                      <a:endParaRPr lang="zh-TW" altLang="en-US" sz="900" b="0" i="0" u="none" strike="noStrike" dirty="0">
                        <a:solidFill>
                          <a:srgbClr val="FF0000"/>
                        </a:solidFill>
                        <a:effectLst/>
                        <a:latin typeface="BIZ UDPゴシック" panose="020B0400000000000000" pitchFamily="50" charset="-128"/>
                        <a:ea typeface="BIZ UDPゴシック" panose="020B0400000000000000" pitchFamily="50" charset="-128"/>
                      </a:endParaRP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160147426"/>
                  </a:ext>
                </a:extLst>
              </a:tr>
            </a:tbl>
          </a:graphicData>
        </a:graphic>
      </p:graphicFrame>
      <p:sp>
        <p:nvSpPr>
          <p:cNvPr id="188" name="テキスト ボックス 187">
            <a:extLst>
              <a:ext uri="{FF2B5EF4-FFF2-40B4-BE49-F238E27FC236}">
                <a16:creationId xmlns:a16="http://schemas.microsoft.com/office/drawing/2014/main" xmlns="" id="{380A8620-20CF-40ED-9275-6E83D60733FE}"/>
              </a:ext>
            </a:extLst>
          </p:cNvPr>
          <p:cNvSpPr txBox="1"/>
          <p:nvPr/>
        </p:nvSpPr>
        <p:spPr>
          <a:xfrm>
            <a:off x="487680" y="4896443"/>
            <a:ext cx="6321271" cy="246221"/>
          </a:xfrm>
          <a:prstGeom prst="rect">
            <a:avLst/>
          </a:prstGeom>
          <a:noFill/>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その他、従業員が施設内に留まれるよう最低限３日分の飲料水や食糧の備蓄に努めることも重要です。</a:t>
            </a:r>
          </a:p>
        </p:txBody>
      </p:sp>
    </p:spTree>
    <p:extLst>
      <p:ext uri="{BB962C8B-B14F-4D97-AF65-F5344CB8AC3E}">
        <p14:creationId xmlns:p14="http://schemas.microsoft.com/office/powerpoint/2010/main" val="617861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xmlns="" id="{7B510470-EC8B-414F-B81D-4D3FADB26C33}"/>
              </a:ext>
            </a:extLst>
          </p:cNvPr>
          <p:cNvGrpSpPr/>
          <p:nvPr/>
        </p:nvGrpSpPr>
        <p:grpSpPr>
          <a:xfrm>
            <a:off x="181004" y="7570024"/>
            <a:ext cx="14771997" cy="2957196"/>
            <a:chOff x="65318" y="556580"/>
            <a:chExt cx="12670546" cy="2957196"/>
          </a:xfrm>
        </p:grpSpPr>
        <p:sp>
          <p:nvSpPr>
            <p:cNvPr id="3" name="正方形/長方形 2">
              <a:extLst>
                <a:ext uri="{FF2B5EF4-FFF2-40B4-BE49-F238E27FC236}">
                  <a16:creationId xmlns:a16="http://schemas.microsoft.com/office/drawing/2014/main" xmlns="" id="{79CE6DE7-751B-4F39-9888-BBC0D21DAEFF}"/>
                </a:ext>
              </a:extLst>
            </p:cNvPr>
            <p:cNvSpPr/>
            <p:nvPr/>
          </p:nvSpPr>
          <p:spPr>
            <a:xfrm>
              <a:off x="384395" y="556580"/>
              <a:ext cx="12351469" cy="2952000"/>
            </a:xfrm>
            <a:prstGeom prst="rect">
              <a:avLst/>
            </a:prstGeom>
            <a:solidFill>
              <a:schemeClr val="accent2">
                <a:lumMod val="40000"/>
                <a:lumOff val="60000"/>
                <a:alpha val="10000"/>
              </a:schemeClr>
            </a:solidFill>
            <a:ln>
              <a:solidFill>
                <a:schemeClr val="accent2">
                  <a:lumMod val="40000"/>
                  <a:lumOff val="6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1400" b="1" dirty="0">
                <a:solidFill>
                  <a:srgbClr val="0B3363"/>
                </a:solidFill>
                <a:latin typeface="HG丸ｺﾞｼｯｸM-PRO" panose="020F0600000000000000" pitchFamily="50" charset="-128"/>
                <a:ea typeface="HG丸ｺﾞｼｯｸM-PRO" panose="020F0600000000000000" pitchFamily="50" charset="-128"/>
              </a:endParaRPr>
            </a:p>
          </p:txBody>
        </p:sp>
        <p:sp>
          <p:nvSpPr>
            <p:cNvPr id="4" name="正方形/長方形 3">
              <a:extLst>
                <a:ext uri="{FF2B5EF4-FFF2-40B4-BE49-F238E27FC236}">
                  <a16:creationId xmlns:a16="http://schemas.microsoft.com/office/drawing/2014/main" xmlns="" id="{36A59781-013A-4D28-8CA4-70713CF6BF71}"/>
                </a:ext>
              </a:extLst>
            </p:cNvPr>
            <p:cNvSpPr/>
            <p:nvPr/>
          </p:nvSpPr>
          <p:spPr>
            <a:xfrm>
              <a:off x="65318" y="561776"/>
              <a:ext cx="265557" cy="2952000"/>
            </a:xfrm>
            <a:prstGeom prst="rect">
              <a:avLst/>
            </a:prstGeom>
            <a:solidFill>
              <a:schemeClr val="accent2">
                <a:lumMod val="20000"/>
                <a:lumOff val="8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a:solidFill>
                    <a:schemeClr val="accent2">
                      <a:lumMod val="75000"/>
                    </a:schemeClr>
                  </a:solidFill>
                  <a:latin typeface="メイリオ" panose="020B0604030504040204" pitchFamily="50" charset="-128"/>
                  <a:ea typeface="メイリオ" panose="020B0604030504040204" pitchFamily="50" charset="-128"/>
                </a:rPr>
                <a:t>             </a:t>
              </a:r>
              <a:r>
                <a:rPr kumimoji="1" lang="ja-JP" altLang="en-US" sz="1400" b="1" dirty="0">
                  <a:solidFill>
                    <a:srgbClr val="990000"/>
                  </a:solidFill>
                  <a:latin typeface="メイリオ" panose="020B0604030504040204" pitchFamily="50" charset="-128"/>
                  <a:ea typeface="メイリオ" panose="020B0604030504040204" pitchFamily="50" charset="-128"/>
                </a:rPr>
                <a:t>緊急時の対応の流れ</a:t>
              </a:r>
            </a:p>
          </p:txBody>
        </p:sp>
        <p:sp>
          <p:nvSpPr>
            <p:cNvPr id="5" name="正方形/長方形 4">
              <a:extLst>
                <a:ext uri="{FF2B5EF4-FFF2-40B4-BE49-F238E27FC236}">
                  <a16:creationId xmlns:a16="http://schemas.microsoft.com/office/drawing/2014/main" xmlns="" id="{92A46FA8-E087-464C-A0B7-F7959673BFD2}"/>
                </a:ext>
              </a:extLst>
            </p:cNvPr>
            <p:cNvSpPr/>
            <p:nvPr/>
          </p:nvSpPr>
          <p:spPr>
            <a:xfrm>
              <a:off x="65318" y="569278"/>
              <a:ext cx="265557" cy="6228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en-US" altLang="ja-JP" sz="1400" b="1" dirty="0">
                  <a:solidFill>
                    <a:srgbClr val="990000"/>
                  </a:solidFill>
                  <a:latin typeface="Meiryo UI" panose="020B0604030504040204" pitchFamily="50" charset="-128"/>
                  <a:ea typeface="Meiryo UI" panose="020B0604030504040204" pitchFamily="50" charset="-128"/>
                </a:rPr>
                <a:t>Ⅱ</a:t>
              </a:r>
              <a:endParaRPr kumimoji="1" lang="ja-JP" altLang="en-US" sz="1400" b="1" dirty="0">
                <a:solidFill>
                  <a:srgbClr val="990000"/>
                </a:solidFill>
                <a:latin typeface="Meiryo UI" panose="020B0604030504040204" pitchFamily="50" charset="-128"/>
                <a:ea typeface="Meiryo UI" panose="020B0604030504040204" pitchFamily="50" charset="-128"/>
              </a:endParaRPr>
            </a:p>
          </p:txBody>
        </p:sp>
      </p:grpSp>
      <p:grpSp>
        <p:nvGrpSpPr>
          <p:cNvPr id="6" name="グループ化 5">
            <a:extLst>
              <a:ext uri="{FF2B5EF4-FFF2-40B4-BE49-F238E27FC236}">
                <a16:creationId xmlns:a16="http://schemas.microsoft.com/office/drawing/2014/main" xmlns="" id="{DAF3E222-1A4A-4CEA-8FB3-95E870090A23}"/>
              </a:ext>
            </a:extLst>
          </p:cNvPr>
          <p:cNvGrpSpPr/>
          <p:nvPr/>
        </p:nvGrpSpPr>
        <p:grpSpPr>
          <a:xfrm>
            <a:off x="181004" y="564764"/>
            <a:ext cx="14771996" cy="6960397"/>
            <a:chOff x="65318" y="556579"/>
            <a:chExt cx="14771996" cy="6960397"/>
          </a:xfrm>
        </p:grpSpPr>
        <p:sp>
          <p:nvSpPr>
            <p:cNvPr id="7" name="正方形/長方形 6">
              <a:extLst>
                <a:ext uri="{FF2B5EF4-FFF2-40B4-BE49-F238E27FC236}">
                  <a16:creationId xmlns:a16="http://schemas.microsoft.com/office/drawing/2014/main" xmlns="" id="{89BB3029-9159-41F3-826D-990792FA5E70}"/>
                </a:ext>
              </a:extLst>
            </p:cNvPr>
            <p:cNvSpPr/>
            <p:nvPr/>
          </p:nvSpPr>
          <p:spPr>
            <a:xfrm>
              <a:off x="437314" y="556579"/>
              <a:ext cx="14400000" cy="6954741"/>
            </a:xfrm>
            <a:prstGeom prst="rect">
              <a:avLst/>
            </a:prstGeom>
            <a:solidFill>
              <a:srgbClr val="F5FBFF">
                <a:alpha val="50000"/>
              </a:srgbClr>
            </a:solidFill>
            <a:ln>
              <a:solidFill>
                <a:srgbClr val="A7D3FF"/>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1400" b="1" dirty="0">
                <a:solidFill>
                  <a:srgbClr val="0B3363"/>
                </a:solidFill>
                <a:latin typeface="HG丸ｺﾞｼｯｸM-PRO" panose="020F0600000000000000" pitchFamily="50" charset="-128"/>
                <a:ea typeface="HG丸ｺﾞｼｯｸM-PRO" panose="020F0600000000000000" pitchFamily="50" charset="-128"/>
              </a:endParaRPr>
            </a:p>
          </p:txBody>
        </p:sp>
        <p:sp>
          <p:nvSpPr>
            <p:cNvPr id="8" name="正方形/長方形 7">
              <a:extLst>
                <a:ext uri="{FF2B5EF4-FFF2-40B4-BE49-F238E27FC236}">
                  <a16:creationId xmlns:a16="http://schemas.microsoft.com/office/drawing/2014/main" xmlns="" id="{95D2C125-1A8E-4D99-8BA2-A8EA45D81516}"/>
                </a:ext>
              </a:extLst>
            </p:cNvPr>
            <p:cNvSpPr/>
            <p:nvPr/>
          </p:nvSpPr>
          <p:spPr>
            <a:xfrm>
              <a:off x="65318" y="561776"/>
              <a:ext cx="308246" cy="6955200"/>
            </a:xfrm>
            <a:prstGeom prst="rect">
              <a:avLst/>
            </a:prstGeom>
            <a:solidFill>
              <a:srgbClr val="F5FBFF"/>
            </a:solidFill>
            <a:ln>
              <a:solidFill>
                <a:srgbClr val="A7D3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a:solidFill>
                    <a:srgbClr val="0B3363"/>
                  </a:solidFill>
                  <a:latin typeface="メイリオ" panose="020B0604030504040204" pitchFamily="50" charset="-128"/>
                  <a:ea typeface="メイリオ" panose="020B0604030504040204" pitchFamily="50" charset="-128"/>
                </a:rPr>
                <a:t>最悪の事態をイメージし、事前に備える</a:t>
              </a:r>
            </a:p>
          </p:txBody>
        </p:sp>
        <p:sp>
          <p:nvSpPr>
            <p:cNvPr id="9" name="正方形/長方形 8">
              <a:extLst>
                <a:ext uri="{FF2B5EF4-FFF2-40B4-BE49-F238E27FC236}">
                  <a16:creationId xmlns:a16="http://schemas.microsoft.com/office/drawing/2014/main" xmlns="" id="{6247EA4D-639D-46F9-990D-5D922049537D}"/>
                </a:ext>
              </a:extLst>
            </p:cNvPr>
            <p:cNvSpPr/>
            <p:nvPr/>
          </p:nvSpPr>
          <p:spPr>
            <a:xfrm>
              <a:off x="65318" y="569279"/>
              <a:ext cx="308246" cy="622499"/>
            </a:xfrm>
            <a:prstGeom prst="rect">
              <a:avLst/>
            </a:prstGeom>
            <a:solidFill>
              <a:srgbClr val="A7D3FF"/>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en-US" altLang="ja-JP" sz="1400" b="1" dirty="0">
                  <a:solidFill>
                    <a:srgbClr val="0B3363"/>
                  </a:solidFill>
                  <a:latin typeface="Meiryo UI" panose="020B0604030504040204" pitchFamily="50" charset="-128"/>
                  <a:ea typeface="Meiryo UI" panose="020B0604030504040204" pitchFamily="50" charset="-128"/>
                </a:rPr>
                <a:t>Ⅰ</a:t>
              </a:r>
              <a:endParaRPr kumimoji="1" lang="ja-JP" altLang="en-US" sz="1400" b="1" dirty="0">
                <a:solidFill>
                  <a:srgbClr val="0B3363"/>
                </a:solidFill>
                <a:latin typeface="Meiryo UI" panose="020B0604030504040204" pitchFamily="50" charset="-128"/>
                <a:ea typeface="Meiryo UI" panose="020B0604030504040204" pitchFamily="50" charset="-128"/>
              </a:endParaRPr>
            </a:p>
          </p:txBody>
        </p:sp>
      </p:grpSp>
      <p:graphicFrame>
        <p:nvGraphicFramePr>
          <p:cNvPr id="10" name="表 9">
            <a:extLst>
              <a:ext uri="{FF2B5EF4-FFF2-40B4-BE49-F238E27FC236}">
                <a16:creationId xmlns:a16="http://schemas.microsoft.com/office/drawing/2014/main" xmlns="" id="{79351A10-3454-4BC8-AD77-93A5820A0F48}"/>
              </a:ext>
            </a:extLst>
          </p:cNvPr>
          <p:cNvGraphicFramePr>
            <a:graphicFrameLocks noGrp="1"/>
          </p:cNvGraphicFramePr>
          <p:nvPr>
            <p:extLst>
              <p:ext uri="{D42A27DB-BD31-4B8C-83A1-F6EECF244321}">
                <p14:modId xmlns:p14="http://schemas.microsoft.com/office/powerpoint/2010/main" val="1155187009"/>
              </p:ext>
            </p:extLst>
          </p:nvPr>
        </p:nvGraphicFramePr>
        <p:xfrm>
          <a:off x="672583" y="998101"/>
          <a:ext cx="3153507" cy="1630076"/>
        </p:xfrm>
        <a:graphic>
          <a:graphicData uri="http://schemas.openxmlformats.org/drawingml/2006/table">
            <a:tbl>
              <a:tblPr firstRow="1" bandRow="1">
                <a:tableStyleId>{5C22544A-7EE6-4342-B048-85BDC9FD1C3A}</a:tableStyleId>
              </a:tblPr>
              <a:tblGrid>
                <a:gridCol w="410307">
                  <a:extLst>
                    <a:ext uri="{9D8B030D-6E8A-4147-A177-3AD203B41FA5}">
                      <a16:colId xmlns:a16="http://schemas.microsoft.com/office/drawing/2014/main" xmlns="" val="1591032346"/>
                    </a:ext>
                  </a:extLst>
                </a:gridCol>
                <a:gridCol w="2743200">
                  <a:extLst>
                    <a:ext uri="{9D8B030D-6E8A-4147-A177-3AD203B41FA5}">
                      <a16:colId xmlns:a16="http://schemas.microsoft.com/office/drawing/2014/main" xmlns="" val="3340839131"/>
                    </a:ext>
                  </a:extLst>
                </a:gridCol>
              </a:tblGrid>
              <a:tr h="232868">
                <a:tc>
                  <a:txBody>
                    <a:bodyPr/>
                    <a:lstStyle/>
                    <a:p>
                      <a:pPr algn="ctr"/>
                      <a:r>
                        <a:rPr kumimoji="1" lang="ja-JP" altLang="en-US" sz="1000" dirty="0">
                          <a:solidFill>
                            <a:schemeClr val="tx1"/>
                          </a:solidFill>
                          <a:latin typeface="BIZ UDPゴシック" panose="020B0400000000000000" pitchFamily="50" charset="-128"/>
                          <a:ea typeface="BIZ UDPゴシック" panose="020B0400000000000000" pitchFamily="50" charset="-128"/>
                        </a:rPr>
                        <a:t>ﾁｪｯｸ</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7D3FF"/>
                    </a:solidFill>
                  </a:tcPr>
                </a:tc>
                <a:tc>
                  <a:txBody>
                    <a:bodyPr/>
                    <a:lstStyle/>
                    <a:p>
                      <a:pPr algn="ctr"/>
                      <a:r>
                        <a:rPr kumimoji="1" lang="ja-JP" altLang="en-US" sz="1000" dirty="0">
                          <a:solidFill>
                            <a:schemeClr val="tx1"/>
                          </a:solidFill>
                          <a:latin typeface="BIZ UDPゴシック" panose="020B0400000000000000" pitchFamily="50" charset="-128"/>
                          <a:ea typeface="BIZ UDPゴシック" panose="020B0400000000000000" pitchFamily="50" charset="-128"/>
                        </a:rPr>
                        <a:t>基本方針</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7D3FF"/>
                    </a:solidFill>
                  </a:tcPr>
                </a:tc>
                <a:extLst>
                  <a:ext uri="{0D108BD9-81ED-4DB2-BD59-A6C34878D82A}">
                    <a16:rowId xmlns:a16="http://schemas.microsoft.com/office/drawing/2014/main" xmlns="" val="2522071058"/>
                  </a:ext>
                </a:extLst>
              </a:tr>
              <a:tr h="232868">
                <a:tc>
                  <a:txBody>
                    <a:bodyPr/>
                    <a:lstStyle/>
                    <a:p>
                      <a:pPr algn="ctr"/>
                      <a:r>
                        <a:rPr kumimoji="1" lang="ja-JP" altLang="en-US" sz="1000" b="0" dirty="0">
                          <a:solidFill>
                            <a:schemeClr val="tx1"/>
                          </a:solidFill>
                          <a:latin typeface="BIZ UDPゴシック" panose="020B0400000000000000" pitchFamily="50" charset="-128"/>
                          <a:ea typeface="BIZ UDPゴシック" panose="020B0400000000000000" pitchFamily="50" charset="-128"/>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1" dirty="0">
                          <a:solidFill>
                            <a:schemeClr val="tx1"/>
                          </a:solidFill>
                          <a:latin typeface="BIZ UDPゴシック" panose="020B0400000000000000" pitchFamily="50" charset="-128"/>
                          <a:ea typeface="BIZ UDPゴシック" panose="020B0400000000000000" pitchFamily="50" charset="-128"/>
                        </a:rPr>
                        <a:t>人命（従業員・顧客）の安全を守る</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667841965"/>
                  </a:ext>
                </a:extLst>
              </a:tr>
              <a:tr h="232868">
                <a:tc>
                  <a:txBody>
                    <a:bodyPr/>
                    <a:lstStyle/>
                    <a:p>
                      <a:pPr algn="ctr"/>
                      <a:r>
                        <a:rPr kumimoji="1" lang="ja-JP" altLang="en-US" sz="1000" b="0" dirty="0">
                          <a:solidFill>
                            <a:schemeClr val="tx1"/>
                          </a:solidFill>
                          <a:latin typeface="BIZ UDPゴシック" panose="020B0400000000000000" pitchFamily="50" charset="-128"/>
                          <a:ea typeface="BIZ UDPゴシック" panose="020B0400000000000000" pitchFamily="50" charset="-128"/>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1" dirty="0">
                          <a:solidFill>
                            <a:schemeClr val="tx1"/>
                          </a:solidFill>
                          <a:latin typeface="BIZ UDPゴシック" panose="020B0400000000000000" pitchFamily="50" charset="-128"/>
                          <a:ea typeface="BIZ UDPゴシック" panose="020B0400000000000000" pitchFamily="50" charset="-128"/>
                        </a:rPr>
                        <a:t>自社の経営を維持する</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794797442"/>
                  </a:ext>
                </a:extLst>
              </a:tr>
              <a:tr h="232868">
                <a:tc>
                  <a:txBody>
                    <a:bodyPr/>
                    <a:lstStyle/>
                    <a:p>
                      <a:pPr algn="ctr"/>
                      <a:r>
                        <a:rPr kumimoji="1" lang="ja-JP" altLang="en-US" sz="1000" b="0" dirty="0">
                          <a:solidFill>
                            <a:schemeClr val="tx1"/>
                          </a:solidFill>
                          <a:latin typeface="BIZ UDPゴシック" panose="020B0400000000000000" pitchFamily="50" charset="-128"/>
                          <a:ea typeface="BIZ UDPゴシック" panose="020B0400000000000000" pitchFamily="50" charset="-128"/>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1" dirty="0">
                          <a:solidFill>
                            <a:schemeClr val="tx1"/>
                          </a:solidFill>
                          <a:latin typeface="BIZ UDPゴシック" panose="020B0400000000000000" pitchFamily="50" charset="-128"/>
                          <a:ea typeface="BIZ UDPゴシック" panose="020B0400000000000000" pitchFamily="50" charset="-128"/>
                        </a:rPr>
                        <a:t>供給責任を果たし、顧客からの信用を得る</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220129423"/>
                  </a:ext>
                </a:extLst>
              </a:tr>
              <a:tr h="232868">
                <a:tc>
                  <a:txBody>
                    <a:bodyPr/>
                    <a:lstStyle/>
                    <a:p>
                      <a:pPr algn="ctr"/>
                      <a:r>
                        <a:rPr kumimoji="1" lang="ja-JP" altLang="en-US" sz="1000" b="0" dirty="0">
                          <a:solidFill>
                            <a:schemeClr val="tx1"/>
                          </a:solidFill>
                          <a:latin typeface="BIZ UDPゴシック" panose="020B0400000000000000" pitchFamily="50" charset="-128"/>
                          <a:ea typeface="BIZ UDPゴシック" panose="020B0400000000000000" pitchFamily="50" charset="-128"/>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1" dirty="0">
                          <a:solidFill>
                            <a:schemeClr val="tx1"/>
                          </a:solidFill>
                          <a:latin typeface="BIZ UDPゴシック" panose="020B0400000000000000" pitchFamily="50" charset="-128"/>
                          <a:ea typeface="BIZ UDPゴシック" panose="020B0400000000000000" pitchFamily="50" charset="-128"/>
                        </a:rPr>
                        <a:t>従業員の雇用を守る</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110458175"/>
                  </a:ext>
                </a:extLst>
              </a:tr>
              <a:tr h="232868">
                <a:tc>
                  <a:txBody>
                    <a:bodyPr/>
                    <a:lstStyle/>
                    <a:p>
                      <a:pPr algn="ctr"/>
                      <a:r>
                        <a:rPr kumimoji="1" lang="ja-JP" altLang="en-US" sz="1000" b="0" dirty="0">
                          <a:solidFill>
                            <a:schemeClr val="tx1"/>
                          </a:solidFill>
                          <a:latin typeface="BIZ UDPゴシック" panose="020B0400000000000000" pitchFamily="50" charset="-128"/>
                          <a:ea typeface="BIZ UDPゴシック" panose="020B0400000000000000" pitchFamily="50" charset="-128"/>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1" dirty="0">
                          <a:solidFill>
                            <a:schemeClr val="tx1"/>
                          </a:solidFill>
                          <a:latin typeface="BIZ UDPゴシック" panose="020B0400000000000000" pitchFamily="50" charset="-128"/>
                          <a:ea typeface="BIZ UDPゴシック" panose="020B0400000000000000" pitchFamily="50" charset="-128"/>
                        </a:rPr>
                        <a:t>地域経済の活力を守る</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915948175"/>
                  </a:ext>
                </a:extLst>
              </a:tr>
              <a:tr h="232868">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3208101" rtl="0" eaLnBrk="1" fontAlgn="auto" latinLnBrk="0" hangingPunct="1">
                        <a:lnSpc>
                          <a:spcPct val="100000"/>
                        </a:lnSpc>
                        <a:spcBef>
                          <a:spcPts val="0"/>
                        </a:spcBef>
                        <a:spcAft>
                          <a:spcPts val="0"/>
                        </a:spcAft>
                        <a:buClrTx/>
                        <a:buSzTx/>
                        <a:buFontTx/>
                        <a:buNone/>
                        <a:tabLst/>
                        <a:defRPr/>
                      </a:pPr>
                      <a:endParaRPr kumimoji="1" lang="ja-JP" altLang="en-US" sz="1000" b="1"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730985311"/>
                  </a:ext>
                </a:extLst>
              </a:tr>
            </a:tbl>
          </a:graphicData>
        </a:graphic>
      </p:graphicFrame>
      <p:graphicFrame>
        <p:nvGraphicFramePr>
          <p:cNvPr id="11" name="表 10">
            <a:extLst>
              <a:ext uri="{FF2B5EF4-FFF2-40B4-BE49-F238E27FC236}">
                <a16:creationId xmlns:a16="http://schemas.microsoft.com/office/drawing/2014/main" xmlns="" id="{25D050CB-74E4-4401-ADB4-EA7E3E44A7FC}"/>
              </a:ext>
            </a:extLst>
          </p:cNvPr>
          <p:cNvGraphicFramePr>
            <a:graphicFrameLocks noGrp="1"/>
          </p:cNvGraphicFramePr>
          <p:nvPr>
            <p:extLst>
              <p:ext uri="{D42A27DB-BD31-4B8C-83A1-F6EECF244321}">
                <p14:modId xmlns:p14="http://schemas.microsoft.com/office/powerpoint/2010/main" val="2631416958"/>
              </p:ext>
            </p:extLst>
          </p:nvPr>
        </p:nvGraphicFramePr>
        <p:xfrm>
          <a:off x="4004792" y="998102"/>
          <a:ext cx="6916882" cy="1630800"/>
        </p:xfrm>
        <a:graphic>
          <a:graphicData uri="http://schemas.openxmlformats.org/drawingml/2006/table">
            <a:tbl>
              <a:tblPr firstRow="1" bandRow="1">
                <a:tableStyleId>{5C22544A-7EE6-4342-B048-85BDC9FD1C3A}</a:tableStyleId>
              </a:tblPr>
              <a:tblGrid>
                <a:gridCol w="3458441">
                  <a:extLst>
                    <a:ext uri="{9D8B030D-6E8A-4147-A177-3AD203B41FA5}">
                      <a16:colId xmlns:a16="http://schemas.microsoft.com/office/drawing/2014/main" xmlns="" val="3340839131"/>
                    </a:ext>
                  </a:extLst>
                </a:gridCol>
                <a:gridCol w="3458441">
                  <a:extLst>
                    <a:ext uri="{9D8B030D-6E8A-4147-A177-3AD203B41FA5}">
                      <a16:colId xmlns:a16="http://schemas.microsoft.com/office/drawing/2014/main" xmlns="" val="2219038297"/>
                    </a:ext>
                  </a:extLst>
                </a:gridCol>
              </a:tblGrid>
              <a:tr h="235560">
                <a:tc gridSpan="2">
                  <a:txBody>
                    <a:bodyPr/>
                    <a:lstStyle/>
                    <a:p>
                      <a:pPr algn="ctr"/>
                      <a:r>
                        <a:rPr kumimoji="1" lang="ja-JP" altLang="en-US" sz="1000" dirty="0">
                          <a:solidFill>
                            <a:schemeClr val="tx1"/>
                          </a:solidFill>
                          <a:latin typeface="BIZ UDPゴシック" panose="020B0400000000000000" pitchFamily="50" charset="-128"/>
                          <a:ea typeface="BIZ UDPゴシック" panose="020B0400000000000000" pitchFamily="50" charset="-128"/>
                        </a:rPr>
                        <a:t>事業所の被害想定</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7D3FF"/>
                    </a:solidFill>
                  </a:tcPr>
                </a:tc>
                <a:tc hMerge="1">
                  <a:txBody>
                    <a:bodyPr/>
                    <a:lstStyle/>
                    <a:p>
                      <a:pPr algn="ctr"/>
                      <a:endParaRPr kumimoji="1" lang="ja-JP" altLang="en-US" sz="1200" dirty="0">
                        <a:solidFill>
                          <a:schemeClr val="tx1">
                            <a:lumMod val="75000"/>
                            <a:lumOff val="25000"/>
                          </a:schemeClr>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xmlns="" val="2522071058"/>
                  </a:ext>
                </a:extLst>
              </a:tr>
              <a:tr h="235560">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大規模地震時</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5FBFF"/>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latin typeface="BIZ UDPゴシック" panose="020B0400000000000000" pitchFamily="50" charset="-128"/>
                          <a:ea typeface="BIZ UDPゴシック" panose="020B0400000000000000" pitchFamily="50" charset="-128"/>
                        </a:rPr>
                        <a:t>風水害時</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5FBFF"/>
                    </a:solidFill>
                  </a:tcPr>
                </a:tc>
                <a:extLst>
                  <a:ext uri="{0D108BD9-81ED-4DB2-BD59-A6C34878D82A}">
                    <a16:rowId xmlns:a16="http://schemas.microsoft.com/office/drawing/2014/main" xmlns="" val="1667841965"/>
                  </a:ext>
                </a:extLst>
              </a:tr>
              <a:tr h="1159680">
                <a:tc>
                  <a:txBody>
                    <a:bodyPr/>
                    <a:lstStyle/>
                    <a:p>
                      <a:pPr marL="0" marR="0" lvl="0" indent="0" algn="l" defTabSz="1280160" rtl="0" eaLnBrk="1" fontAlgn="auto" latinLnBrk="0" hangingPunct="1">
                        <a:lnSpc>
                          <a:spcPct val="150000"/>
                        </a:lnSpc>
                        <a:spcBef>
                          <a:spcPts val="0"/>
                        </a:spcBef>
                        <a:spcAft>
                          <a:spcPts val="0"/>
                        </a:spcAft>
                        <a:buClrTx/>
                        <a:buSzTx/>
                        <a:buFontTx/>
                        <a:buNone/>
                        <a:tabLst/>
                        <a:defRPr/>
                      </a:pPr>
                      <a:r>
                        <a:rPr kumimoji="1" lang="ja-JP" altLang="en-US" sz="1000" b="1" dirty="0">
                          <a:solidFill>
                            <a:schemeClr val="tx1"/>
                          </a:solidFill>
                          <a:latin typeface="BIZ UDPゴシック" panose="020B0400000000000000" pitchFamily="50" charset="-128"/>
                          <a:ea typeface="BIZ UDPゴシック" panose="020B0400000000000000" pitchFamily="50" charset="-128"/>
                        </a:rPr>
                        <a:t>想定地震：東京湾北部地震</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1280160" rtl="0" eaLnBrk="1" fontAlgn="auto" latinLnBrk="0" hangingPunct="1">
                        <a:lnSpc>
                          <a:spcPct val="150000"/>
                        </a:lnSpc>
                        <a:spcBef>
                          <a:spcPts val="0"/>
                        </a:spcBef>
                        <a:spcAft>
                          <a:spcPts val="0"/>
                        </a:spcAft>
                        <a:buClrTx/>
                        <a:buSzTx/>
                        <a:buFontTx/>
                        <a:buNone/>
                        <a:tabLst/>
                        <a:defRPr/>
                      </a:pPr>
                      <a:r>
                        <a:rPr kumimoji="1" lang="ja-JP" altLang="en-US" sz="1000" b="1" dirty="0">
                          <a:solidFill>
                            <a:schemeClr val="tx1"/>
                          </a:solidFill>
                          <a:latin typeface="BIZ UDPゴシック" panose="020B0400000000000000" pitchFamily="50" charset="-128"/>
                          <a:ea typeface="BIZ UDPゴシック" panose="020B0400000000000000" pitchFamily="50" charset="-128"/>
                        </a:rPr>
                        <a:t>想定震度：震度　</a:t>
                      </a:r>
                      <a:r>
                        <a:rPr kumimoji="1" lang="ja-JP" altLang="en-US" sz="1000" b="0" u="sng" dirty="0">
                          <a:solidFill>
                            <a:schemeClr val="tx1"/>
                          </a:solidFill>
                          <a:latin typeface="BIZ UDPゴシック" panose="020B0400000000000000" pitchFamily="50" charset="-128"/>
                          <a:ea typeface="BIZ UDPゴシック" panose="020B0400000000000000" pitchFamily="50" charset="-128"/>
                        </a:rPr>
                        <a:t>　　　　</a:t>
                      </a:r>
                      <a:endParaRPr kumimoji="1" lang="en-US" altLang="ja-JP" sz="1000" b="0" u="sng"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1280160" rtl="0" eaLnBrk="1" fontAlgn="auto" latinLnBrk="0" hangingPunct="1">
                        <a:lnSpc>
                          <a:spcPct val="150000"/>
                        </a:lnSpc>
                        <a:spcBef>
                          <a:spcPts val="0"/>
                        </a:spcBef>
                        <a:spcAft>
                          <a:spcPts val="0"/>
                        </a:spcAft>
                        <a:buClrTx/>
                        <a:buSzTx/>
                        <a:buFontTx/>
                        <a:buNone/>
                        <a:tabLst/>
                        <a:defRPr/>
                      </a:pPr>
                      <a:r>
                        <a:rPr kumimoji="1" lang="ja-JP" altLang="en-US" sz="1000" b="1" dirty="0">
                          <a:solidFill>
                            <a:schemeClr val="tx1"/>
                          </a:solidFill>
                          <a:latin typeface="BIZ UDPゴシック" panose="020B0400000000000000" pitchFamily="50" charset="-128"/>
                          <a:ea typeface="BIZ UDPゴシック" panose="020B0400000000000000" pitchFamily="50" charset="-128"/>
                        </a:rPr>
                        <a:t>ライフラインへの影響</a:t>
                      </a:r>
                      <a:r>
                        <a:rPr kumimoji="1" lang="ja-JP" altLang="en-US" sz="800" b="1" dirty="0">
                          <a:solidFill>
                            <a:schemeClr val="tx1"/>
                          </a:solidFill>
                          <a:latin typeface="BIZ UDPゴシック" panose="020B0400000000000000" pitchFamily="50" charset="-128"/>
                          <a:ea typeface="BIZ UDPゴシック" panose="020B0400000000000000" pitchFamily="50" charset="-128"/>
                        </a:rPr>
                        <a:t>（過去の災害を参考にした東京都の想定）</a:t>
                      </a:r>
                      <a:endParaRPr kumimoji="1" lang="ja-JP" altLang="en-US" sz="100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latin typeface="BIZ UDPゴシック" panose="020B0400000000000000" pitchFamily="50" charset="-128"/>
                          <a:ea typeface="BIZ UDPゴシック" panose="020B0400000000000000" pitchFamily="50" charset="-128"/>
                        </a:rPr>
                        <a:t>停電</a:t>
                      </a:r>
                      <a:r>
                        <a:rPr kumimoji="1" lang="en-US" altLang="ja-JP" sz="1000" b="1" dirty="0">
                          <a:solidFill>
                            <a:schemeClr val="tx1"/>
                          </a:solidFill>
                          <a:latin typeface="BIZ UDPゴシック" panose="020B0400000000000000" pitchFamily="50" charset="-128"/>
                          <a:ea typeface="BIZ UDPゴシック" panose="020B0400000000000000" pitchFamily="50" charset="-128"/>
                        </a:rPr>
                        <a:t>7</a:t>
                      </a:r>
                      <a:r>
                        <a:rPr kumimoji="1" lang="ja-JP" altLang="en-US" sz="1000" b="1" dirty="0">
                          <a:solidFill>
                            <a:schemeClr val="tx1"/>
                          </a:solidFill>
                          <a:latin typeface="BIZ UDPゴシック" panose="020B0400000000000000" pitchFamily="50" charset="-128"/>
                          <a:ea typeface="BIZ UDPゴシック" panose="020B0400000000000000" pitchFamily="50" charset="-128"/>
                        </a:rPr>
                        <a:t>日間、電話停波</a:t>
                      </a:r>
                      <a:r>
                        <a:rPr kumimoji="1" lang="en-US" altLang="ja-JP" sz="1000" b="1" dirty="0">
                          <a:solidFill>
                            <a:schemeClr val="tx1"/>
                          </a:solidFill>
                          <a:latin typeface="BIZ UDPゴシック" panose="020B0400000000000000" pitchFamily="50" charset="-128"/>
                          <a:ea typeface="BIZ UDPゴシック" panose="020B0400000000000000" pitchFamily="50" charset="-128"/>
                        </a:rPr>
                        <a:t>14</a:t>
                      </a:r>
                      <a:r>
                        <a:rPr kumimoji="1" lang="ja-JP" altLang="en-US" sz="1000" b="1" dirty="0">
                          <a:solidFill>
                            <a:schemeClr val="tx1"/>
                          </a:solidFill>
                          <a:latin typeface="BIZ UDPゴシック" panose="020B0400000000000000" pitchFamily="50" charset="-128"/>
                          <a:ea typeface="BIZ UDPゴシック" panose="020B0400000000000000" pitchFamily="50" charset="-128"/>
                        </a:rPr>
                        <a:t>日間、都市ガス停止</a:t>
                      </a:r>
                      <a:r>
                        <a:rPr kumimoji="1" lang="en-US" altLang="ja-JP" sz="1000" b="1" dirty="0">
                          <a:solidFill>
                            <a:schemeClr val="tx1"/>
                          </a:solidFill>
                          <a:latin typeface="BIZ UDPゴシック" panose="020B0400000000000000" pitchFamily="50" charset="-128"/>
                          <a:ea typeface="BIZ UDPゴシック" panose="020B0400000000000000" pitchFamily="50" charset="-128"/>
                        </a:rPr>
                        <a:t>60</a:t>
                      </a:r>
                      <a:r>
                        <a:rPr kumimoji="1" lang="ja-JP" altLang="en-US" sz="1000" b="1" dirty="0">
                          <a:solidFill>
                            <a:schemeClr val="tx1"/>
                          </a:solidFill>
                          <a:latin typeface="BIZ UDPゴシック" panose="020B0400000000000000" pitchFamily="50" charset="-128"/>
                          <a:ea typeface="BIZ UDPゴシック" panose="020B0400000000000000" pitchFamily="50" charset="-128"/>
                        </a:rPr>
                        <a:t>日間、</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latin typeface="BIZ UDPゴシック" panose="020B0400000000000000" pitchFamily="50" charset="-128"/>
                          <a:ea typeface="BIZ UDPゴシック" panose="020B0400000000000000" pitchFamily="50" charset="-128"/>
                        </a:rPr>
                        <a:t>上下水道停止</a:t>
                      </a:r>
                      <a:r>
                        <a:rPr kumimoji="1" lang="en-US" altLang="ja-JP" sz="1000" b="1" dirty="0">
                          <a:solidFill>
                            <a:schemeClr val="tx1"/>
                          </a:solidFill>
                          <a:latin typeface="BIZ UDPゴシック" panose="020B0400000000000000" pitchFamily="50" charset="-128"/>
                          <a:ea typeface="BIZ UDPゴシック" panose="020B0400000000000000" pitchFamily="50" charset="-128"/>
                        </a:rPr>
                        <a:t>30</a:t>
                      </a:r>
                      <a:r>
                        <a:rPr kumimoji="1" lang="ja-JP" altLang="en-US" sz="1000" b="1" dirty="0">
                          <a:solidFill>
                            <a:schemeClr val="tx1"/>
                          </a:solidFill>
                          <a:latin typeface="BIZ UDPゴシック" panose="020B0400000000000000" pitchFamily="50" charset="-128"/>
                          <a:ea typeface="BIZ UDPゴシック" panose="020B0400000000000000" pitchFamily="50" charset="-128"/>
                        </a:rPr>
                        <a:t>日間</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280160" rtl="0" eaLnBrk="1" fontAlgn="auto" latinLnBrk="0" hangingPunct="1">
                        <a:lnSpc>
                          <a:spcPct val="150000"/>
                        </a:lnSpc>
                        <a:spcBef>
                          <a:spcPts val="0"/>
                        </a:spcBef>
                        <a:spcAft>
                          <a:spcPts val="0"/>
                        </a:spcAft>
                        <a:buClrTx/>
                        <a:buSzTx/>
                        <a:buFontTx/>
                        <a:buNone/>
                        <a:tabLst/>
                        <a:defRPr/>
                      </a:pPr>
                      <a:r>
                        <a:rPr kumimoji="1" lang="ja-JP" altLang="en-US" sz="1000" b="1" dirty="0">
                          <a:solidFill>
                            <a:schemeClr val="tx1"/>
                          </a:solidFill>
                          <a:latin typeface="BIZ UDPゴシック" panose="020B0400000000000000" pitchFamily="50" charset="-128"/>
                          <a:ea typeface="BIZ UDPゴシック" panose="020B0400000000000000" pitchFamily="50" charset="-128"/>
                        </a:rPr>
                        <a:t>想定風水害    ：</a:t>
                      </a:r>
                      <a:endParaRPr kumimoji="1" lang="en-US" altLang="ja-JP" sz="1000" dirty="0">
                        <a:solidFill>
                          <a:srgbClr val="FF0000"/>
                        </a:solidFill>
                        <a:latin typeface="BIZ UDPゴシック" panose="020B0400000000000000" pitchFamily="50" charset="-128"/>
                        <a:ea typeface="BIZ UDPゴシック" panose="020B0400000000000000" pitchFamily="50" charset="-128"/>
                      </a:endParaRPr>
                    </a:p>
                    <a:p>
                      <a:pPr marL="0" marR="0" lvl="0" indent="0" algn="l" defTabSz="1280160" rtl="0" eaLnBrk="1" fontAlgn="auto" latinLnBrk="0" hangingPunct="1">
                        <a:lnSpc>
                          <a:spcPct val="150000"/>
                        </a:lnSpc>
                        <a:spcBef>
                          <a:spcPts val="0"/>
                        </a:spcBef>
                        <a:spcAft>
                          <a:spcPts val="0"/>
                        </a:spcAft>
                        <a:buClrTx/>
                        <a:buSzTx/>
                        <a:buFontTx/>
                        <a:buNone/>
                        <a:tabLst/>
                        <a:defRPr/>
                      </a:pPr>
                      <a:r>
                        <a:rPr kumimoji="1" lang="ja-JP" altLang="en-US" sz="1000" b="1" dirty="0">
                          <a:solidFill>
                            <a:schemeClr val="tx1"/>
                          </a:solidFill>
                          <a:latin typeface="BIZ UDPゴシック" panose="020B0400000000000000" pitchFamily="50" charset="-128"/>
                          <a:ea typeface="BIZ UDPゴシック" panose="020B0400000000000000" pitchFamily="50" charset="-128"/>
                        </a:rPr>
                        <a:t>（浸水の恐れがある場合）</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1280160" rtl="0" eaLnBrk="1" fontAlgn="auto" latinLnBrk="0" hangingPunct="1">
                        <a:lnSpc>
                          <a:spcPct val="150000"/>
                        </a:lnSpc>
                        <a:spcBef>
                          <a:spcPts val="0"/>
                        </a:spcBef>
                        <a:spcAft>
                          <a:spcPts val="0"/>
                        </a:spcAft>
                        <a:buClrTx/>
                        <a:buSzTx/>
                        <a:buFontTx/>
                        <a:buNone/>
                        <a:tabLst/>
                        <a:defRPr/>
                      </a:pPr>
                      <a:r>
                        <a:rPr kumimoji="1" lang="ja-JP" altLang="en-US" sz="1000" b="1" dirty="0">
                          <a:solidFill>
                            <a:schemeClr val="tx1"/>
                          </a:solidFill>
                          <a:latin typeface="BIZ UDPゴシック" panose="020B0400000000000000" pitchFamily="50" charset="-128"/>
                          <a:ea typeface="BIZ UDPゴシック" panose="020B0400000000000000" pitchFamily="50" charset="-128"/>
                        </a:rPr>
                        <a:t>浸水深          ：</a:t>
                      </a:r>
                      <a:endParaRPr kumimoji="1" lang="en-US" altLang="ja-JP" sz="1000" dirty="0">
                        <a:solidFill>
                          <a:srgbClr val="FF0000"/>
                        </a:solidFill>
                        <a:latin typeface="BIZ UDPゴシック" panose="020B0400000000000000" pitchFamily="50" charset="-128"/>
                        <a:ea typeface="BIZ UDPゴシック" panose="020B0400000000000000" pitchFamily="50" charset="-128"/>
                      </a:endParaRPr>
                    </a:p>
                    <a:p>
                      <a:pPr marL="0" marR="0" lvl="0" indent="0" algn="l" defTabSz="1280160" rtl="0" eaLnBrk="1" fontAlgn="auto" latinLnBrk="0" hangingPunct="1">
                        <a:lnSpc>
                          <a:spcPct val="150000"/>
                        </a:lnSpc>
                        <a:spcBef>
                          <a:spcPts val="0"/>
                        </a:spcBef>
                        <a:spcAft>
                          <a:spcPts val="0"/>
                        </a:spcAft>
                        <a:buClrTx/>
                        <a:buSzTx/>
                        <a:buFontTx/>
                        <a:buNone/>
                        <a:tabLst/>
                        <a:defRPr/>
                      </a:pPr>
                      <a:r>
                        <a:rPr kumimoji="1" lang="ja-JP" altLang="en-US" sz="1000" b="1" dirty="0">
                          <a:solidFill>
                            <a:schemeClr val="tx1"/>
                          </a:solidFill>
                          <a:latin typeface="BIZ UDPゴシック" panose="020B0400000000000000" pitchFamily="50" charset="-128"/>
                          <a:ea typeface="BIZ UDPゴシック" panose="020B0400000000000000" pitchFamily="50" charset="-128"/>
                        </a:rPr>
                        <a:t>浸水継続時間 ：</a:t>
                      </a:r>
                      <a:endParaRPr kumimoji="1" lang="en-US" altLang="ja-JP" sz="100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794797442"/>
                  </a:ext>
                </a:extLst>
              </a:tr>
            </a:tbl>
          </a:graphicData>
        </a:graphic>
      </p:graphicFrame>
      <p:graphicFrame>
        <p:nvGraphicFramePr>
          <p:cNvPr id="12" name="表 11">
            <a:extLst>
              <a:ext uri="{FF2B5EF4-FFF2-40B4-BE49-F238E27FC236}">
                <a16:creationId xmlns:a16="http://schemas.microsoft.com/office/drawing/2014/main" xmlns="" id="{FEFA8CAE-2C1A-4122-862A-E6DC87D482D7}"/>
              </a:ext>
            </a:extLst>
          </p:cNvPr>
          <p:cNvGraphicFramePr>
            <a:graphicFrameLocks noGrp="1"/>
          </p:cNvGraphicFramePr>
          <p:nvPr>
            <p:extLst>
              <p:ext uri="{D42A27DB-BD31-4B8C-83A1-F6EECF244321}">
                <p14:modId xmlns:p14="http://schemas.microsoft.com/office/powerpoint/2010/main" val="4292567949"/>
              </p:ext>
            </p:extLst>
          </p:nvPr>
        </p:nvGraphicFramePr>
        <p:xfrm>
          <a:off x="662120" y="3086024"/>
          <a:ext cx="8894934" cy="4393200"/>
        </p:xfrm>
        <a:graphic>
          <a:graphicData uri="http://schemas.openxmlformats.org/drawingml/2006/table">
            <a:tbl>
              <a:tblPr firstRow="1" bandRow="1">
                <a:tableStyleId>{5C22544A-7EE6-4342-B048-85BDC9FD1C3A}</a:tableStyleId>
              </a:tblPr>
              <a:tblGrid>
                <a:gridCol w="1887257">
                  <a:extLst>
                    <a:ext uri="{9D8B030D-6E8A-4147-A177-3AD203B41FA5}">
                      <a16:colId xmlns:a16="http://schemas.microsoft.com/office/drawing/2014/main" xmlns="" val="2675588124"/>
                    </a:ext>
                  </a:extLst>
                </a:gridCol>
                <a:gridCol w="1061769">
                  <a:extLst>
                    <a:ext uri="{9D8B030D-6E8A-4147-A177-3AD203B41FA5}">
                      <a16:colId xmlns:a16="http://schemas.microsoft.com/office/drawing/2014/main" xmlns="" val="4074327447"/>
                    </a:ext>
                  </a:extLst>
                </a:gridCol>
                <a:gridCol w="339766">
                  <a:extLst>
                    <a:ext uri="{9D8B030D-6E8A-4147-A177-3AD203B41FA5}">
                      <a16:colId xmlns:a16="http://schemas.microsoft.com/office/drawing/2014/main" xmlns="" val="4263333013"/>
                    </a:ext>
                  </a:extLst>
                </a:gridCol>
                <a:gridCol w="2803071">
                  <a:extLst>
                    <a:ext uri="{9D8B030D-6E8A-4147-A177-3AD203B41FA5}">
                      <a16:colId xmlns:a16="http://schemas.microsoft.com/office/drawing/2014/main" xmlns="" val="163206933"/>
                    </a:ext>
                  </a:extLst>
                </a:gridCol>
                <a:gridCol w="2803071">
                  <a:extLst>
                    <a:ext uri="{9D8B030D-6E8A-4147-A177-3AD203B41FA5}">
                      <a16:colId xmlns:a16="http://schemas.microsoft.com/office/drawing/2014/main" xmlns="" val="766263804"/>
                    </a:ext>
                  </a:extLst>
                </a:gridCol>
              </a:tblGrid>
              <a:tr h="223200">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重要業務</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7D3FF"/>
                    </a:solidFil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目標復旧時間</a:t>
                      </a:r>
                    </a:p>
                  </a:txBody>
                  <a:tcPr marL="0" marR="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7D3FF"/>
                    </a:solidFill>
                  </a:tcPr>
                </a:tc>
                <a:tc gridSpan="2">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業務に必要な資源</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7D3FF"/>
                    </a:solidFill>
                  </a:tcPr>
                </a:tc>
                <a:tc hMerge="1">
                  <a:txBody>
                    <a:bodyPr/>
                    <a:lstStyle/>
                    <a:p>
                      <a:endParaRPr kumimoji="1" lang="ja-JP" altLang="en-US"/>
                    </a:p>
                  </a:txBody>
                  <a:tcPr>
                    <a:lnL w="6350" cap="flat" cmpd="sng" algn="ctr">
                      <a:solidFill>
                        <a:schemeClr val="tx1"/>
                      </a:solidFill>
                      <a:prstDash val="solid"/>
                      <a:round/>
                      <a:headEnd type="none" w="med" len="med"/>
                      <a:tailEnd type="none" w="med" len="med"/>
                    </a:ln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資源を確保するための対策</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7D3FF"/>
                    </a:solidFill>
                  </a:tcPr>
                </a:tc>
                <a:extLst>
                  <a:ext uri="{0D108BD9-81ED-4DB2-BD59-A6C34878D82A}">
                    <a16:rowId xmlns:a16="http://schemas.microsoft.com/office/drawing/2014/main" xmlns="" val="2522071058"/>
                  </a:ext>
                </a:extLst>
              </a:tr>
              <a:tr h="694800">
                <a:tc rowSpan="3">
                  <a:txBody>
                    <a:bodyPr/>
                    <a:lstStyle/>
                    <a:p>
                      <a:pPr algn="ct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3">
                  <a:txBody>
                    <a:bodyPr/>
                    <a:lstStyle/>
                    <a:p>
                      <a:pPr algn="ct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ヒト</a:t>
                      </a:r>
                    </a:p>
                  </a:txBody>
                  <a:tcPr marL="18000" marR="18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5FBFF"/>
                    </a:solidFill>
                  </a:tcPr>
                </a:tc>
                <a:tc>
                  <a:txBody>
                    <a:bodyPr/>
                    <a:lstStyle/>
                    <a:p>
                      <a:pPr algn="l"/>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667841965"/>
                  </a:ext>
                </a:extLst>
              </a:tr>
              <a:tr h="694800">
                <a:tc vMerge="1">
                  <a:txBody>
                    <a:bodyPr/>
                    <a:lstStyle/>
                    <a:p>
                      <a:pPr algn="ctr"/>
                      <a:endParaRPr kumimoji="1" lang="ja-JP" altLang="en-US" sz="1200" b="1" dirty="0">
                        <a:solidFill>
                          <a:schemeClr val="tx1">
                            <a:lumMod val="75000"/>
                            <a:lumOff val="25000"/>
                          </a:schemeClr>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sz="1200" b="1" dirty="0">
                        <a:solidFill>
                          <a:schemeClr val="tx1">
                            <a:lumMod val="75000"/>
                            <a:lumOff val="25000"/>
                          </a:schemeClr>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モノ</a:t>
                      </a:r>
                    </a:p>
                  </a:txBody>
                  <a:tcPr marL="18000" marR="18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5FBFF"/>
                    </a:solidFill>
                  </a:tcPr>
                </a:tc>
                <a:tc>
                  <a:txBody>
                    <a:bodyPr/>
                    <a:lstStyle/>
                    <a:p>
                      <a:pPr algn="l"/>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794797442"/>
                  </a:ext>
                </a:extLst>
              </a:tr>
              <a:tr h="694800">
                <a:tc vMerge="1">
                  <a:txBody>
                    <a:bodyPr/>
                    <a:lstStyle/>
                    <a:p>
                      <a:pPr algn="ctr"/>
                      <a:endParaRPr kumimoji="1" lang="ja-JP" altLang="en-US" sz="1200" b="1" dirty="0">
                        <a:solidFill>
                          <a:schemeClr val="tx1">
                            <a:lumMod val="75000"/>
                            <a:lumOff val="25000"/>
                          </a:schemeClr>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sz="1200" b="1" dirty="0">
                        <a:solidFill>
                          <a:schemeClr val="tx1">
                            <a:lumMod val="75000"/>
                            <a:lumOff val="25000"/>
                          </a:schemeClr>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情報</a:t>
                      </a:r>
                    </a:p>
                  </a:txBody>
                  <a:tcPr marL="18000" marR="18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5FBFF"/>
                    </a:solidFill>
                  </a:tcPr>
                </a:tc>
                <a:tc>
                  <a:txBody>
                    <a:bodyPr/>
                    <a:lstStyle/>
                    <a:p>
                      <a:pPr algn="l"/>
                      <a:endParaRPr kumimoji="1" lang="ja-JP" altLang="en-US" sz="1000" b="1"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864947625"/>
                  </a:ext>
                </a:extLst>
              </a:tr>
              <a:tr h="694800">
                <a:tc rowSpan="3">
                  <a:txBody>
                    <a:bodyPr/>
                    <a:lstStyle/>
                    <a:p>
                      <a:pPr algn="ctr"/>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3">
                  <a:txBody>
                    <a:bodyPr/>
                    <a:lstStyle/>
                    <a:p>
                      <a:pPr algn="ct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ヒト</a:t>
                      </a:r>
                    </a:p>
                  </a:txBody>
                  <a:tcPr marL="18000" marR="18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5FBFF"/>
                    </a:solidFill>
                  </a:tcPr>
                </a:tc>
                <a:tc>
                  <a:txBody>
                    <a:bodyPr/>
                    <a:lstStyle/>
                    <a:p>
                      <a:pPr algn="l"/>
                      <a:endParaRPr kumimoji="1" lang="ja-JP" altLang="en-US" sz="1000" b="1"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374291844"/>
                  </a:ext>
                </a:extLst>
              </a:tr>
              <a:tr h="694800">
                <a:tc vMerge="1">
                  <a:txBody>
                    <a:bodyPr/>
                    <a:lstStyle/>
                    <a:p>
                      <a:pPr algn="ctr"/>
                      <a:endParaRPr kumimoji="1" lang="ja-JP" altLang="en-US" sz="1200" b="1" dirty="0">
                        <a:solidFill>
                          <a:schemeClr val="tx1">
                            <a:lumMod val="75000"/>
                            <a:lumOff val="25000"/>
                          </a:schemeClr>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sz="1200" b="1" dirty="0">
                        <a:solidFill>
                          <a:schemeClr val="tx1">
                            <a:lumMod val="75000"/>
                            <a:lumOff val="25000"/>
                          </a:schemeClr>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モノ</a:t>
                      </a:r>
                    </a:p>
                  </a:txBody>
                  <a:tcPr marL="18000" marR="18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5FBFF"/>
                    </a:solidFill>
                  </a:tcPr>
                </a:tc>
                <a:tc>
                  <a:txBody>
                    <a:bodyPr/>
                    <a:lstStyle/>
                    <a:p>
                      <a:pPr algn="l"/>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312771345"/>
                  </a:ext>
                </a:extLst>
              </a:tr>
              <a:tr h="694800">
                <a:tc vMerge="1">
                  <a:txBody>
                    <a:bodyPr/>
                    <a:lstStyle/>
                    <a:p>
                      <a:pPr algn="ctr"/>
                      <a:endParaRPr kumimoji="1" lang="ja-JP" altLang="en-US" sz="1200" b="1" dirty="0">
                        <a:solidFill>
                          <a:schemeClr val="tx1">
                            <a:lumMod val="75000"/>
                            <a:lumOff val="25000"/>
                          </a:schemeClr>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sz="1200" b="1" dirty="0">
                        <a:solidFill>
                          <a:schemeClr val="tx1">
                            <a:lumMod val="75000"/>
                            <a:lumOff val="25000"/>
                          </a:schemeClr>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情報</a:t>
                      </a:r>
                    </a:p>
                  </a:txBody>
                  <a:tcPr marL="18000" marR="18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5FBFF"/>
                    </a:solidFill>
                  </a:tcPr>
                </a:tc>
                <a:tc>
                  <a:txBody>
                    <a:bodyPr/>
                    <a:lstStyle/>
                    <a:p>
                      <a:pPr algn="l"/>
                      <a:endParaRPr kumimoji="1" lang="ja-JP" altLang="en-US" sz="1000" b="1"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885433220"/>
                  </a:ext>
                </a:extLst>
              </a:tr>
            </a:tbl>
          </a:graphicData>
        </a:graphic>
      </p:graphicFrame>
      <p:graphicFrame>
        <p:nvGraphicFramePr>
          <p:cNvPr id="13" name="表 12">
            <a:extLst>
              <a:ext uri="{FF2B5EF4-FFF2-40B4-BE49-F238E27FC236}">
                <a16:creationId xmlns:a16="http://schemas.microsoft.com/office/drawing/2014/main" xmlns="" id="{8DC0D27C-E8A3-4F5D-A252-C5EB9C12F012}"/>
              </a:ext>
            </a:extLst>
          </p:cNvPr>
          <p:cNvGraphicFramePr>
            <a:graphicFrameLocks noGrp="1"/>
          </p:cNvGraphicFramePr>
          <p:nvPr>
            <p:extLst>
              <p:ext uri="{D42A27DB-BD31-4B8C-83A1-F6EECF244321}">
                <p14:modId xmlns:p14="http://schemas.microsoft.com/office/powerpoint/2010/main" val="1632963591"/>
              </p:ext>
            </p:extLst>
          </p:nvPr>
        </p:nvGraphicFramePr>
        <p:xfrm>
          <a:off x="9795535" y="4946984"/>
          <a:ext cx="5065953" cy="2532240"/>
        </p:xfrm>
        <a:graphic>
          <a:graphicData uri="http://schemas.openxmlformats.org/drawingml/2006/table">
            <a:tbl>
              <a:tblPr firstRow="1" bandRow="1">
                <a:tableStyleId>{5C22544A-7EE6-4342-B048-85BDC9FD1C3A}</a:tableStyleId>
              </a:tblPr>
              <a:tblGrid>
                <a:gridCol w="1419866">
                  <a:extLst>
                    <a:ext uri="{9D8B030D-6E8A-4147-A177-3AD203B41FA5}">
                      <a16:colId xmlns:a16="http://schemas.microsoft.com/office/drawing/2014/main" xmlns="" val="4263333013"/>
                    </a:ext>
                  </a:extLst>
                </a:gridCol>
                <a:gridCol w="1000485">
                  <a:extLst>
                    <a:ext uri="{9D8B030D-6E8A-4147-A177-3AD203B41FA5}">
                      <a16:colId xmlns:a16="http://schemas.microsoft.com/office/drawing/2014/main" xmlns="" val="1412705766"/>
                    </a:ext>
                  </a:extLst>
                </a:gridCol>
                <a:gridCol w="214051">
                  <a:extLst>
                    <a:ext uri="{9D8B030D-6E8A-4147-A177-3AD203B41FA5}">
                      <a16:colId xmlns:a16="http://schemas.microsoft.com/office/drawing/2014/main" xmlns="" val="3156506794"/>
                    </a:ext>
                  </a:extLst>
                </a:gridCol>
                <a:gridCol w="1108265">
                  <a:extLst>
                    <a:ext uri="{9D8B030D-6E8A-4147-A177-3AD203B41FA5}">
                      <a16:colId xmlns:a16="http://schemas.microsoft.com/office/drawing/2014/main" xmlns="" val="3859519636"/>
                    </a:ext>
                  </a:extLst>
                </a:gridCol>
                <a:gridCol w="1323286">
                  <a:extLst>
                    <a:ext uri="{9D8B030D-6E8A-4147-A177-3AD203B41FA5}">
                      <a16:colId xmlns:a16="http://schemas.microsoft.com/office/drawing/2014/main" xmlns="" val="1797089901"/>
                    </a:ext>
                  </a:extLst>
                </a:gridCol>
              </a:tblGrid>
              <a:tr h="0">
                <a:tc gridSpan="5">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緊急事態時の対応体制</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7D3FF"/>
                    </a:solidFill>
                  </a:tcPr>
                </a:tc>
                <a:tc hMerge="1">
                  <a:txBody>
                    <a:bodyPr/>
                    <a:lstStyle/>
                    <a:p>
                      <a:pPr algn="ctr"/>
                      <a:endParaRPr kumimoji="1" lang="ja-JP" altLang="en-US" sz="1200" b="1" dirty="0">
                        <a:solidFill>
                          <a:schemeClr val="bg1"/>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1">
                        <a:lumMod val="50000"/>
                        <a:lumOff val="5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3249905672"/>
                  </a:ext>
                </a:extLst>
              </a:tr>
              <a:tr h="0">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統括責任者</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5FBFF"/>
                    </a:solidFill>
                  </a:tcPr>
                </a:tc>
                <a:tc gridSpan="2">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その他役割</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5FBFF"/>
                    </a:solidFill>
                  </a:tcPr>
                </a:tc>
                <a:tc hMerge="1">
                  <a:txBody>
                    <a:bodyPr/>
                    <a:lstStyle/>
                    <a:p>
                      <a:pPr algn="ctr"/>
                      <a:endParaRPr kumimoji="1" lang="ja-JP" altLang="en-US" sz="900" b="1" dirty="0">
                        <a:solidFill>
                          <a:schemeClr val="tx1"/>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5FBFF"/>
                    </a:solidFil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メンバー</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5FBFF"/>
                    </a:solidFil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連絡先</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5FBFF"/>
                    </a:solidFill>
                  </a:tcPr>
                </a:tc>
                <a:extLst>
                  <a:ext uri="{0D108BD9-81ED-4DB2-BD59-A6C34878D82A}">
                    <a16:rowId xmlns:a16="http://schemas.microsoft.com/office/drawing/2014/main" xmlns="" val="2522071058"/>
                  </a:ext>
                </a:extLst>
              </a:tr>
              <a:tr h="133898">
                <a:tc rowSpan="2">
                  <a:txBody>
                    <a:bodyPr/>
                    <a:lstStyle/>
                    <a:p>
                      <a:pPr marL="0" marR="0" lvl="0" indent="0" algn="ctr" defTabSz="3208101" rtl="0" eaLnBrk="1" fontAlgn="auto" latinLnBrk="0" hangingPunct="1">
                        <a:lnSpc>
                          <a:spcPct val="100000"/>
                        </a:lnSpc>
                        <a:spcBef>
                          <a:spcPts val="0"/>
                        </a:spcBef>
                        <a:spcAft>
                          <a:spcPts val="0"/>
                        </a:spcAft>
                        <a:buClrTx/>
                        <a:buSzTx/>
                        <a:buFontTx/>
                        <a:buNone/>
                        <a:tabLst/>
                        <a:defRPr/>
                      </a:pPr>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p>
                      <a:pPr algn="ctr"/>
                      <a:endParaRPr kumimoji="1" lang="en-US" altLang="ja-JP" sz="800" b="0" dirty="0">
                        <a:solidFill>
                          <a:srgbClr val="FF0000"/>
                        </a:solidFill>
                        <a:latin typeface="BIZ UDPゴシック" panose="020B0400000000000000" pitchFamily="50" charset="-128"/>
                        <a:ea typeface="BIZ UDPゴシック" panose="020B0400000000000000" pitchFamily="50" charset="-128"/>
                      </a:endParaRPr>
                    </a:p>
                    <a:p>
                      <a:pPr algn="l"/>
                      <a:r>
                        <a:rPr kumimoji="1" lang="ja-JP" altLang="en-US" sz="700" b="0" dirty="0">
                          <a:solidFill>
                            <a:schemeClr val="tx1"/>
                          </a:solidFill>
                          <a:latin typeface="BIZ UDPゴシック" panose="020B0400000000000000" pitchFamily="50" charset="-128"/>
                          <a:ea typeface="BIZ UDPゴシック" panose="020B0400000000000000" pitchFamily="50" charset="-128"/>
                        </a:rPr>
                        <a:t>連絡先：</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900" b="0" dirty="0">
                        <a:solidFill>
                          <a:srgbClr val="FF0000"/>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667841965"/>
                  </a:ext>
                </a:extLst>
              </a:tr>
              <a:tr h="133898">
                <a:tc vMerge="1">
                  <a:txBody>
                    <a:bodyPr/>
                    <a:lstStyle/>
                    <a:p>
                      <a:endParaRPr kumimoji="1" lang="ja-JP" altLang="en-US"/>
                    </a:p>
                  </a:txBody>
                  <a:tcPr>
                    <a:lnT w="6350" cap="flat" cmpd="sng" algn="ctr">
                      <a:solidFill>
                        <a:schemeClr val="tx1"/>
                      </a:solidFill>
                      <a:prstDash val="solid"/>
                      <a:round/>
                      <a:headEnd type="none" w="med" len="med"/>
                      <a:tailEnd type="none" w="med" len="med"/>
                    </a:lnT>
                  </a:tcPr>
                </a:tc>
                <a:tc gridSpan="2">
                  <a:txBody>
                    <a:bodyPr/>
                    <a:lstStyle/>
                    <a:p>
                      <a:pPr algn="ct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900" b="0" dirty="0">
                        <a:solidFill>
                          <a:srgbClr val="FF0000"/>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816585593"/>
                  </a:ext>
                </a:extLst>
              </a:tr>
              <a:tr h="173160">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代理責任者</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5FBFF"/>
                    </a:solidFill>
                  </a:tcPr>
                </a:tc>
                <a:tc rowSpan="2" gridSpan="2">
                  <a:txBody>
                    <a:bodyPr/>
                    <a:lstStyle/>
                    <a:p>
                      <a:pPr algn="ct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pPr algn="ctr"/>
                      <a:endParaRPr kumimoji="1" lang="ja-JP" altLang="en-US" sz="900" b="0" dirty="0">
                        <a:solidFill>
                          <a:srgbClr val="FF0000"/>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l"/>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l"/>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554362607"/>
                  </a:ext>
                </a:extLst>
              </a:tr>
              <a:tr h="173160">
                <a:tc rowSpan="2">
                  <a:txBody>
                    <a:bodyPr/>
                    <a:lstStyle/>
                    <a:p>
                      <a:pPr marL="0" marR="0" lvl="0" indent="0" algn="ctr" defTabSz="3208101" rtl="0" eaLnBrk="1" fontAlgn="auto" latinLnBrk="0" hangingPunct="1">
                        <a:lnSpc>
                          <a:spcPct val="100000"/>
                        </a:lnSpc>
                        <a:spcBef>
                          <a:spcPts val="0"/>
                        </a:spcBef>
                        <a:spcAft>
                          <a:spcPts val="0"/>
                        </a:spcAft>
                        <a:buClrTx/>
                        <a:buSzTx/>
                        <a:buFontTx/>
                        <a:buNone/>
                        <a:tabLst/>
                        <a:defRPr/>
                      </a:pPr>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p>
                      <a:pPr algn="ctr"/>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p>
                      <a:pPr algn="l"/>
                      <a:r>
                        <a:rPr kumimoji="1" lang="ja-JP" altLang="en-US" sz="700" b="0" dirty="0">
                          <a:solidFill>
                            <a:schemeClr val="tx1"/>
                          </a:solidFill>
                          <a:latin typeface="BIZ UDPゴシック" panose="020B0400000000000000" pitchFamily="50" charset="-128"/>
                          <a:ea typeface="BIZ UDPゴシック" panose="020B0400000000000000" pitchFamily="50" charset="-128"/>
                        </a:rPr>
                        <a:t>連絡先：</a:t>
                      </a:r>
                      <a:endParaRPr kumimoji="1" lang="ja-JP" altLang="en-US" sz="1000" b="1"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618683428"/>
                  </a:ext>
                </a:extLst>
              </a:tr>
              <a:tr h="133898">
                <a:tc vMerge="1">
                  <a:txBody>
                    <a:bodyPr/>
                    <a:lstStyle/>
                    <a:p>
                      <a:pPr algn="ctr"/>
                      <a:r>
                        <a:rPr kumimoji="1" lang="en-US" altLang="ja-JP" sz="900" b="0" dirty="0">
                          <a:solidFill>
                            <a:srgbClr val="FF0000"/>
                          </a:solidFill>
                        </a:rPr>
                        <a:t>YY</a:t>
                      </a:r>
                      <a:r>
                        <a:rPr kumimoji="1" lang="ja-JP" altLang="en-US" sz="900" b="0" dirty="0">
                          <a:solidFill>
                            <a:srgbClr val="FF0000"/>
                          </a:solidFill>
                        </a:rPr>
                        <a:t>専務</a:t>
                      </a:r>
                      <a:endParaRPr kumimoji="1" lang="en-US" altLang="ja-JP" sz="900" b="0" dirty="0">
                        <a:solidFill>
                          <a:srgbClr val="FF0000"/>
                        </a:solidFill>
                      </a:endParaRPr>
                    </a:p>
                    <a:p>
                      <a:pPr algn="ctr"/>
                      <a:endParaRPr kumimoji="1" lang="en-US" altLang="ja-JP" sz="900" b="0" dirty="0">
                        <a:solidFill>
                          <a:srgbClr val="FF0000"/>
                        </a:solidFill>
                      </a:endParaRPr>
                    </a:p>
                    <a:p>
                      <a:pPr algn="l"/>
                      <a:r>
                        <a:rPr kumimoji="1" lang="ja-JP" altLang="en-US" sz="600" b="0" dirty="0">
                          <a:solidFill>
                            <a:schemeClr val="tx1"/>
                          </a:solidFill>
                        </a:rPr>
                        <a:t>連絡先：</a:t>
                      </a:r>
                      <a:endParaRPr kumimoji="1" lang="ja-JP" altLang="en-US" sz="900" b="1" dirty="0">
                        <a:solidFill>
                          <a:srgbClr val="FF0000"/>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900" b="0" dirty="0">
                        <a:solidFill>
                          <a:srgbClr val="FF0000"/>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4274374494"/>
                  </a:ext>
                </a:extLst>
              </a:tr>
              <a:tr h="0">
                <a:tc gridSpan="5">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主要な取引先や連携・協力先</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7D3FF"/>
                    </a:solidFill>
                  </a:tcPr>
                </a:tc>
                <a:tc hMerge="1">
                  <a:txBody>
                    <a:bodyPr/>
                    <a:lstStyle/>
                    <a:p>
                      <a:pPr algn="ctr"/>
                      <a:endParaRPr kumimoji="1" lang="ja-JP" altLang="en-US" sz="900" b="0" dirty="0">
                        <a:solidFill>
                          <a:srgbClr val="FF0000"/>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pPr algn="l"/>
                      <a:endParaRPr kumimoji="1" lang="ja-JP" altLang="en-US" sz="900" dirty="0">
                        <a:solidFill>
                          <a:srgbClr val="FF0000"/>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xmlns="" val="3840921364"/>
                  </a:ext>
                </a:extLst>
              </a:tr>
              <a:tr h="169251">
                <a:tc gridSpan="2">
                  <a:txBody>
                    <a:bodyPr/>
                    <a:lstStyle/>
                    <a:p>
                      <a:pPr algn="l"/>
                      <a:r>
                        <a:rPr kumimoji="1" lang="ja-JP" altLang="en-US" sz="700" b="0" dirty="0">
                          <a:solidFill>
                            <a:schemeClr val="tx1"/>
                          </a:solidFill>
                          <a:latin typeface="BIZ UDPゴシック" panose="020B0400000000000000" pitchFamily="50" charset="-128"/>
                          <a:ea typeface="BIZ UDPゴシック" panose="020B0400000000000000" pitchFamily="50" charset="-128"/>
                        </a:rPr>
                        <a:t>社名</a:t>
                      </a:r>
                      <a:endParaRPr kumimoji="1" lang="en-US" altLang="ja-JP" sz="1000" b="0" dirty="0">
                        <a:solidFill>
                          <a:schemeClr val="tx1"/>
                        </a:solidFill>
                        <a:latin typeface="BIZ UDPゴシック" panose="020B0400000000000000" pitchFamily="50" charset="-128"/>
                        <a:ea typeface="BIZ UDPゴシック" panose="020B0400000000000000" pitchFamily="50" charset="-128"/>
                      </a:endParaRPr>
                    </a:p>
                    <a:p>
                      <a:pPr algn="ctr"/>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gn="ctr"/>
                      <a:endParaRPr kumimoji="1" lang="ja-JP" altLang="en-US" sz="900" b="0" dirty="0">
                        <a:solidFill>
                          <a:srgbClr val="FF0000"/>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3">
                  <a:txBody>
                    <a:bodyPr/>
                    <a:lstStyle/>
                    <a:p>
                      <a:pPr algn="l"/>
                      <a:r>
                        <a:rPr kumimoji="1" lang="en-US" altLang="ja-JP" sz="700" dirty="0">
                          <a:solidFill>
                            <a:schemeClr val="tx1"/>
                          </a:solidFill>
                          <a:latin typeface="BIZ UDPゴシック" panose="020B0400000000000000" pitchFamily="50" charset="-128"/>
                          <a:ea typeface="BIZ UDPゴシック" panose="020B0400000000000000" pitchFamily="50" charset="-128"/>
                        </a:rPr>
                        <a:t>TEL</a:t>
                      </a:r>
                      <a:endParaRPr kumimoji="1" lang="en-US" altLang="ja-JP" sz="800" dirty="0">
                        <a:solidFill>
                          <a:schemeClr val="tx1"/>
                        </a:solidFill>
                        <a:latin typeface="BIZ UDPゴシック" panose="020B0400000000000000" pitchFamily="50" charset="-128"/>
                        <a:ea typeface="BIZ UDPゴシック" panose="020B0400000000000000" pitchFamily="50" charset="-128"/>
                      </a:endParaRPr>
                    </a:p>
                    <a:p>
                      <a:pPr algn="ctr"/>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l"/>
                      <a:r>
                        <a:rPr kumimoji="1" lang="en-US" altLang="ja-JP" sz="600" dirty="0">
                          <a:solidFill>
                            <a:schemeClr val="tx1"/>
                          </a:solidFill>
                        </a:rPr>
                        <a:t>TEL</a:t>
                      </a:r>
                      <a:endParaRPr kumimoji="1" lang="ja-JP" altLang="en-US" sz="900" dirty="0">
                        <a:solidFill>
                          <a:schemeClr val="tx1"/>
                        </a:solidFill>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xmlns="" val="4073184572"/>
                  </a:ext>
                </a:extLst>
              </a:tr>
            </a:tbl>
          </a:graphicData>
        </a:graphic>
      </p:graphicFrame>
      <p:graphicFrame>
        <p:nvGraphicFramePr>
          <p:cNvPr id="14" name="表 13">
            <a:extLst>
              <a:ext uri="{FF2B5EF4-FFF2-40B4-BE49-F238E27FC236}">
                <a16:creationId xmlns:a16="http://schemas.microsoft.com/office/drawing/2014/main" xmlns="" id="{DDC8F6B4-D931-4D3D-AA8A-E9F348DD36DF}"/>
              </a:ext>
            </a:extLst>
          </p:cNvPr>
          <p:cNvGraphicFramePr>
            <a:graphicFrameLocks noGrp="1"/>
          </p:cNvGraphicFramePr>
          <p:nvPr>
            <p:extLst>
              <p:ext uri="{D42A27DB-BD31-4B8C-83A1-F6EECF244321}">
                <p14:modId xmlns:p14="http://schemas.microsoft.com/office/powerpoint/2010/main" val="2593101863"/>
              </p:ext>
            </p:extLst>
          </p:nvPr>
        </p:nvGraphicFramePr>
        <p:xfrm>
          <a:off x="9795535" y="3086025"/>
          <a:ext cx="5061304" cy="601200"/>
        </p:xfrm>
        <a:graphic>
          <a:graphicData uri="http://schemas.openxmlformats.org/drawingml/2006/table">
            <a:tbl>
              <a:tblPr firstRow="1" bandRow="1">
                <a:tableStyleId>{5C22544A-7EE6-4342-B048-85BDC9FD1C3A}</a:tableStyleId>
              </a:tblPr>
              <a:tblGrid>
                <a:gridCol w="1285079">
                  <a:extLst>
                    <a:ext uri="{9D8B030D-6E8A-4147-A177-3AD203B41FA5}">
                      <a16:colId xmlns:a16="http://schemas.microsoft.com/office/drawing/2014/main" xmlns="" val="4263333013"/>
                    </a:ext>
                  </a:extLst>
                </a:gridCol>
                <a:gridCol w="1245573">
                  <a:extLst>
                    <a:ext uri="{9D8B030D-6E8A-4147-A177-3AD203B41FA5}">
                      <a16:colId xmlns:a16="http://schemas.microsoft.com/office/drawing/2014/main" xmlns="" val="163206933"/>
                    </a:ext>
                  </a:extLst>
                </a:gridCol>
                <a:gridCol w="1245573">
                  <a:extLst>
                    <a:ext uri="{9D8B030D-6E8A-4147-A177-3AD203B41FA5}">
                      <a16:colId xmlns:a16="http://schemas.microsoft.com/office/drawing/2014/main" xmlns="" val="1789628573"/>
                    </a:ext>
                  </a:extLst>
                </a:gridCol>
                <a:gridCol w="1285079">
                  <a:extLst>
                    <a:ext uri="{9D8B030D-6E8A-4147-A177-3AD203B41FA5}">
                      <a16:colId xmlns:a16="http://schemas.microsoft.com/office/drawing/2014/main" xmlns="" val="3042967084"/>
                    </a:ext>
                  </a:extLst>
                </a:gridCol>
              </a:tblGrid>
              <a:tr h="169302">
                <a:tc gridSpan="4">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財務状況の把握</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7D3FF"/>
                    </a:solidFill>
                  </a:tcPr>
                </a:tc>
                <a:tc hMerge="1">
                  <a:txBody>
                    <a:bodyPr/>
                    <a:lstStyle/>
                    <a:p>
                      <a:pPr algn="ctr"/>
                      <a:r>
                        <a:rPr kumimoji="1" lang="ja-JP" altLang="en-US" sz="1200" b="1" dirty="0">
                          <a:solidFill>
                            <a:schemeClr val="bg1"/>
                          </a:solidFill>
                        </a:rPr>
                        <a:t>メンバー</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1">
                        <a:lumMod val="65000"/>
                        <a:lumOff val="35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554362607"/>
                  </a:ext>
                </a:extLst>
              </a:tr>
              <a:tr h="290779">
                <a:tc>
                  <a:txBody>
                    <a:bodyPr/>
                    <a:lstStyle/>
                    <a:p>
                      <a:pPr algn="ctr"/>
                      <a:r>
                        <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経営維持費用</a:t>
                      </a:r>
                      <a:r>
                        <a:rPr kumimoji="1" lang="en-US" altLang="ja-JP"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a:t>
                      </a:r>
                      <a:r>
                        <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月</a:t>
                      </a:r>
                      <a:endParaRPr kumimoji="1" lang="en-US" altLang="ja-JP" sz="10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algn="ctr"/>
                      <a:r>
                        <a:rPr kumimoji="1" lang="en-US" altLang="ja-JP"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a:t>
                      </a:r>
                      <a:r>
                        <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固定費等</a:t>
                      </a:r>
                      <a:r>
                        <a:rPr kumimoji="1" lang="en-US" altLang="ja-JP"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a:t>
                      </a:r>
                      <a:endPar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txBody>
                  <a:tcPr marL="36000" marR="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万円</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調達可能な資金</a:t>
                      </a:r>
                      <a:endParaRPr kumimoji="1" lang="en-US" altLang="ja-JP" sz="10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algn="ctr"/>
                      <a:r>
                        <a:rPr kumimoji="1" lang="en-US" altLang="ja-JP"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a:t>
                      </a:r>
                      <a:r>
                        <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預金、売掛金等</a:t>
                      </a:r>
                      <a:r>
                        <a:rPr kumimoji="1" lang="en-US" altLang="ja-JP"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a:t>
                      </a:r>
                      <a:endPar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txBody>
                  <a:tcPr marL="36000" marR="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万円</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4274374494"/>
                  </a:ext>
                </a:extLst>
              </a:tr>
            </a:tbl>
          </a:graphicData>
        </a:graphic>
      </p:graphicFrame>
      <p:graphicFrame>
        <p:nvGraphicFramePr>
          <p:cNvPr id="15" name="表 14">
            <a:extLst>
              <a:ext uri="{FF2B5EF4-FFF2-40B4-BE49-F238E27FC236}">
                <a16:creationId xmlns:a16="http://schemas.microsoft.com/office/drawing/2014/main" xmlns="" id="{64BD9925-1190-43D4-98CD-6D122188CD8D}"/>
              </a:ext>
            </a:extLst>
          </p:cNvPr>
          <p:cNvGraphicFramePr>
            <a:graphicFrameLocks noGrp="1"/>
          </p:cNvGraphicFramePr>
          <p:nvPr>
            <p:extLst>
              <p:ext uri="{D42A27DB-BD31-4B8C-83A1-F6EECF244321}">
                <p14:modId xmlns:p14="http://schemas.microsoft.com/office/powerpoint/2010/main" val="1525851010"/>
              </p:ext>
            </p:extLst>
          </p:nvPr>
        </p:nvGraphicFramePr>
        <p:xfrm>
          <a:off x="9795534" y="3690380"/>
          <a:ext cx="5061304" cy="772664"/>
        </p:xfrm>
        <a:graphic>
          <a:graphicData uri="http://schemas.openxmlformats.org/drawingml/2006/table">
            <a:tbl>
              <a:tblPr firstRow="1" bandRow="1">
                <a:tableStyleId>{5C22544A-7EE6-4342-B048-85BDC9FD1C3A}</a:tableStyleId>
              </a:tblPr>
              <a:tblGrid>
                <a:gridCol w="772063">
                  <a:extLst>
                    <a:ext uri="{9D8B030D-6E8A-4147-A177-3AD203B41FA5}">
                      <a16:colId xmlns:a16="http://schemas.microsoft.com/office/drawing/2014/main" xmlns="" val="1412705766"/>
                    </a:ext>
                  </a:extLst>
                </a:gridCol>
                <a:gridCol w="1758589">
                  <a:extLst>
                    <a:ext uri="{9D8B030D-6E8A-4147-A177-3AD203B41FA5}">
                      <a16:colId xmlns:a16="http://schemas.microsoft.com/office/drawing/2014/main" xmlns="" val="766263804"/>
                    </a:ext>
                  </a:extLst>
                </a:gridCol>
                <a:gridCol w="772063">
                  <a:extLst>
                    <a:ext uri="{9D8B030D-6E8A-4147-A177-3AD203B41FA5}">
                      <a16:colId xmlns:a16="http://schemas.microsoft.com/office/drawing/2014/main" xmlns="" val="2823913052"/>
                    </a:ext>
                  </a:extLst>
                </a:gridCol>
                <a:gridCol w="1758589">
                  <a:extLst>
                    <a:ext uri="{9D8B030D-6E8A-4147-A177-3AD203B41FA5}">
                      <a16:colId xmlns:a16="http://schemas.microsoft.com/office/drawing/2014/main" xmlns="" val="878664390"/>
                    </a:ext>
                  </a:extLst>
                </a:gridCol>
              </a:tblGrid>
              <a:tr h="134975">
                <a:tc gridSpan="4">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資金調達・相談先</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7D3FF"/>
                    </a:solidFill>
                  </a:tcPr>
                </a:tc>
                <a:tc hMerge="1">
                  <a:txBody>
                    <a:bodyPr/>
                    <a:lstStyle/>
                    <a:p>
                      <a:pPr algn="ctr"/>
                      <a:r>
                        <a:rPr kumimoji="1" lang="ja-JP" altLang="en-US" sz="1200" b="1" dirty="0">
                          <a:solidFill>
                            <a:schemeClr val="bg1"/>
                          </a:solidFill>
                        </a:rPr>
                        <a:t>メンバー</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1">
                        <a:lumMod val="65000"/>
                        <a:lumOff val="35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554362607"/>
                  </a:ext>
                </a:extLst>
              </a:tr>
              <a:tr h="274132">
                <a:tc>
                  <a:txBody>
                    <a:bodyPr/>
                    <a:lstStyle/>
                    <a:p>
                      <a:pPr algn="ctr"/>
                      <a:r>
                        <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保険</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助成金等</a:t>
                      </a:r>
                    </a:p>
                  </a:txBody>
                  <a:tcPr marL="0" marR="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4274374494"/>
                  </a:ext>
                </a:extLst>
              </a:tr>
              <a:tr h="274132">
                <a:tc>
                  <a:txBody>
                    <a:bodyPr/>
                    <a:lstStyle/>
                    <a:p>
                      <a:pPr algn="ctr"/>
                      <a:r>
                        <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融資</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その他</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794797442"/>
                  </a:ext>
                </a:extLst>
              </a:tr>
            </a:tbl>
          </a:graphicData>
        </a:graphic>
      </p:graphicFrame>
      <p:graphicFrame>
        <p:nvGraphicFramePr>
          <p:cNvPr id="16" name="表 15">
            <a:extLst>
              <a:ext uri="{FF2B5EF4-FFF2-40B4-BE49-F238E27FC236}">
                <a16:creationId xmlns:a16="http://schemas.microsoft.com/office/drawing/2014/main" xmlns="" id="{07BCEE7B-1836-4398-8BE1-D52C57ADBADE}"/>
              </a:ext>
            </a:extLst>
          </p:cNvPr>
          <p:cNvGraphicFramePr>
            <a:graphicFrameLocks noGrp="1"/>
          </p:cNvGraphicFramePr>
          <p:nvPr>
            <p:extLst>
              <p:ext uri="{D42A27DB-BD31-4B8C-83A1-F6EECF244321}">
                <p14:modId xmlns:p14="http://schemas.microsoft.com/office/powerpoint/2010/main" val="671140075"/>
              </p:ext>
            </p:extLst>
          </p:nvPr>
        </p:nvGraphicFramePr>
        <p:xfrm>
          <a:off x="11100375" y="998102"/>
          <a:ext cx="3756466" cy="1628116"/>
        </p:xfrm>
        <a:graphic>
          <a:graphicData uri="http://schemas.openxmlformats.org/drawingml/2006/table">
            <a:tbl>
              <a:tblPr firstRow="1" bandRow="1">
                <a:tableStyleId>{5C22544A-7EE6-4342-B048-85BDC9FD1C3A}</a:tableStyleId>
              </a:tblPr>
              <a:tblGrid>
                <a:gridCol w="468437">
                  <a:extLst>
                    <a:ext uri="{9D8B030D-6E8A-4147-A177-3AD203B41FA5}">
                      <a16:colId xmlns:a16="http://schemas.microsoft.com/office/drawing/2014/main" xmlns="" val="1591032346"/>
                    </a:ext>
                  </a:extLst>
                </a:gridCol>
                <a:gridCol w="3288029">
                  <a:extLst>
                    <a:ext uri="{9D8B030D-6E8A-4147-A177-3AD203B41FA5}">
                      <a16:colId xmlns:a16="http://schemas.microsoft.com/office/drawing/2014/main" xmlns="" val="3340839131"/>
                    </a:ext>
                  </a:extLst>
                </a:gridCol>
              </a:tblGrid>
              <a:tr h="232588">
                <a:tc>
                  <a:txBody>
                    <a:bodyPr/>
                    <a:lstStyle/>
                    <a:p>
                      <a:pPr algn="ctr"/>
                      <a:r>
                        <a:rPr kumimoji="1" lang="ja-JP" altLang="en-US" sz="1000" dirty="0">
                          <a:solidFill>
                            <a:schemeClr val="tx1"/>
                          </a:solidFill>
                          <a:latin typeface="BIZ UDPゴシック" panose="020B0400000000000000" pitchFamily="50" charset="-128"/>
                          <a:ea typeface="BIZ UDPゴシック" panose="020B0400000000000000" pitchFamily="50" charset="-128"/>
                        </a:rPr>
                        <a:t>分類</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7D3FF"/>
                    </a:solidFill>
                  </a:tcPr>
                </a:tc>
                <a:tc>
                  <a:txBody>
                    <a:bodyPr/>
                    <a:lstStyle/>
                    <a:p>
                      <a:pPr algn="ctr"/>
                      <a:r>
                        <a:rPr kumimoji="1" lang="ja-JP" altLang="en-US" sz="1000" dirty="0">
                          <a:solidFill>
                            <a:schemeClr val="tx1"/>
                          </a:solidFill>
                          <a:latin typeface="BIZ UDPゴシック" panose="020B0400000000000000" pitchFamily="50" charset="-128"/>
                          <a:ea typeface="BIZ UDPゴシック" panose="020B0400000000000000" pitchFamily="50" charset="-128"/>
                        </a:rPr>
                        <a:t>災害による事業への影響</a:t>
                      </a:r>
                      <a:r>
                        <a:rPr kumimoji="1" lang="en-US" altLang="ja-JP" sz="1000" dirty="0">
                          <a:solidFill>
                            <a:schemeClr val="tx1"/>
                          </a:solidFill>
                          <a:latin typeface="BIZ UDPゴシック" panose="020B0400000000000000" pitchFamily="50" charset="-128"/>
                          <a:ea typeface="BIZ UDPゴシック" panose="020B0400000000000000" pitchFamily="50" charset="-128"/>
                        </a:rPr>
                        <a:t>(</a:t>
                      </a:r>
                      <a:r>
                        <a:rPr kumimoji="1" lang="ja-JP" altLang="en-US" sz="1000" dirty="0">
                          <a:solidFill>
                            <a:schemeClr val="tx1"/>
                          </a:solidFill>
                          <a:latin typeface="BIZ UDPゴシック" panose="020B0400000000000000" pitchFamily="50" charset="-128"/>
                          <a:ea typeface="BIZ UDPゴシック" panose="020B0400000000000000" pitchFamily="50" charset="-128"/>
                        </a:rPr>
                        <a:t>例）</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7D3FF"/>
                    </a:solidFill>
                  </a:tcPr>
                </a:tc>
                <a:extLst>
                  <a:ext uri="{0D108BD9-81ED-4DB2-BD59-A6C34878D82A}">
                    <a16:rowId xmlns:a16="http://schemas.microsoft.com/office/drawing/2014/main" xmlns="" val="2522071058"/>
                  </a:ext>
                </a:extLst>
              </a:tr>
              <a:tr h="232588">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ヒト</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1" dirty="0">
                          <a:solidFill>
                            <a:schemeClr val="tx1"/>
                          </a:solidFill>
                          <a:latin typeface="BIZ UDPゴシック" panose="020B0400000000000000" pitchFamily="50" charset="-128"/>
                          <a:ea typeface="BIZ UDPゴシック" panose="020B0400000000000000" pitchFamily="50" charset="-128"/>
                        </a:rPr>
                        <a:t>従業員の被災等により出勤できない</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667841965"/>
                  </a:ext>
                </a:extLst>
              </a:tr>
              <a:tr h="232588">
                <a:tc rowSpan="3">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モノ</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1" dirty="0">
                          <a:solidFill>
                            <a:schemeClr val="tx1"/>
                          </a:solidFill>
                          <a:latin typeface="BIZ UDPゴシック" panose="020B0400000000000000" pitchFamily="50" charset="-128"/>
                          <a:ea typeface="BIZ UDPゴシック" panose="020B0400000000000000" pitchFamily="50" charset="-128"/>
                        </a:rPr>
                        <a:t>建物、設備等が破損し、営業できない</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794797442"/>
                  </a:ext>
                </a:extLst>
              </a:tr>
              <a:tr h="232588">
                <a:tc vMerge="1">
                  <a:txBody>
                    <a:bodyPr/>
                    <a:lstStyle/>
                    <a:p>
                      <a:pPr algn="ctr"/>
                      <a:r>
                        <a:rPr kumimoji="1" lang="ja-JP" altLang="en-US" sz="1050" b="0" dirty="0">
                          <a:solidFill>
                            <a:schemeClr val="tx1">
                              <a:lumMod val="75000"/>
                              <a:lumOff val="25000"/>
                            </a:schemeClr>
                          </a:solidFill>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1" dirty="0">
                          <a:solidFill>
                            <a:schemeClr val="tx1"/>
                          </a:solidFill>
                          <a:latin typeface="BIZ UDPゴシック" panose="020B0400000000000000" pitchFamily="50" charset="-128"/>
                          <a:ea typeface="BIZ UDPゴシック" panose="020B0400000000000000" pitchFamily="50" charset="-128"/>
                        </a:rPr>
                        <a:t>仕入先の被災等により原材料が調達できない</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220129423"/>
                  </a:ext>
                </a:extLst>
              </a:tr>
              <a:tr h="232588">
                <a:tc vMerge="1">
                  <a:txBody>
                    <a:bodyPr/>
                    <a:lstStyle/>
                    <a:p>
                      <a:pPr algn="ctr"/>
                      <a:endParaRPr kumimoji="1" lang="ja-JP" altLang="en-US" sz="900" b="1" dirty="0">
                        <a:solidFill>
                          <a:schemeClr val="tx1">
                            <a:lumMod val="75000"/>
                            <a:lumOff val="25000"/>
                          </a:schemeClr>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1" dirty="0">
                          <a:solidFill>
                            <a:schemeClr val="tx1"/>
                          </a:solidFill>
                          <a:latin typeface="BIZ UDPゴシック" panose="020B0400000000000000" pitchFamily="50" charset="-128"/>
                          <a:ea typeface="BIZ UDPゴシック" panose="020B0400000000000000" pitchFamily="50" charset="-128"/>
                        </a:rPr>
                        <a:t>交通網の途絶（道路被害、落橋等）による物流停止</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259709092"/>
                  </a:ext>
                </a:extLst>
              </a:tr>
              <a:tr h="232588">
                <a:tc rowSpan="2">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情報</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1" dirty="0">
                          <a:solidFill>
                            <a:schemeClr val="tx1"/>
                          </a:solidFill>
                          <a:latin typeface="BIZ UDPゴシック" panose="020B0400000000000000" pitchFamily="50" charset="-128"/>
                          <a:ea typeface="BIZ UDPゴシック" panose="020B0400000000000000" pitchFamily="50" charset="-128"/>
                        </a:rPr>
                        <a:t>パソコン等の破損</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110458175"/>
                  </a:ext>
                </a:extLst>
              </a:tr>
              <a:tr h="232588">
                <a:tc vMerge="1">
                  <a:txBody>
                    <a:bodyPr/>
                    <a:lstStyle/>
                    <a:p>
                      <a:pPr algn="ctr"/>
                      <a:r>
                        <a:rPr kumimoji="1" lang="ja-JP" altLang="en-US" sz="1050" b="0" dirty="0">
                          <a:solidFill>
                            <a:schemeClr val="tx1">
                              <a:lumMod val="75000"/>
                              <a:lumOff val="25000"/>
                            </a:schemeClr>
                          </a:solidFill>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1" dirty="0">
                          <a:solidFill>
                            <a:schemeClr val="tx1"/>
                          </a:solidFill>
                          <a:latin typeface="BIZ UDPゴシック" panose="020B0400000000000000" pitchFamily="50" charset="-128"/>
                          <a:ea typeface="BIZ UDPゴシック" panose="020B0400000000000000" pitchFamily="50" charset="-128"/>
                        </a:rPr>
                        <a:t>重要な書類、データ等の喪失</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915948175"/>
                  </a:ext>
                </a:extLst>
              </a:tr>
            </a:tbl>
          </a:graphicData>
        </a:graphic>
      </p:graphicFrame>
      <p:grpSp>
        <p:nvGrpSpPr>
          <p:cNvPr id="78" name="グループ化 77">
            <a:extLst>
              <a:ext uri="{FF2B5EF4-FFF2-40B4-BE49-F238E27FC236}">
                <a16:creationId xmlns:a16="http://schemas.microsoft.com/office/drawing/2014/main" xmlns="" id="{E7C8C077-F5D9-4307-AFBC-5013F5A87C90}"/>
              </a:ext>
            </a:extLst>
          </p:cNvPr>
          <p:cNvGrpSpPr/>
          <p:nvPr/>
        </p:nvGrpSpPr>
        <p:grpSpPr>
          <a:xfrm>
            <a:off x="632796" y="7615628"/>
            <a:ext cx="3510616" cy="307777"/>
            <a:chOff x="632796" y="7615628"/>
            <a:chExt cx="3510616" cy="307777"/>
          </a:xfrm>
        </p:grpSpPr>
        <p:sp>
          <p:nvSpPr>
            <p:cNvPr id="18" name="矢印: 五方向 17">
              <a:extLst>
                <a:ext uri="{FF2B5EF4-FFF2-40B4-BE49-F238E27FC236}">
                  <a16:creationId xmlns:a16="http://schemas.microsoft.com/office/drawing/2014/main" xmlns="" id="{8E736C55-4DE9-4D34-8228-A8A2379F458E}"/>
                </a:ext>
              </a:extLst>
            </p:cNvPr>
            <p:cNvSpPr/>
            <p:nvPr/>
          </p:nvSpPr>
          <p:spPr>
            <a:xfrm>
              <a:off x="657031" y="7643516"/>
              <a:ext cx="3486381" cy="252000"/>
            </a:xfrm>
            <a:prstGeom prst="homePlate">
              <a:avLst/>
            </a:prstGeom>
            <a:solidFill>
              <a:schemeClr val="accent2">
                <a:lumMod val="40000"/>
                <a:lumOff val="60000"/>
                <a:alpha val="5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endParaRPr kumimoji="1" lang="ja-JP" altLang="en-US" sz="1400" b="1"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xmlns="" id="{6D5BA7C0-470C-4F5C-873F-2F3AC4BF7058}"/>
                </a:ext>
              </a:extLst>
            </p:cNvPr>
            <p:cNvSpPr txBox="1"/>
            <p:nvPr/>
          </p:nvSpPr>
          <p:spPr>
            <a:xfrm>
              <a:off x="632796" y="7615628"/>
              <a:ext cx="1681872" cy="307777"/>
            </a:xfrm>
            <a:prstGeom prst="rect">
              <a:avLst/>
            </a:prstGeom>
            <a:noFill/>
          </p:spPr>
          <p:txBody>
            <a:bodyPr vert="horz" wrap="none" rtlCol="0">
              <a:spAutoFit/>
            </a:bodyPr>
            <a:lstStyle/>
            <a:p>
              <a:pPr algn="ctr"/>
              <a:r>
                <a:rPr kumimoji="1" lang="ja-JP" altLang="en-US" sz="1400" b="1" dirty="0">
                  <a:solidFill>
                    <a:srgbClr val="990000"/>
                  </a:solidFill>
                  <a:latin typeface="Meiryo UI" panose="020B0604030504040204" pitchFamily="50" charset="-128"/>
                  <a:ea typeface="Meiryo UI" panose="020B0604030504040204" pitchFamily="50" charset="-128"/>
                </a:rPr>
                <a:t>１．発災前の対応 </a:t>
              </a:r>
            </a:p>
          </p:txBody>
        </p:sp>
      </p:grpSp>
      <p:graphicFrame>
        <p:nvGraphicFramePr>
          <p:cNvPr id="20" name="表 19">
            <a:extLst>
              <a:ext uri="{FF2B5EF4-FFF2-40B4-BE49-F238E27FC236}">
                <a16:creationId xmlns:a16="http://schemas.microsoft.com/office/drawing/2014/main" xmlns="" id="{8FE51185-75D7-4D14-8192-608D4F8DEF19}"/>
              </a:ext>
            </a:extLst>
          </p:cNvPr>
          <p:cNvGraphicFramePr>
            <a:graphicFrameLocks noGrp="1"/>
          </p:cNvGraphicFramePr>
          <p:nvPr>
            <p:extLst>
              <p:ext uri="{D42A27DB-BD31-4B8C-83A1-F6EECF244321}">
                <p14:modId xmlns:p14="http://schemas.microsoft.com/office/powerpoint/2010/main" val="3643259120"/>
              </p:ext>
            </p:extLst>
          </p:nvPr>
        </p:nvGraphicFramePr>
        <p:xfrm>
          <a:off x="672583" y="8252609"/>
          <a:ext cx="3177479" cy="1068000"/>
        </p:xfrm>
        <a:graphic>
          <a:graphicData uri="http://schemas.openxmlformats.org/drawingml/2006/table">
            <a:tbl>
              <a:tblPr firstRow="1" bandRow="1">
                <a:tableStyleId>{5C22544A-7EE6-4342-B048-85BDC9FD1C3A}</a:tableStyleId>
              </a:tblPr>
              <a:tblGrid>
                <a:gridCol w="371280">
                  <a:extLst>
                    <a:ext uri="{9D8B030D-6E8A-4147-A177-3AD203B41FA5}">
                      <a16:colId xmlns:a16="http://schemas.microsoft.com/office/drawing/2014/main" xmlns="" val="2479604433"/>
                    </a:ext>
                  </a:extLst>
                </a:gridCol>
                <a:gridCol w="869526">
                  <a:extLst>
                    <a:ext uri="{9D8B030D-6E8A-4147-A177-3AD203B41FA5}">
                      <a16:colId xmlns:a16="http://schemas.microsoft.com/office/drawing/2014/main" xmlns="" val="1591032346"/>
                    </a:ext>
                  </a:extLst>
                </a:gridCol>
                <a:gridCol w="1936673">
                  <a:extLst>
                    <a:ext uri="{9D8B030D-6E8A-4147-A177-3AD203B41FA5}">
                      <a16:colId xmlns:a16="http://schemas.microsoft.com/office/drawing/2014/main" xmlns="" val="3340839131"/>
                    </a:ext>
                  </a:extLst>
                </a:gridCol>
              </a:tblGrid>
              <a:tr h="345600">
                <a:tc rowSpan="3">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行動開始</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BE3D2"/>
                    </a:solidFil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台風・大雨</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alpha val="15000"/>
                      </a:schemeClr>
                    </a:solidFill>
                  </a:tcPr>
                </a:tc>
                <a:tc>
                  <a:txBody>
                    <a:bodyPr/>
                    <a:lstStyle/>
                    <a:p>
                      <a:r>
                        <a:rPr kumimoji="1" lang="ja-JP" altLang="en-US" sz="1000" b="1" dirty="0">
                          <a:solidFill>
                            <a:schemeClr val="tx1"/>
                          </a:solidFill>
                          <a:latin typeface="BIZ UDPゴシック" panose="020B0400000000000000" pitchFamily="50" charset="-128"/>
                          <a:ea typeface="BIZ UDPゴシック" panose="020B0400000000000000" pitchFamily="50" charset="-128"/>
                        </a:rPr>
                        <a:t>警戒レベル　</a:t>
                      </a:r>
                      <a:r>
                        <a:rPr kumimoji="1" lang="en-US" altLang="ja-JP" sz="1000" b="0" dirty="0">
                          <a:solidFill>
                            <a:srgbClr val="FF0000"/>
                          </a:solidFill>
                          <a:latin typeface="BIZ UDPゴシック" panose="020B0400000000000000" pitchFamily="50" charset="-128"/>
                          <a:ea typeface="BIZ UDPゴシック" panose="020B0400000000000000" pitchFamily="50" charset="-128"/>
                        </a:rPr>
                        <a:t>     </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　</a:t>
                      </a: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667841965"/>
                  </a:ext>
                </a:extLst>
              </a:tr>
              <a:tr h="345600">
                <a:tc vMerge="1">
                  <a:txBody>
                    <a:bodyPr/>
                    <a:lstStyle/>
                    <a:p>
                      <a:pPr algn="ctr"/>
                      <a:endParaRPr kumimoji="1" lang="en-US" altLang="ja-JP" sz="1050" b="1" dirty="0">
                        <a:solidFill>
                          <a:schemeClr val="tx1">
                            <a:lumMod val="75000"/>
                            <a:lumOff val="25000"/>
                          </a:schemeClr>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地震</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alpha val="15000"/>
                      </a:schemeClr>
                    </a:solidFill>
                  </a:tcPr>
                </a:tc>
                <a:tc>
                  <a:txBody>
                    <a:bodyPr/>
                    <a:lstStyle/>
                    <a:p>
                      <a:r>
                        <a:rPr kumimoji="1" lang="ja-JP" altLang="en-US" sz="1000" b="1" dirty="0">
                          <a:solidFill>
                            <a:schemeClr val="tx1"/>
                          </a:solidFill>
                          <a:latin typeface="BIZ UDPゴシック" panose="020B0400000000000000" pitchFamily="50" charset="-128"/>
                          <a:ea typeface="BIZ UDPゴシック" panose="020B0400000000000000" pitchFamily="50" charset="-128"/>
                        </a:rPr>
                        <a:t>震度</a:t>
                      </a:r>
                      <a:r>
                        <a:rPr kumimoji="1" lang="ja-JP" altLang="en-US" sz="1000" dirty="0">
                          <a:solidFill>
                            <a:schemeClr val="tx1"/>
                          </a:solidFill>
                          <a:latin typeface="BIZ UDPゴシック" panose="020B0400000000000000" pitchFamily="50" charset="-128"/>
                          <a:ea typeface="BIZ UDPゴシック" panose="020B0400000000000000" pitchFamily="50" charset="-128"/>
                        </a:rPr>
                        <a:t>　  　</a:t>
                      </a:r>
                      <a:r>
                        <a:rPr kumimoji="1" lang="ja-JP" altLang="en-US" sz="1000" b="1" dirty="0">
                          <a:solidFill>
                            <a:schemeClr val="tx1"/>
                          </a:solidFill>
                          <a:latin typeface="BIZ UDPゴシック" panose="020B0400000000000000" pitchFamily="50" charset="-128"/>
                          <a:ea typeface="BIZ UDPゴシック" panose="020B0400000000000000" pitchFamily="50" charset="-128"/>
                        </a:rPr>
                        <a:t>以上</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220129423"/>
                  </a:ext>
                </a:extLst>
              </a:tr>
              <a:tr h="345600">
                <a:tc vMerge="1">
                  <a:txBody>
                    <a:bodyPr/>
                    <a:lstStyle/>
                    <a:p>
                      <a:pPr algn="ctr"/>
                      <a:endParaRPr kumimoji="1" lang="en-US" altLang="ja-JP" sz="1050" b="1" dirty="0">
                        <a:solidFill>
                          <a:schemeClr val="tx1">
                            <a:lumMod val="75000"/>
                            <a:lumOff val="25000"/>
                          </a:schemeClr>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情報の</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収集先</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alpha val="15000"/>
                      </a:schemeClr>
                    </a:solidFill>
                  </a:tcPr>
                </a:tc>
                <a:tc>
                  <a:txBody>
                    <a:bodyPr/>
                    <a:lstStyle/>
                    <a:p>
                      <a:endParaRPr kumimoji="1" lang="ja-JP" altLang="en-US" sz="100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18754894"/>
                  </a:ext>
                </a:extLst>
              </a:tr>
            </a:tbl>
          </a:graphicData>
        </a:graphic>
      </p:graphicFrame>
      <p:graphicFrame>
        <p:nvGraphicFramePr>
          <p:cNvPr id="21" name="表 20">
            <a:extLst>
              <a:ext uri="{FF2B5EF4-FFF2-40B4-BE49-F238E27FC236}">
                <a16:creationId xmlns:a16="http://schemas.microsoft.com/office/drawing/2014/main" xmlns="" id="{E62C7534-0A78-4D2E-9459-C60CAA64AECB}"/>
              </a:ext>
            </a:extLst>
          </p:cNvPr>
          <p:cNvGraphicFramePr>
            <a:graphicFrameLocks noGrp="1"/>
          </p:cNvGraphicFramePr>
          <p:nvPr>
            <p:extLst>
              <p:ext uri="{D42A27DB-BD31-4B8C-83A1-F6EECF244321}">
                <p14:modId xmlns:p14="http://schemas.microsoft.com/office/powerpoint/2010/main" val="2391434925"/>
              </p:ext>
            </p:extLst>
          </p:nvPr>
        </p:nvGraphicFramePr>
        <p:xfrm>
          <a:off x="672583" y="9363871"/>
          <a:ext cx="3177479" cy="1099200"/>
        </p:xfrm>
        <a:graphic>
          <a:graphicData uri="http://schemas.openxmlformats.org/drawingml/2006/table">
            <a:tbl>
              <a:tblPr firstRow="1" bandRow="1">
                <a:tableStyleId>{5C22544A-7EE6-4342-B048-85BDC9FD1C3A}</a:tableStyleId>
              </a:tblPr>
              <a:tblGrid>
                <a:gridCol w="371280">
                  <a:extLst>
                    <a:ext uri="{9D8B030D-6E8A-4147-A177-3AD203B41FA5}">
                      <a16:colId xmlns:a16="http://schemas.microsoft.com/office/drawing/2014/main" xmlns="" val="1484332075"/>
                    </a:ext>
                  </a:extLst>
                </a:gridCol>
                <a:gridCol w="869526">
                  <a:extLst>
                    <a:ext uri="{9D8B030D-6E8A-4147-A177-3AD203B41FA5}">
                      <a16:colId xmlns:a16="http://schemas.microsoft.com/office/drawing/2014/main" xmlns="" val="1591032346"/>
                    </a:ext>
                  </a:extLst>
                </a:gridCol>
                <a:gridCol w="1936673">
                  <a:extLst>
                    <a:ext uri="{9D8B030D-6E8A-4147-A177-3AD203B41FA5}">
                      <a16:colId xmlns:a16="http://schemas.microsoft.com/office/drawing/2014/main" xmlns="" val="3340839131"/>
                    </a:ext>
                  </a:extLst>
                </a:gridCol>
              </a:tblGrid>
              <a:tr h="555181">
                <a:tc rowSpan="2">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風水害に備える</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BE3D2"/>
                    </a:solidFil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事前の避難</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alpha val="15000"/>
                      </a:schemeClr>
                    </a:solidFill>
                  </a:tcPr>
                </a:tc>
                <a:tc>
                  <a:txBody>
                    <a:bodyPr/>
                    <a:lstStyle/>
                    <a:p>
                      <a:pPr>
                        <a:lnSpc>
                          <a:spcPct val="150000"/>
                        </a:lnSpc>
                      </a:pPr>
                      <a:r>
                        <a:rPr kumimoji="1" lang="ja-JP" altLang="en-US" sz="1000" b="1" dirty="0">
                          <a:solidFill>
                            <a:schemeClr val="tx1"/>
                          </a:solidFill>
                          <a:latin typeface="BIZ UDPゴシック" panose="020B0400000000000000" pitchFamily="50" charset="-128"/>
                          <a:ea typeface="BIZ UDPゴシック" panose="020B0400000000000000" pitchFamily="50" charset="-128"/>
                        </a:rPr>
                        <a:t>タイミング　　   </a:t>
                      </a:r>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p>
                      <a:r>
                        <a:rPr kumimoji="1" lang="ja-JP" altLang="en-US" sz="1000" b="1" dirty="0">
                          <a:solidFill>
                            <a:schemeClr val="tx1"/>
                          </a:solidFill>
                          <a:latin typeface="BIZ UDPゴシック" panose="020B0400000000000000" pitchFamily="50" charset="-128"/>
                          <a:ea typeface="BIZ UDPゴシック" panose="020B0400000000000000" pitchFamily="50" charset="-128"/>
                        </a:rPr>
                        <a:t>避難先　　　　  　</a:t>
                      </a: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667841965"/>
                  </a:ext>
                </a:extLst>
              </a:tr>
              <a:tr h="544019">
                <a:tc vMerge="1">
                  <a:txBody>
                    <a:bodyPr/>
                    <a:lstStyle/>
                    <a:p>
                      <a:pPr algn="ctr"/>
                      <a:endParaRPr kumimoji="1" lang="ja-JP" altLang="en-US" sz="1050" b="1" dirty="0">
                        <a:solidFill>
                          <a:schemeClr val="tx1">
                            <a:lumMod val="75000"/>
                            <a:lumOff val="25000"/>
                          </a:schemeClr>
                        </a:solidFill>
                      </a:endParaRPr>
                    </a:p>
                  </a:txBody>
                  <a:tcPr marL="36000" marR="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浸水対策が</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必要なモノ</a:t>
                      </a:r>
                    </a:p>
                  </a:txBody>
                  <a:tcPr marL="36000" marR="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alpha val="15000"/>
                      </a:schemeClr>
                    </a:solidFill>
                  </a:tcPr>
                </a:tc>
                <a:tc>
                  <a:txBody>
                    <a:bodyPr/>
                    <a:lstStyle/>
                    <a:p>
                      <a:endParaRPr kumimoji="1" lang="en-US" altLang="ja-JP" sz="100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759366548"/>
                  </a:ext>
                </a:extLst>
              </a:tr>
            </a:tbl>
          </a:graphicData>
        </a:graphic>
      </p:graphicFrame>
      <p:sp>
        <p:nvSpPr>
          <p:cNvPr id="23" name="正方形/長方形 22">
            <a:extLst>
              <a:ext uri="{FF2B5EF4-FFF2-40B4-BE49-F238E27FC236}">
                <a16:creationId xmlns:a16="http://schemas.microsoft.com/office/drawing/2014/main" xmlns="" id="{66A4A4AE-0F1D-4D1A-8B0F-3AAC89714916}"/>
              </a:ext>
            </a:extLst>
          </p:cNvPr>
          <p:cNvSpPr/>
          <p:nvPr/>
        </p:nvSpPr>
        <p:spPr>
          <a:xfrm rot="5400000">
            <a:off x="3285519" y="9162441"/>
            <a:ext cx="2196000" cy="378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1000" b="1" dirty="0"/>
          </a:p>
        </p:txBody>
      </p:sp>
      <p:sp>
        <p:nvSpPr>
          <p:cNvPr id="24" name="テキスト ボックス 23">
            <a:extLst>
              <a:ext uri="{FF2B5EF4-FFF2-40B4-BE49-F238E27FC236}">
                <a16:creationId xmlns:a16="http://schemas.microsoft.com/office/drawing/2014/main" xmlns="" id="{26156E0B-0333-47F6-A064-98B08A585F87}"/>
              </a:ext>
            </a:extLst>
          </p:cNvPr>
          <p:cNvSpPr txBox="1"/>
          <p:nvPr/>
        </p:nvSpPr>
        <p:spPr>
          <a:xfrm>
            <a:off x="4181544" y="8728194"/>
            <a:ext cx="369332" cy="1246495"/>
          </a:xfrm>
          <a:prstGeom prst="rect">
            <a:avLst/>
          </a:prstGeom>
          <a:noFill/>
        </p:spPr>
        <p:txBody>
          <a:bodyPr vert="eaVert" wrap="none" rtlCol="0">
            <a:spAutoFit/>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地震・風水害発生</a:t>
            </a:r>
          </a:p>
        </p:txBody>
      </p:sp>
      <p:sp>
        <p:nvSpPr>
          <p:cNvPr id="25" name="矢印: 山形 24">
            <a:extLst>
              <a:ext uri="{FF2B5EF4-FFF2-40B4-BE49-F238E27FC236}">
                <a16:creationId xmlns:a16="http://schemas.microsoft.com/office/drawing/2014/main" xmlns="" id="{686302B5-1FAC-4BF2-A824-E6EA96AFCE87}"/>
              </a:ext>
            </a:extLst>
          </p:cNvPr>
          <p:cNvSpPr/>
          <p:nvPr/>
        </p:nvSpPr>
        <p:spPr>
          <a:xfrm>
            <a:off x="4099360" y="7643516"/>
            <a:ext cx="576000" cy="252000"/>
          </a:xfrm>
          <a:prstGeom prst="chevron">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600">
              <a:solidFill>
                <a:schemeClr val="tx1"/>
              </a:solidFill>
            </a:endParaRPr>
          </a:p>
        </p:txBody>
      </p:sp>
      <p:grpSp>
        <p:nvGrpSpPr>
          <p:cNvPr id="79" name="グループ化 78">
            <a:extLst>
              <a:ext uri="{FF2B5EF4-FFF2-40B4-BE49-F238E27FC236}">
                <a16:creationId xmlns:a16="http://schemas.microsoft.com/office/drawing/2014/main" xmlns="" id="{6AE39075-6EC1-4B9C-B810-496900427241}"/>
              </a:ext>
            </a:extLst>
          </p:cNvPr>
          <p:cNvGrpSpPr/>
          <p:nvPr/>
        </p:nvGrpSpPr>
        <p:grpSpPr>
          <a:xfrm>
            <a:off x="4623336" y="7615628"/>
            <a:ext cx="5256000" cy="307777"/>
            <a:chOff x="3904981" y="7615628"/>
            <a:chExt cx="5292000" cy="307777"/>
          </a:xfrm>
        </p:grpSpPr>
        <p:sp>
          <p:nvSpPr>
            <p:cNvPr id="27" name="矢印: 山形 26">
              <a:extLst>
                <a:ext uri="{FF2B5EF4-FFF2-40B4-BE49-F238E27FC236}">
                  <a16:creationId xmlns:a16="http://schemas.microsoft.com/office/drawing/2014/main" xmlns="" id="{50E8AED1-5DA3-4416-BF6F-7EA86F7C54F8}"/>
                </a:ext>
              </a:extLst>
            </p:cNvPr>
            <p:cNvSpPr/>
            <p:nvPr/>
          </p:nvSpPr>
          <p:spPr>
            <a:xfrm>
              <a:off x="3904981" y="7643516"/>
              <a:ext cx="5292000" cy="252000"/>
            </a:xfrm>
            <a:prstGeom prst="chevron">
              <a:avLst/>
            </a:prstGeom>
            <a:solidFill>
              <a:schemeClr val="accent2">
                <a:lumMod val="40000"/>
                <a:lumOff val="60000"/>
                <a:alpha val="75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600" dirty="0">
                <a:solidFill>
                  <a:schemeClr val="tx1"/>
                </a:solidFill>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xmlns="" id="{F48275A6-5E7D-4579-8E00-1C4D97767CAD}"/>
                </a:ext>
              </a:extLst>
            </p:cNvPr>
            <p:cNvSpPr txBox="1"/>
            <p:nvPr/>
          </p:nvSpPr>
          <p:spPr>
            <a:xfrm>
              <a:off x="4044502" y="7615628"/>
              <a:ext cx="1261884" cy="307777"/>
            </a:xfrm>
            <a:prstGeom prst="rect">
              <a:avLst/>
            </a:prstGeom>
            <a:noFill/>
            <a:ln>
              <a:noFill/>
            </a:ln>
          </p:spPr>
          <p:txBody>
            <a:bodyPr vert="horz" wrap="none" rtlCol="0">
              <a:spAutoFit/>
            </a:bodyPr>
            <a:lstStyle/>
            <a:p>
              <a:r>
                <a:rPr kumimoji="1" lang="ja-JP" altLang="en-US" sz="1400" b="1" dirty="0">
                  <a:solidFill>
                    <a:srgbClr val="990000"/>
                  </a:solidFill>
                  <a:latin typeface="Meiryo UI" panose="020B0604030504040204" pitchFamily="50" charset="-128"/>
                  <a:ea typeface="Meiryo UI" panose="020B0604030504040204" pitchFamily="50" charset="-128"/>
                </a:rPr>
                <a:t>２．初動対応</a:t>
              </a:r>
            </a:p>
          </p:txBody>
        </p:sp>
      </p:grpSp>
      <p:graphicFrame>
        <p:nvGraphicFramePr>
          <p:cNvPr id="30" name="表 13">
            <a:extLst>
              <a:ext uri="{FF2B5EF4-FFF2-40B4-BE49-F238E27FC236}">
                <a16:creationId xmlns:a16="http://schemas.microsoft.com/office/drawing/2014/main" xmlns="" id="{C878C9E6-51D3-4FAF-84A5-5552A8A9DF2B}"/>
              </a:ext>
            </a:extLst>
          </p:cNvPr>
          <p:cNvGraphicFramePr>
            <a:graphicFrameLocks noGrp="1"/>
          </p:cNvGraphicFramePr>
          <p:nvPr>
            <p:extLst>
              <p:ext uri="{D42A27DB-BD31-4B8C-83A1-F6EECF244321}">
                <p14:modId xmlns:p14="http://schemas.microsoft.com/office/powerpoint/2010/main" val="4159253147"/>
              </p:ext>
            </p:extLst>
          </p:nvPr>
        </p:nvGraphicFramePr>
        <p:xfrm>
          <a:off x="4916975" y="8253441"/>
          <a:ext cx="378000" cy="2196000"/>
        </p:xfrm>
        <a:graphic>
          <a:graphicData uri="http://schemas.openxmlformats.org/drawingml/2006/table">
            <a:tbl>
              <a:tblPr firstRow="1" bandRow="1">
                <a:tableStyleId>{5C22544A-7EE6-4342-B048-85BDC9FD1C3A}</a:tableStyleId>
              </a:tblPr>
              <a:tblGrid>
                <a:gridCol w="378000">
                  <a:extLst>
                    <a:ext uri="{9D8B030D-6E8A-4147-A177-3AD203B41FA5}">
                      <a16:colId xmlns:a16="http://schemas.microsoft.com/office/drawing/2014/main" xmlns="" val="955145832"/>
                    </a:ext>
                  </a:extLst>
                </a:gridCol>
              </a:tblGrid>
              <a:tr h="2196000">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身の安全の確保</a:t>
                      </a:r>
                    </a:p>
                  </a:txBody>
                  <a:tcPr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AD5BD"/>
                    </a:solidFill>
                  </a:tcPr>
                </a:tc>
                <a:extLst>
                  <a:ext uri="{0D108BD9-81ED-4DB2-BD59-A6C34878D82A}">
                    <a16:rowId xmlns:a16="http://schemas.microsoft.com/office/drawing/2014/main" xmlns="" val="1400956493"/>
                  </a:ext>
                </a:extLst>
              </a:tr>
            </a:tbl>
          </a:graphicData>
        </a:graphic>
      </p:graphicFrame>
      <p:graphicFrame>
        <p:nvGraphicFramePr>
          <p:cNvPr id="31" name="表 13">
            <a:extLst>
              <a:ext uri="{FF2B5EF4-FFF2-40B4-BE49-F238E27FC236}">
                <a16:creationId xmlns:a16="http://schemas.microsoft.com/office/drawing/2014/main" xmlns="" id="{3128B131-696C-4EAE-8F14-057198478D69}"/>
              </a:ext>
            </a:extLst>
          </p:cNvPr>
          <p:cNvGraphicFramePr>
            <a:graphicFrameLocks noGrp="1"/>
          </p:cNvGraphicFramePr>
          <p:nvPr>
            <p:extLst>
              <p:ext uri="{D42A27DB-BD31-4B8C-83A1-F6EECF244321}">
                <p14:modId xmlns:p14="http://schemas.microsoft.com/office/powerpoint/2010/main" val="905546914"/>
              </p:ext>
            </p:extLst>
          </p:nvPr>
        </p:nvGraphicFramePr>
        <p:xfrm>
          <a:off x="5639431" y="8253441"/>
          <a:ext cx="4050000" cy="2196000"/>
        </p:xfrm>
        <a:graphic>
          <a:graphicData uri="http://schemas.openxmlformats.org/drawingml/2006/table">
            <a:tbl>
              <a:tblPr firstRow="1" bandRow="1">
                <a:tableStyleId>{5C22544A-7EE6-4342-B048-85BDC9FD1C3A}</a:tableStyleId>
              </a:tblPr>
              <a:tblGrid>
                <a:gridCol w="378000">
                  <a:extLst>
                    <a:ext uri="{9D8B030D-6E8A-4147-A177-3AD203B41FA5}">
                      <a16:colId xmlns:a16="http://schemas.microsoft.com/office/drawing/2014/main" xmlns="" val="1718717377"/>
                    </a:ext>
                  </a:extLst>
                </a:gridCol>
                <a:gridCol w="792000">
                  <a:extLst>
                    <a:ext uri="{9D8B030D-6E8A-4147-A177-3AD203B41FA5}">
                      <a16:colId xmlns:a16="http://schemas.microsoft.com/office/drawing/2014/main" xmlns="" val="955145832"/>
                    </a:ext>
                  </a:extLst>
                </a:gridCol>
                <a:gridCol w="792000">
                  <a:extLst>
                    <a:ext uri="{9D8B030D-6E8A-4147-A177-3AD203B41FA5}">
                      <a16:colId xmlns:a16="http://schemas.microsoft.com/office/drawing/2014/main" xmlns="" val="962419629"/>
                    </a:ext>
                  </a:extLst>
                </a:gridCol>
                <a:gridCol w="2088000">
                  <a:extLst>
                    <a:ext uri="{9D8B030D-6E8A-4147-A177-3AD203B41FA5}">
                      <a16:colId xmlns:a16="http://schemas.microsoft.com/office/drawing/2014/main" xmlns="" val="276578234"/>
                    </a:ext>
                  </a:extLst>
                </a:gridCol>
              </a:tblGrid>
              <a:tr h="549000">
                <a:tc rowSpan="4">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二次災害の防止</a:t>
                      </a:r>
                    </a:p>
                  </a:txBody>
                  <a:tcPr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AD5BD"/>
                    </a:solidFil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救出救護、</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避難誘導</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alpha val="15000"/>
                      </a:schemeClr>
                    </a:solidFill>
                  </a:tcPr>
                </a:tc>
                <a:tc>
                  <a:txBody>
                    <a:bodyPr/>
                    <a:lstStyle/>
                    <a:p>
                      <a:pPr algn="ctr"/>
                      <a:r>
                        <a:rPr kumimoji="1" lang="ja-JP" altLang="en-US" sz="1000" b="0" dirty="0">
                          <a:solidFill>
                            <a:schemeClr val="tx1"/>
                          </a:solidFill>
                          <a:latin typeface="BIZ UDPゴシック" panose="020B0400000000000000" pitchFamily="50" charset="-128"/>
                          <a:ea typeface="BIZ UDPゴシック" panose="020B0400000000000000" pitchFamily="50" charset="-128"/>
                        </a:rPr>
                        <a:t>避難先</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400956493"/>
                  </a:ext>
                </a:extLst>
              </a:tr>
              <a:tr h="549000">
                <a:tc vMerge="1">
                  <a:txBody>
                    <a:bodyPr/>
                    <a:lstStyle/>
                    <a:p>
                      <a:pPr algn="ctr"/>
                      <a:endParaRPr kumimoji="1" lang="ja-JP" altLang="en-US" sz="1200" b="1"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緊急点検、</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応急措置</a:t>
                      </a:r>
                    </a:p>
                  </a:txBody>
                  <a:tcPr marL="36000" marR="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alpha val="15000"/>
                      </a:schemeClr>
                    </a:solidFill>
                  </a:tcPr>
                </a:tc>
                <a:tc>
                  <a:txBody>
                    <a:bodyPr/>
                    <a:lstStyle/>
                    <a:p>
                      <a:pPr algn="ctr"/>
                      <a:r>
                        <a:rPr kumimoji="1" lang="ja-JP" altLang="en-US" sz="1000" b="0" dirty="0">
                          <a:solidFill>
                            <a:schemeClr val="tx1"/>
                          </a:solidFill>
                          <a:latin typeface="BIZ UDPゴシック" panose="020B0400000000000000" pitchFamily="50" charset="-128"/>
                          <a:ea typeface="BIZ UDPゴシック" panose="020B0400000000000000" pitchFamily="50" charset="-128"/>
                        </a:rPr>
                        <a:t>対象の</a:t>
                      </a:r>
                      <a:endParaRPr kumimoji="1" lang="en-US" altLang="ja-JP" sz="1000" b="0"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000" b="0" dirty="0">
                          <a:solidFill>
                            <a:schemeClr val="tx1"/>
                          </a:solidFill>
                          <a:latin typeface="BIZ UDPゴシック" panose="020B0400000000000000" pitchFamily="50" charset="-128"/>
                          <a:ea typeface="BIZ UDPゴシック" panose="020B0400000000000000" pitchFamily="50" charset="-128"/>
                        </a:rPr>
                        <a:t>設備等</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834628136"/>
                  </a:ext>
                </a:extLst>
              </a:tr>
              <a:tr h="549000">
                <a:tc vMerge="1">
                  <a:txBody>
                    <a:bodyPr/>
                    <a:lstStyle/>
                    <a:p>
                      <a:pPr algn="ctr"/>
                      <a:endParaRPr kumimoji="1" lang="ja-JP" altLang="en-US" sz="1200" b="1"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従業員の</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安否確認</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alpha val="15000"/>
                      </a:schemeClr>
                    </a:solidFill>
                  </a:tcPr>
                </a:tc>
                <a:tc>
                  <a:txBody>
                    <a:bodyPr/>
                    <a:lstStyle/>
                    <a:p>
                      <a:pPr algn="ctr"/>
                      <a:r>
                        <a:rPr kumimoji="1" lang="ja-JP" altLang="en-US" sz="1000" b="0" dirty="0">
                          <a:solidFill>
                            <a:schemeClr val="tx1"/>
                          </a:solidFill>
                          <a:latin typeface="BIZ UDPゴシック" panose="020B0400000000000000" pitchFamily="50" charset="-128"/>
                          <a:ea typeface="BIZ UDPゴシック" panose="020B0400000000000000" pitchFamily="50" charset="-128"/>
                        </a:rPr>
                        <a:t>安否確認の</a:t>
                      </a:r>
                      <a:endParaRPr kumimoji="1" lang="en-US" altLang="ja-JP" sz="1000" b="0"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000" b="0" dirty="0">
                          <a:solidFill>
                            <a:schemeClr val="tx1"/>
                          </a:solidFill>
                          <a:latin typeface="BIZ UDPゴシック" panose="020B0400000000000000" pitchFamily="50" charset="-128"/>
                          <a:ea typeface="BIZ UDPゴシック" panose="020B0400000000000000" pitchFamily="50" charset="-128"/>
                        </a:rPr>
                        <a:t>方法</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4008303266"/>
                  </a:ext>
                </a:extLst>
              </a:tr>
              <a:tr h="549000">
                <a:tc vMerge="1">
                  <a:txBody>
                    <a:bodyPr/>
                    <a:lstStyle/>
                    <a:p>
                      <a:pPr algn="ctr"/>
                      <a:endParaRPr kumimoji="1" lang="ja-JP" altLang="en-US" sz="1200" b="1"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従業員の</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帰宅方針</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alpha val="15000"/>
                      </a:schemeClr>
                    </a:solidFill>
                  </a:tcPr>
                </a:tc>
                <a:tc>
                  <a:txBody>
                    <a:bodyPr/>
                    <a:lstStyle/>
                    <a:p>
                      <a:pPr algn="ctr"/>
                      <a:r>
                        <a:rPr kumimoji="1" lang="ja-JP" altLang="en-US" sz="1000" b="0" dirty="0">
                          <a:solidFill>
                            <a:schemeClr val="tx1"/>
                          </a:solidFill>
                          <a:latin typeface="BIZ UDPゴシック" panose="020B0400000000000000" pitchFamily="50" charset="-128"/>
                          <a:ea typeface="BIZ UDPゴシック" panose="020B0400000000000000" pitchFamily="50" charset="-128"/>
                        </a:rPr>
                        <a:t>一斉帰宅の</a:t>
                      </a:r>
                      <a:endParaRPr kumimoji="1" lang="en-US" altLang="ja-JP" sz="1000" b="0"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000" b="0" dirty="0">
                          <a:solidFill>
                            <a:schemeClr val="tx1"/>
                          </a:solidFill>
                          <a:latin typeface="BIZ UDPゴシック" panose="020B0400000000000000" pitchFamily="50" charset="-128"/>
                          <a:ea typeface="BIZ UDPゴシック" panose="020B0400000000000000" pitchFamily="50" charset="-128"/>
                        </a:rPr>
                        <a:t>抑制の対応</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445833638"/>
                  </a:ext>
                </a:extLst>
              </a:tr>
            </a:tbl>
          </a:graphicData>
        </a:graphic>
      </p:graphicFrame>
      <p:graphicFrame>
        <p:nvGraphicFramePr>
          <p:cNvPr id="32" name="表 13">
            <a:extLst>
              <a:ext uri="{FF2B5EF4-FFF2-40B4-BE49-F238E27FC236}">
                <a16:creationId xmlns:a16="http://schemas.microsoft.com/office/drawing/2014/main" xmlns="" id="{38CC97C9-E743-49BB-844F-200338914CD7}"/>
              </a:ext>
            </a:extLst>
          </p:cNvPr>
          <p:cNvGraphicFramePr>
            <a:graphicFrameLocks noGrp="1"/>
          </p:cNvGraphicFramePr>
          <p:nvPr>
            <p:extLst>
              <p:ext uri="{D42A27DB-BD31-4B8C-83A1-F6EECF244321}">
                <p14:modId xmlns:p14="http://schemas.microsoft.com/office/powerpoint/2010/main" val="2607128601"/>
              </p:ext>
            </p:extLst>
          </p:nvPr>
        </p:nvGraphicFramePr>
        <p:xfrm>
          <a:off x="10033887" y="8253441"/>
          <a:ext cx="378000" cy="2196000"/>
        </p:xfrm>
        <a:graphic>
          <a:graphicData uri="http://schemas.openxmlformats.org/drawingml/2006/table">
            <a:tbl>
              <a:tblPr firstRow="1" bandRow="1">
                <a:tableStyleId>{5C22544A-7EE6-4342-B048-85BDC9FD1C3A}</a:tableStyleId>
              </a:tblPr>
              <a:tblGrid>
                <a:gridCol w="378000">
                  <a:extLst>
                    <a:ext uri="{9D8B030D-6E8A-4147-A177-3AD203B41FA5}">
                      <a16:colId xmlns:a16="http://schemas.microsoft.com/office/drawing/2014/main" xmlns="" val="955145832"/>
                    </a:ext>
                  </a:extLst>
                </a:gridCol>
              </a:tblGrid>
              <a:tr h="2196000">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対応要員の参集</a:t>
                      </a:r>
                      <a:endParaRPr kumimoji="1" lang="en-US" altLang="ja-JP" sz="1000" b="0"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r>
                        <a:rPr kumimoji="1" lang="en-US" altLang="ja-JP" sz="900" b="0" dirty="0">
                          <a:solidFill>
                            <a:schemeClr val="tx1"/>
                          </a:solidFill>
                          <a:latin typeface="BIZ UDPゴシック" panose="020B0400000000000000" pitchFamily="50" charset="-128"/>
                          <a:ea typeface="BIZ UDPゴシック" panose="020B0400000000000000" pitchFamily="50" charset="-128"/>
                        </a:rPr>
                        <a:t>6 </a:t>
                      </a:r>
                      <a:r>
                        <a:rPr kumimoji="1" lang="ja-JP" altLang="en-US" sz="900" b="0" dirty="0">
                          <a:solidFill>
                            <a:schemeClr val="tx1"/>
                          </a:solidFill>
                          <a:latin typeface="BIZ UDPゴシック" panose="020B0400000000000000" pitchFamily="50" charset="-128"/>
                          <a:ea typeface="BIZ UDPゴシック" panose="020B0400000000000000" pitchFamily="50" charset="-128"/>
                        </a:rPr>
                        <a:t>緊急事態時の対応体制メンバー）</a:t>
                      </a:r>
                    </a:p>
                  </a:txBody>
                  <a:tcPr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xmlns="" val="1400956493"/>
                  </a:ext>
                </a:extLst>
              </a:tr>
            </a:tbl>
          </a:graphicData>
        </a:graphic>
      </p:graphicFrame>
      <p:graphicFrame>
        <p:nvGraphicFramePr>
          <p:cNvPr id="33" name="表 13">
            <a:extLst>
              <a:ext uri="{FF2B5EF4-FFF2-40B4-BE49-F238E27FC236}">
                <a16:creationId xmlns:a16="http://schemas.microsoft.com/office/drawing/2014/main" xmlns="" id="{E7A923FA-4CC4-454A-9A8D-A347ABDA261D}"/>
              </a:ext>
            </a:extLst>
          </p:cNvPr>
          <p:cNvGraphicFramePr>
            <a:graphicFrameLocks noGrp="1"/>
          </p:cNvGraphicFramePr>
          <p:nvPr>
            <p:extLst>
              <p:ext uri="{D42A27DB-BD31-4B8C-83A1-F6EECF244321}">
                <p14:modId xmlns:p14="http://schemas.microsoft.com/office/powerpoint/2010/main" val="1106187767"/>
              </p:ext>
            </p:extLst>
          </p:nvPr>
        </p:nvGraphicFramePr>
        <p:xfrm>
          <a:off x="10756343" y="8253441"/>
          <a:ext cx="2687823" cy="2196000"/>
        </p:xfrm>
        <a:graphic>
          <a:graphicData uri="http://schemas.openxmlformats.org/drawingml/2006/table">
            <a:tbl>
              <a:tblPr firstRow="1" bandRow="1">
                <a:tableStyleId>{5C22544A-7EE6-4342-B048-85BDC9FD1C3A}</a:tableStyleId>
              </a:tblPr>
              <a:tblGrid>
                <a:gridCol w="378000">
                  <a:extLst>
                    <a:ext uri="{9D8B030D-6E8A-4147-A177-3AD203B41FA5}">
                      <a16:colId xmlns:a16="http://schemas.microsoft.com/office/drawing/2014/main" xmlns="" val="1113773191"/>
                    </a:ext>
                  </a:extLst>
                </a:gridCol>
                <a:gridCol w="257823">
                  <a:extLst>
                    <a:ext uri="{9D8B030D-6E8A-4147-A177-3AD203B41FA5}">
                      <a16:colId xmlns:a16="http://schemas.microsoft.com/office/drawing/2014/main" xmlns="" val="955145832"/>
                    </a:ext>
                  </a:extLst>
                </a:gridCol>
                <a:gridCol w="2052000">
                  <a:extLst>
                    <a:ext uri="{9D8B030D-6E8A-4147-A177-3AD203B41FA5}">
                      <a16:colId xmlns:a16="http://schemas.microsoft.com/office/drawing/2014/main" xmlns="" val="464379114"/>
                    </a:ext>
                  </a:extLst>
                </a:gridCol>
              </a:tblGrid>
              <a:tr h="366000">
                <a:tc rowSpan="6">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被災状況の把握</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000" b="0" dirty="0">
                          <a:solidFill>
                            <a:schemeClr val="tx1"/>
                          </a:solidFill>
                          <a:latin typeface="BIZ UDPゴシック" panose="020B0400000000000000" pitchFamily="50" charset="-128"/>
                          <a:ea typeface="BIZ UDPゴシック" panose="020B0400000000000000" pitchFamily="50" charset="-128"/>
                        </a:rPr>
                        <a:t>（収集する情報）</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災害情報</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409852948"/>
                  </a:ext>
                </a:extLst>
              </a:tr>
              <a:tr h="366000">
                <a:tc vMerge="1">
                  <a:txBody>
                    <a:bodyPr/>
                    <a:lstStyle/>
                    <a:p>
                      <a:endParaRPr kumimoji="1" lang="ja-JP" altLang="en-US" sz="1050" b="1" dirty="0">
                        <a:solidFill>
                          <a:schemeClr val="tx1">
                            <a:lumMod val="75000"/>
                            <a:lumOff val="25000"/>
                          </a:schemeClr>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000" b="1" i="0" u="none" strike="noStrike" kern="1200" cap="none" spc="0" normalizeH="0" baseline="0" noProof="0">
                          <a:ln>
                            <a:noFill/>
                          </a:ln>
                          <a:solidFill>
                            <a:prstClr val="black">
                              <a:lumMod val="75000"/>
                              <a:lumOff val="25000"/>
                            </a:prstClr>
                          </a:solidFill>
                          <a:effectLst/>
                          <a:uLnTx/>
                          <a:uFillTx/>
                          <a:latin typeface="BIZ UDPゴシック" panose="020B0400000000000000" pitchFamily="50" charset="-128"/>
                          <a:ea typeface="BIZ UDPゴシック" panose="020B0400000000000000" pitchFamily="50" charset="-128"/>
                          <a:cs typeface="+mn-cs"/>
                        </a:rPr>
                        <a:t>□</a:t>
                      </a:r>
                      <a:endPar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インフラの被害・復旧状況</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4018829422"/>
                  </a:ext>
                </a:extLst>
              </a:tr>
              <a:tr h="366000">
                <a:tc vMerge="1">
                  <a:txBody>
                    <a:bodyPr/>
                    <a:lstStyle/>
                    <a:p>
                      <a:endParaRPr kumimoji="1" lang="ja-JP" altLang="en-US" sz="1050" b="1" dirty="0">
                        <a:solidFill>
                          <a:schemeClr val="tx1">
                            <a:lumMod val="75000"/>
                            <a:lumOff val="25000"/>
                          </a:schemeClr>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000" b="1" i="0" u="none" strike="noStrike" kern="1200" cap="none" spc="0" normalizeH="0" baseline="0" noProof="0">
                          <a:ln>
                            <a:noFill/>
                          </a:ln>
                          <a:solidFill>
                            <a:prstClr val="black">
                              <a:lumMod val="75000"/>
                              <a:lumOff val="25000"/>
                            </a:prstClr>
                          </a:solidFill>
                          <a:effectLst/>
                          <a:uLnTx/>
                          <a:uFillTx/>
                          <a:latin typeface="BIZ UDPゴシック" panose="020B0400000000000000" pitchFamily="50" charset="-128"/>
                          <a:ea typeface="BIZ UDPゴシック" panose="020B0400000000000000" pitchFamily="50" charset="-128"/>
                          <a:cs typeface="+mn-cs"/>
                        </a:rPr>
                        <a:t>□</a:t>
                      </a:r>
                      <a:endPar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建物等の被害状況</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205095314"/>
                  </a:ext>
                </a:extLst>
              </a:tr>
              <a:tr h="366000">
                <a:tc v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lumMod val="75000"/>
                            <a:lumOff val="25000"/>
                          </a:schemeClr>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black">
                              <a:lumMod val="75000"/>
                              <a:lumOff val="25000"/>
                            </a:prstClr>
                          </a:solidFill>
                          <a:effectLst/>
                          <a:uLnTx/>
                          <a:uFillTx/>
                          <a:latin typeface="BIZ UDPゴシック" panose="020B0400000000000000" pitchFamily="50" charset="-128"/>
                          <a:ea typeface="BIZ UDPゴシック" panose="020B0400000000000000" pitchFamily="50" charset="-128"/>
                          <a:cs typeface="+mn-cs"/>
                        </a:rPr>
                        <a:t>□</a:t>
                      </a:r>
                      <a:endParaRPr kumimoji="1" lang="en-US" altLang="ja-JP" sz="10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設備等の被害状況</a:t>
                      </a:r>
                      <a:endParaRPr kumimoji="1" lang="en-US" altLang="ja-JP" sz="10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4078132731"/>
                  </a:ext>
                </a:extLst>
              </a:tr>
              <a:tr h="366000">
                <a:tc v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lumMod val="75000"/>
                            <a:lumOff val="25000"/>
                          </a:schemeClr>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black">
                              <a:lumMod val="75000"/>
                              <a:lumOff val="25000"/>
                            </a:prstClr>
                          </a:solidFill>
                          <a:effectLst/>
                          <a:uLnTx/>
                          <a:uFillTx/>
                          <a:latin typeface="BIZ UDPゴシック" panose="020B0400000000000000" pitchFamily="50" charset="-128"/>
                          <a:ea typeface="BIZ UDPゴシック" panose="020B0400000000000000" pitchFamily="50" charset="-128"/>
                          <a:cs typeface="+mn-cs"/>
                        </a:rPr>
                        <a:t>□</a:t>
                      </a:r>
                      <a:endParaRPr kumimoji="1" lang="en-US" altLang="ja-JP" sz="10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情報システムの被害状況</a:t>
                      </a:r>
                      <a:endParaRPr kumimoji="1" lang="en-US" altLang="ja-JP" sz="10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251596351"/>
                  </a:ext>
                </a:extLst>
              </a:tr>
              <a:tr h="366000">
                <a:tc vMerge="1">
                  <a:txBody>
                    <a:bodyPr/>
                    <a:lstStyle/>
                    <a:p>
                      <a:endParaRPr kumimoji="1" lang="ja-JP" altLang="en-US" sz="1050" b="1" dirty="0">
                        <a:solidFill>
                          <a:schemeClr val="tx1">
                            <a:lumMod val="75000"/>
                            <a:lumOff val="25000"/>
                          </a:schemeClr>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000" b="1" i="0" u="none" strike="noStrike" kern="1200" cap="none" spc="0" normalizeH="0" baseline="0" noProof="0" dirty="0">
                          <a:ln>
                            <a:noFill/>
                          </a:ln>
                          <a:solidFill>
                            <a:prstClr val="black">
                              <a:lumMod val="75000"/>
                              <a:lumOff val="25000"/>
                            </a:prstClr>
                          </a:solidFill>
                          <a:effectLst/>
                          <a:uLnTx/>
                          <a:uFillTx/>
                          <a:latin typeface="BIZ UDPゴシック" panose="020B0400000000000000" pitchFamily="50" charset="-128"/>
                          <a:ea typeface="BIZ UDPゴシック" panose="020B0400000000000000" pitchFamily="50" charset="-128"/>
                          <a:cs typeface="+mn-cs"/>
                        </a:rPr>
                        <a:t>□</a:t>
                      </a:r>
                      <a:endPar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顧客、協力会社の被災状況</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979362323"/>
                  </a:ext>
                </a:extLst>
              </a:tr>
            </a:tbl>
          </a:graphicData>
        </a:graphic>
      </p:graphicFrame>
      <p:graphicFrame>
        <p:nvGraphicFramePr>
          <p:cNvPr id="34" name="表 13">
            <a:extLst>
              <a:ext uri="{FF2B5EF4-FFF2-40B4-BE49-F238E27FC236}">
                <a16:creationId xmlns:a16="http://schemas.microsoft.com/office/drawing/2014/main" xmlns="" id="{BAD1D576-28CE-444D-95E1-F45AED0E8752}"/>
              </a:ext>
            </a:extLst>
          </p:cNvPr>
          <p:cNvGraphicFramePr>
            <a:graphicFrameLocks noGrp="1"/>
          </p:cNvGraphicFramePr>
          <p:nvPr>
            <p:extLst>
              <p:ext uri="{D42A27DB-BD31-4B8C-83A1-F6EECF244321}">
                <p14:modId xmlns:p14="http://schemas.microsoft.com/office/powerpoint/2010/main" val="2539649999"/>
              </p:ext>
            </p:extLst>
          </p:nvPr>
        </p:nvGraphicFramePr>
        <p:xfrm>
          <a:off x="13788622" y="8253441"/>
          <a:ext cx="378000" cy="2196000"/>
        </p:xfrm>
        <a:graphic>
          <a:graphicData uri="http://schemas.openxmlformats.org/drawingml/2006/table">
            <a:tbl>
              <a:tblPr firstRow="1" bandRow="1">
                <a:tableStyleId>{5C22544A-7EE6-4342-B048-85BDC9FD1C3A}</a:tableStyleId>
              </a:tblPr>
              <a:tblGrid>
                <a:gridCol w="378000">
                  <a:extLst>
                    <a:ext uri="{9D8B030D-6E8A-4147-A177-3AD203B41FA5}">
                      <a16:colId xmlns:a16="http://schemas.microsoft.com/office/drawing/2014/main" xmlns="" val="955145832"/>
                    </a:ext>
                  </a:extLst>
                </a:gridCol>
              </a:tblGrid>
              <a:tr h="2196000">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対応体制の確立</a:t>
                      </a:r>
                      <a:endParaRPr kumimoji="1" lang="en-US" altLang="ja-JP" sz="1000" b="0"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000" b="0" dirty="0">
                          <a:solidFill>
                            <a:schemeClr val="tx1"/>
                          </a:solidFill>
                          <a:latin typeface="BIZ UDPゴシック" panose="020B0400000000000000" pitchFamily="50" charset="-128"/>
                          <a:ea typeface="BIZ UDPゴシック" panose="020B0400000000000000" pitchFamily="50" charset="-128"/>
                        </a:rPr>
                        <a:t>（</a:t>
                      </a:r>
                      <a:r>
                        <a:rPr kumimoji="1" lang="en-US" altLang="ja-JP" sz="1000" b="0" dirty="0">
                          <a:solidFill>
                            <a:schemeClr val="tx1"/>
                          </a:solidFill>
                          <a:latin typeface="BIZ UDPゴシック" panose="020B0400000000000000" pitchFamily="50" charset="-128"/>
                          <a:ea typeface="BIZ UDPゴシック" panose="020B0400000000000000" pitchFamily="50" charset="-128"/>
                        </a:rPr>
                        <a:t>6 </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緊急事態時の対応体制）</a:t>
                      </a:r>
                    </a:p>
                  </a:txBody>
                  <a:tcPr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8CBAD"/>
                    </a:solidFill>
                  </a:tcPr>
                </a:tc>
                <a:extLst>
                  <a:ext uri="{0D108BD9-81ED-4DB2-BD59-A6C34878D82A}">
                    <a16:rowId xmlns:a16="http://schemas.microsoft.com/office/drawing/2014/main" xmlns="" val="1400956493"/>
                  </a:ext>
                </a:extLst>
              </a:tr>
            </a:tbl>
          </a:graphicData>
        </a:graphic>
      </p:graphicFrame>
      <p:graphicFrame>
        <p:nvGraphicFramePr>
          <p:cNvPr id="35" name="表 13">
            <a:extLst>
              <a:ext uri="{FF2B5EF4-FFF2-40B4-BE49-F238E27FC236}">
                <a16:creationId xmlns:a16="http://schemas.microsoft.com/office/drawing/2014/main" xmlns="" id="{E55D42E9-D608-4A74-AD07-093B2C5F31B7}"/>
              </a:ext>
            </a:extLst>
          </p:cNvPr>
          <p:cNvGraphicFramePr>
            <a:graphicFrameLocks noGrp="1"/>
          </p:cNvGraphicFramePr>
          <p:nvPr>
            <p:extLst>
              <p:ext uri="{D42A27DB-BD31-4B8C-83A1-F6EECF244321}">
                <p14:modId xmlns:p14="http://schemas.microsoft.com/office/powerpoint/2010/main" val="1509994238"/>
              </p:ext>
            </p:extLst>
          </p:nvPr>
        </p:nvGraphicFramePr>
        <p:xfrm>
          <a:off x="14511077" y="8253441"/>
          <a:ext cx="378000" cy="2196000"/>
        </p:xfrm>
        <a:graphic>
          <a:graphicData uri="http://schemas.openxmlformats.org/drawingml/2006/table">
            <a:tbl>
              <a:tblPr firstRow="1" bandRow="1">
                <a:tableStyleId>{5C22544A-7EE6-4342-B048-85BDC9FD1C3A}</a:tableStyleId>
              </a:tblPr>
              <a:tblGrid>
                <a:gridCol w="378000">
                  <a:extLst>
                    <a:ext uri="{9D8B030D-6E8A-4147-A177-3AD203B41FA5}">
                      <a16:colId xmlns:a16="http://schemas.microsoft.com/office/drawing/2014/main" xmlns="" val="955145832"/>
                    </a:ext>
                  </a:extLst>
                </a:gridCol>
              </a:tblGrid>
              <a:tr h="2196000">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事業継続対応</a:t>
                      </a:r>
                      <a:endParaRPr kumimoji="1" lang="en-US" altLang="ja-JP" sz="1000" b="0"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000" b="0" dirty="0">
                          <a:solidFill>
                            <a:schemeClr val="tx1"/>
                          </a:solidFill>
                          <a:latin typeface="BIZ UDPゴシック" panose="020B0400000000000000" pitchFamily="50" charset="-128"/>
                          <a:ea typeface="BIZ UDPゴシック" panose="020B0400000000000000" pitchFamily="50" charset="-128"/>
                        </a:rPr>
                        <a:t>（</a:t>
                      </a:r>
                      <a:r>
                        <a:rPr kumimoji="1" lang="en-US" altLang="ja-JP" sz="1000" b="0" dirty="0">
                          <a:solidFill>
                            <a:schemeClr val="tx1"/>
                          </a:solidFill>
                          <a:latin typeface="BIZ UDPゴシック" panose="020B0400000000000000" pitchFamily="50" charset="-128"/>
                          <a:ea typeface="BIZ UDPゴシック" panose="020B0400000000000000" pitchFamily="50" charset="-128"/>
                        </a:rPr>
                        <a:t>4 </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資源を確保するための対策）</a:t>
                      </a:r>
                    </a:p>
                  </a:txBody>
                  <a:tcPr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8CBAD"/>
                    </a:solidFill>
                  </a:tcPr>
                </a:tc>
                <a:extLst>
                  <a:ext uri="{0D108BD9-81ED-4DB2-BD59-A6C34878D82A}">
                    <a16:rowId xmlns:a16="http://schemas.microsoft.com/office/drawing/2014/main" xmlns="" val="1400956493"/>
                  </a:ext>
                </a:extLst>
              </a:tr>
            </a:tbl>
          </a:graphicData>
        </a:graphic>
      </p:graphicFrame>
      <p:grpSp>
        <p:nvGrpSpPr>
          <p:cNvPr id="80" name="グループ化 79">
            <a:extLst>
              <a:ext uri="{FF2B5EF4-FFF2-40B4-BE49-F238E27FC236}">
                <a16:creationId xmlns:a16="http://schemas.microsoft.com/office/drawing/2014/main" xmlns="" id="{74210256-CA04-4C71-AEA5-ED3D32E8EF1E}"/>
              </a:ext>
            </a:extLst>
          </p:cNvPr>
          <p:cNvGrpSpPr/>
          <p:nvPr/>
        </p:nvGrpSpPr>
        <p:grpSpPr>
          <a:xfrm>
            <a:off x="9828274" y="7615628"/>
            <a:ext cx="5076000" cy="307777"/>
            <a:chOff x="8172800" y="7615628"/>
            <a:chExt cx="5076000" cy="307777"/>
          </a:xfrm>
        </p:grpSpPr>
        <p:sp>
          <p:nvSpPr>
            <p:cNvPr id="37" name="矢印: 山形 36">
              <a:extLst>
                <a:ext uri="{FF2B5EF4-FFF2-40B4-BE49-F238E27FC236}">
                  <a16:creationId xmlns:a16="http://schemas.microsoft.com/office/drawing/2014/main" xmlns="" id="{8927406B-6C2A-4718-BB69-C696ED3F2D85}"/>
                </a:ext>
              </a:extLst>
            </p:cNvPr>
            <p:cNvSpPr/>
            <p:nvPr/>
          </p:nvSpPr>
          <p:spPr>
            <a:xfrm>
              <a:off x="8172800" y="7643516"/>
              <a:ext cx="5076000" cy="252000"/>
            </a:xfrm>
            <a:prstGeom prst="chevron">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600" dirty="0">
                <a:solidFill>
                  <a:schemeClr val="tx1"/>
                </a:solidFill>
                <a:latin typeface="Meiryo UI" panose="020B0604030504040204" pitchFamily="50" charset="-128"/>
                <a:ea typeface="Meiryo UI" panose="020B0604030504040204" pitchFamily="50" charset="-128"/>
              </a:endParaRPr>
            </a:p>
          </p:txBody>
        </p:sp>
        <p:sp>
          <p:nvSpPr>
            <p:cNvPr id="38" name="テキスト ボックス 37">
              <a:extLst>
                <a:ext uri="{FF2B5EF4-FFF2-40B4-BE49-F238E27FC236}">
                  <a16:creationId xmlns:a16="http://schemas.microsoft.com/office/drawing/2014/main" xmlns="" id="{E88D8DE6-6DA3-437B-8E34-0E880622027B}"/>
                </a:ext>
              </a:extLst>
            </p:cNvPr>
            <p:cNvSpPr txBox="1"/>
            <p:nvPr/>
          </p:nvSpPr>
          <p:spPr>
            <a:xfrm>
              <a:off x="8326038" y="7615628"/>
              <a:ext cx="1620957" cy="307777"/>
            </a:xfrm>
            <a:prstGeom prst="rect">
              <a:avLst/>
            </a:prstGeom>
            <a:noFill/>
            <a:ln>
              <a:noFill/>
            </a:ln>
          </p:spPr>
          <p:txBody>
            <a:bodyPr vert="horz" wrap="none" rtlCol="0">
              <a:spAutoFit/>
            </a:bodyPr>
            <a:lstStyle/>
            <a:p>
              <a:pPr algn="ctr"/>
              <a:r>
                <a:rPr kumimoji="1" lang="ja-JP" altLang="en-US" sz="1400" b="1" dirty="0">
                  <a:solidFill>
                    <a:srgbClr val="990000"/>
                  </a:solidFill>
                  <a:latin typeface="Meiryo UI" panose="020B0604030504040204" pitchFamily="50" charset="-128"/>
                  <a:ea typeface="Meiryo UI" panose="020B0604030504040204" pitchFamily="50" charset="-128"/>
                </a:rPr>
                <a:t>３．事業継続対応</a:t>
              </a:r>
            </a:p>
          </p:txBody>
        </p:sp>
      </p:grpSp>
      <p:grpSp>
        <p:nvGrpSpPr>
          <p:cNvPr id="39" name="グループ化 38">
            <a:extLst>
              <a:ext uri="{FF2B5EF4-FFF2-40B4-BE49-F238E27FC236}">
                <a16:creationId xmlns:a16="http://schemas.microsoft.com/office/drawing/2014/main" xmlns="" id="{61E80B13-EC98-4885-9522-B80E84879ED8}"/>
              </a:ext>
            </a:extLst>
          </p:cNvPr>
          <p:cNvGrpSpPr/>
          <p:nvPr/>
        </p:nvGrpSpPr>
        <p:grpSpPr>
          <a:xfrm>
            <a:off x="190944" y="126258"/>
            <a:ext cx="14760936" cy="393378"/>
            <a:chOff x="75853" y="-6924"/>
            <a:chExt cx="14876358" cy="393378"/>
          </a:xfrm>
        </p:grpSpPr>
        <p:grpSp>
          <p:nvGrpSpPr>
            <p:cNvPr id="40" name="グループ化 39">
              <a:extLst>
                <a:ext uri="{FF2B5EF4-FFF2-40B4-BE49-F238E27FC236}">
                  <a16:creationId xmlns:a16="http://schemas.microsoft.com/office/drawing/2014/main" xmlns="" id="{0388662E-A32B-481C-95AC-063865C5D463}"/>
                </a:ext>
              </a:extLst>
            </p:cNvPr>
            <p:cNvGrpSpPr/>
            <p:nvPr/>
          </p:nvGrpSpPr>
          <p:grpSpPr>
            <a:xfrm>
              <a:off x="75853" y="-6924"/>
              <a:ext cx="14876358" cy="393378"/>
              <a:chOff x="75853" y="-6924"/>
              <a:chExt cx="14876358" cy="393378"/>
            </a:xfrm>
          </p:grpSpPr>
          <p:pic>
            <p:nvPicPr>
              <p:cNvPr id="42" name="図 41">
                <a:extLst>
                  <a:ext uri="{FF2B5EF4-FFF2-40B4-BE49-F238E27FC236}">
                    <a16:creationId xmlns:a16="http://schemas.microsoft.com/office/drawing/2014/main" xmlns="" id="{563AE519-9B36-4071-AED1-7E6350F24CDA}"/>
                  </a:ext>
                </a:extLst>
              </p:cNvPr>
              <p:cNvPicPr>
                <a:picLocks noChangeAspect="1"/>
              </p:cNvPicPr>
              <p:nvPr/>
            </p:nvPicPr>
            <p:blipFill>
              <a:blip r:embed="rId2"/>
              <a:stretch>
                <a:fillRect/>
              </a:stretch>
            </p:blipFill>
            <p:spPr>
              <a:xfrm>
                <a:off x="76795" y="29533"/>
                <a:ext cx="14875416" cy="356921"/>
              </a:xfrm>
              <a:prstGeom prst="rect">
                <a:avLst/>
              </a:prstGeom>
            </p:spPr>
          </p:pic>
          <p:sp>
            <p:nvSpPr>
              <p:cNvPr id="43" name="四角形: 角を丸くする 42">
                <a:extLst>
                  <a:ext uri="{FF2B5EF4-FFF2-40B4-BE49-F238E27FC236}">
                    <a16:creationId xmlns:a16="http://schemas.microsoft.com/office/drawing/2014/main" xmlns="" id="{71156C3C-7870-41E0-9AA8-310A5EB77F43}"/>
                  </a:ext>
                </a:extLst>
              </p:cNvPr>
              <p:cNvSpPr/>
              <p:nvPr/>
            </p:nvSpPr>
            <p:spPr>
              <a:xfrm flipV="1">
                <a:off x="75853" y="-6924"/>
                <a:ext cx="14875415" cy="36000"/>
              </a:xfrm>
              <a:prstGeom prst="roundRect">
                <a:avLst>
                  <a:gd name="adj" fmla="val 0"/>
                </a:avLst>
              </a:prstGeom>
              <a:solidFill>
                <a:srgbClr val="A7D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lumMod val="75000"/>
                      <a:lumOff val="25000"/>
                    </a:schemeClr>
                  </a:solidFill>
                </a:endParaRPr>
              </a:p>
            </p:txBody>
          </p:sp>
          <p:pic>
            <p:nvPicPr>
              <p:cNvPr id="44" name="図 43">
                <a:extLst>
                  <a:ext uri="{FF2B5EF4-FFF2-40B4-BE49-F238E27FC236}">
                    <a16:creationId xmlns:a16="http://schemas.microsoft.com/office/drawing/2014/main" xmlns="" id="{77E059B9-84AD-47F5-AD5B-14D479D37B01}"/>
                  </a:ext>
                </a:extLst>
              </p:cNvPr>
              <p:cNvPicPr>
                <a:picLocks noChangeAspect="1"/>
              </p:cNvPicPr>
              <p:nvPr/>
            </p:nvPicPr>
            <p:blipFill>
              <a:blip r:embed="rId3"/>
              <a:stretch>
                <a:fillRect/>
              </a:stretch>
            </p:blipFill>
            <p:spPr>
              <a:xfrm>
                <a:off x="83364" y="46059"/>
                <a:ext cx="1270545" cy="320398"/>
              </a:xfrm>
              <a:prstGeom prst="rect">
                <a:avLst/>
              </a:prstGeom>
            </p:spPr>
          </p:pic>
        </p:grpSp>
        <p:sp>
          <p:nvSpPr>
            <p:cNvPr id="41" name="四角形: 角を丸くする 40">
              <a:extLst>
                <a:ext uri="{FF2B5EF4-FFF2-40B4-BE49-F238E27FC236}">
                  <a16:creationId xmlns:a16="http://schemas.microsoft.com/office/drawing/2014/main" xmlns="" id="{A27EF21A-662D-4EF2-8FA7-E2916E5C94CB}"/>
                </a:ext>
              </a:extLst>
            </p:cNvPr>
            <p:cNvSpPr/>
            <p:nvPr/>
          </p:nvSpPr>
          <p:spPr>
            <a:xfrm>
              <a:off x="4966875" y="66653"/>
              <a:ext cx="5095875" cy="29604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rgbClr val="0B3363"/>
                  </a:solidFill>
                  <a:latin typeface="Meiryo UI" panose="020B0604030504040204" pitchFamily="50" charset="-128"/>
                  <a:ea typeface="Meiryo UI" panose="020B0604030504040204" pitchFamily="50" charset="-128"/>
                </a:rPr>
                <a:t>大田区簡易版</a:t>
              </a:r>
              <a:r>
                <a:rPr kumimoji="1" lang="en-US" altLang="ja-JP" sz="1600" b="1" dirty="0">
                  <a:solidFill>
                    <a:srgbClr val="0B3363"/>
                  </a:solidFill>
                  <a:latin typeface="Meiryo UI" panose="020B0604030504040204" pitchFamily="50" charset="-128"/>
                  <a:ea typeface="Meiryo UI" panose="020B0604030504040204" pitchFamily="50" charset="-128"/>
                </a:rPr>
                <a:t>BCP</a:t>
              </a:r>
              <a:r>
                <a:rPr kumimoji="1" lang="ja-JP" altLang="en-US" sz="1600" b="1" dirty="0">
                  <a:solidFill>
                    <a:srgbClr val="0B3363"/>
                  </a:solidFill>
                  <a:latin typeface="Meiryo UI" panose="020B0604030504040204" pitchFamily="50" charset="-128"/>
                  <a:ea typeface="Meiryo UI" panose="020B0604030504040204" pitchFamily="50" charset="-128"/>
                </a:rPr>
                <a:t>シート＜災害編＞</a:t>
              </a:r>
            </a:p>
          </p:txBody>
        </p:sp>
      </p:grpSp>
      <p:grpSp>
        <p:nvGrpSpPr>
          <p:cNvPr id="45" name="グループ化 44">
            <a:extLst>
              <a:ext uri="{FF2B5EF4-FFF2-40B4-BE49-F238E27FC236}">
                <a16:creationId xmlns:a16="http://schemas.microsoft.com/office/drawing/2014/main" xmlns="" id="{F0E4CA95-9ABA-4A73-90DD-508626BF8D92}"/>
              </a:ext>
            </a:extLst>
          </p:cNvPr>
          <p:cNvGrpSpPr/>
          <p:nvPr/>
        </p:nvGrpSpPr>
        <p:grpSpPr>
          <a:xfrm>
            <a:off x="576009" y="545839"/>
            <a:ext cx="3251461" cy="457319"/>
            <a:chOff x="447623" y="568054"/>
            <a:chExt cx="3251461" cy="457319"/>
          </a:xfrm>
        </p:grpSpPr>
        <p:sp>
          <p:nvSpPr>
            <p:cNvPr id="46" name="四角形: 角を丸くする 45">
              <a:extLst>
                <a:ext uri="{FF2B5EF4-FFF2-40B4-BE49-F238E27FC236}">
                  <a16:creationId xmlns:a16="http://schemas.microsoft.com/office/drawing/2014/main" xmlns="" id="{6F955E57-671C-4A15-80E7-D0BBD1FCCF81}"/>
                </a:ext>
              </a:extLst>
            </p:cNvPr>
            <p:cNvSpPr/>
            <p:nvPr/>
          </p:nvSpPr>
          <p:spPr>
            <a:xfrm>
              <a:off x="447623" y="568054"/>
              <a:ext cx="3251461" cy="29604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rgbClr val="0B3363"/>
                  </a:solidFill>
                  <a:latin typeface="Meiryo UI" panose="020B0604030504040204" pitchFamily="50" charset="-128"/>
                  <a:ea typeface="Meiryo UI" panose="020B0604030504040204" pitchFamily="50" charset="-128"/>
                </a:rPr>
                <a:t>１．緊急事態における基本方針</a:t>
              </a:r>
            </a:p>
          </p:txBody>
        </p:sp>
        <p:sp>
          <p:nvSpPr>
            <p:cNvPr id="47" name="テキスト ボックス 46">
              <a:extLst>
                <a:ext uri="{FF2B5EF4-FFF2-40B4-BE49-F238E27FC236}">
                  <a16:creationId xmlns:a16="http://schemas.microsoft.com/office/drawing/2014/main" xmlns="" id="{05740565-F7BB-4654-8C74-827718514BAF}"/>
                </a:ext>
              </a:extLst>
            </p:cNvPr>
            <p:cNvSpPr txBox="1"/>
            <p:nvPr/>
          </p:nvSpPr>
          <p:spPr>
            <a:xfrm>
              <a:off x="800953" y="794541"/>
              <a:ext cx="2558714" cy="230832"/>
            </a:xfrm>
            <a:prstGeom prst="rect">
              <a:avLst/>
            </a:prstGeom>
            <a:noFill/>
          </p:spPr>
          <p:txBody>
            <a:bodyPr wrap="none" rtlCol="0">
              <a:spAutoFit/>
            </a:bodyPr>
            <a:lstStyle/>
            <a:p>
              <a:r>
                <a:rPr kumimoji="1" lang="ja-JP" altLang="en-US" sz="900" dirty="0">
                  <a:latin typeface="Meiryo UI" panose="020B0604030504040204" pitchFamily="50" charset="-128"/>
                  <a:ea typeface="Meiryo UI" panose="020B0604030504040204" pitchFamily="50" charset="-128"/>
                </a:rPr>
                <a:t>方針を考え、当てはまる項目に、「✓」を記入します。</a:t>
              </a:r>
            </a:p>
          </p:txBody>
        </p:sp>
      </p:grpSp>
      <p:grpSp>
        <p:nvGrpSpPr>
          <p:cNvPr id="48" name="グループ化 47">
            <a:extLst>
              <a:ext uri="{FF2B5EF4-FFF2-40B4-BE49-F238E27FC236}">
                <a16:creationId xmlns:a16="http://schemas.microsoft.com/office/drawing/2014/main" xmlns="" id="{6D7B338C-FEA6-47B8-941C-D96964B4BCE7}"/>
              </a:ext>
            </a:extLst>
          </p:cNvPr>
          <p:cNvGrpSpPr/>
          <p:nvPr/>
        </p:nvGrpSpPr>
        <p:grpSpPr>
          <a:xfrm>
            <a:off x="3873630" y="545839"/>
            <a:ext cx="6008432" cy="457319"/>
            <a:chOff x="3796045" y="563036"/>
            <a:chExt cx="6008432" cy="457319"/>
          </a:xfrm>
        </p:grpSpPr>
        <p:sp>
          <p:nvSpPr>
            <p:cNvPr id="49" name="四角形: 角を丸くする 48">
              <a:extLst>
                <a:ext uri="{FF2B5EF4-FFF2-40B4-BE49-F238E27FC236}">
                  <a16:creationId xmlns:a16="http://schemas.microsoft.com/office/drawing/2014/main" xmlns="" id="{26459846-0395-4CDB-84DF-A60FA4857994}"/>
                </a:ext>
              </a:extLst>
            </p:cNvPr>
            <p:cNvSpPr/>
            <p:nvPr/>
          </p:nvSpPr>
          <p:spPr>
            <a:xfrm>
              <a:off x="3796045" y="563036"/>
              <a:ext cx="3251461" cy="29604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rgbClr val="0B3363"/>
                  </a:solidFill>
                  <a:latin typeface="Meiryo UI" panose="020B0604030504040204" pitchFamily="50" charset="-128"/>
                  <a:ea typeface="Meiryo UI" panose="020B0604030504040204" pitchFamily="50" charset="-128"/>
                </a:rPr>
                <a:t>２．被害想定</a:t>
              </a:r>
            </a:p>
          </p:txBody>
        </p:sp>
        <p:sp>
          <p:nvSpPr>
            <p:cNvPr id="50" name="テキスト ボックス 49">
              <a:extLst>
                <a:ext uri="{FF2B5EF4-FFF2-40B4-BE49-F238E27FC236}">
                  <a16:creationId xmlns:a16="http://schemas.microsoft.com/office/drawing/2014/main" xmlns="" id="{4509882F-6834-410F-AD2F-FC172879E32D}"/>
                </a:ext>
              </a:extLst>
            </p:cNvPr>
            <p:cNvSpPr txBox="1"/>
            <p:nvPr/>
          </p:nvSpPr>
          <p:spPr>
            <a:xfrm>
              <a:off x="4149374" y="789523"/>
              <a:ext cx="5655103" cy="2308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事業所の周辺では、どのような災害が想定されているのか、ハザードマップ等を確認して記入します。</a:t>
              </a:r>
              <a:endParaRPr kumimoji="1" lang="en-US" altLang="ja-JP" sz="900" dirty="0">
                <a:latin typeface="Meiryo UI" panose="020B0604030504040204" pitchFamily="50" charset="-128"/>
                <a:ea typeface="Meiryo UI" panose="020B0604030504040204" pitchFamily="50" charset="-128"/>
              </a:endParaRPr>
            </a:p>
          </p:txBody>
        </p:sp>
      </p:grpSp>
      <p:grpSp>
        <p:nvGrpSpPr>
          <p:cNvPr id="51" name="グループ化 50">
            <a:extLst>
              <a:ext uri="{FF2B5EF4-FFF2-40B4-BE49-F238E27FC236}">
                <a16:creationId xmlns:a16="http://schemas.microsoft.com/office/drawing/2014/main" xmlns="" id="{3C49AD45-255A-486C-BCBC-4FFF3ECDB3F0}"/>
              </a:ext>
            </a:extLst>
          </p:cNvPr>
          <p:cNvGrpSpPr/>
          <p:nvPr/>
        </p:nvGrpSpPr>
        <p:grpSpPr>
          <a:xfrm>
            <a:off x="10976354" y="520439"/>
            <a:ext cx="4098983" cy="475575"/>
            <a:chOff x="9222367" y="505482"/>
            <a:chExt cx="5675226" cy="475575"/>
          </a:xfrm>
        </p:grpSpPr>
        <p:sp>
          <p:nvSpPr>
            <p:cNvPr id="52" name="四角形: 角を丸くする 51">
              <a:extLst>
                <a:ext uri="{FF2B5EF4-FFF2-40B4-BE49-F238E27FC236}">
                  <a16:creationId xmlns:a16="http://schemas.microsoft.com/office/drawing/2014/main" xmlns="" id="{2FB3DC67-EA9F-42D7-B8A0-7698D76A886D}"/>
                </a:ext>
              </a:extLst>
            </p:cNvPr>
            <p:cNvSpPr/>
            <p:nvPr/>
          </p:nvSpPr>
          <p:spPr>
            <a:xfrm>
              <a:off x="9222367" y="505482"/>
              <a:ext cx="4308796" cy="326333"/>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rgbClr val="0B3363"/>
                  </a:solidFill>
                  <a:latin typeface="Meiryo UI" panose="020B0604030504040204" pitchFamily="50" charset="-128"/>
                  <a:ea typeface="Meiryo UI" panose="020B0604030504040204" pitchFamily="50" charset="-128"/>
                </a:rPr>
                <a:t>３．災害による事業への影響</a:t>
              </a:r>
            </a:p>
          </p:txBody>
        </p:sp>
        <p:sp>
          <p:nvSpPr>
            <p:cNvPr id="53" name="テキスト ボックス 52">
              <a:extLst>
                <a:ext uri="{FF2B5EF4-FFF2-40B4-BE49-F238E27FC236}">
                  <a16:creationId xmlns:a16="http://schemas.microsoft.com/office/drawing/2014/main" xmlns="" id="{35C54572-1CCA-4DE8-8583-46A212FB7532}"/>
                </a:ext>
              </a:extLst>
            </p:cNvPr>
            <p:cNvSpPr txBox="1"/>
            <p:nvPr/>
          </p:nvSpPr>
          <p:spPr>
            <a:xfrm>
              <a:off x="9737710" y="750225"/>
              <a:ext cx="5159883" cy="2308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以下の災害による事業への影響を確認して、状況をイメージします。</a:t>
              </a:r>
              <a:endParaRPr kumimoji="1" lang="en-US" altLang="ja-JP" sz="900" dirty="0">
                <a:latin typeface="Meiryo UI" panose="020B0604030504040204" pitchFamily="50" charset="-128"/>
                <a:ea typeface="Meiryo UI" panose="020B0604030504040204" pitchFamily="50" charset="-128"/>
              </a:endParaRPr>
            </a:p>
          </p:txBody>
        </p:sp>
      </p:grpSp>
      <p:grpSp>
        <p:nvGrpSpPr>
          <p:cNvPr id="54" name="グループ化 53">
            <a:extLst>
              <a:ext uri="{FF2B5EF4-FFF2-40B4-BE49-F238E27FC236}">
                <a16:creationId xmlns:a16="http://schemas.microsoft.com/office/drawing/2014/main" xmlns="" id="{1AC481A1-B997-4400-8E12-7A5D7C92DABF}"/>
              </a:ext>
            </a:extLst>
          </p:cNvPr>
          <p:cNvGrpSpPr/>
          <p:nvPr/>
        </p:nvGrpSpPr>
        <p:grpSpPr>
          <a:xfrm>
            <a:off x="565195" y="2620005"/>
            <a:ext cx="8718506" cy="457319"/>
            <a:chOff x="447623" y="568054"/>
            <a:chExt cx="3767857" cy="457319"/>
          </a:xfrm>
        </p:grpSpPr>
        <p:sp>
          <p:nvSpPr>
            <p:cNvPr id="55" name="四角形: 角を丸くする 54">
              <a:extLst>
                <a:ext uri="{FF2B5EF4-FFF2-40B4-BE49-F238E27FC236}">
                  <a16:creationId xmlns:a16="http://schemas.microsoft.com/office/drawing/2014/main" xmlns="" id="{CB1A7221-0C59-4DFE-9D9E-CFADB325B7BB}"/>
                </a:ext>
              </a:extLst>
            </p:cNvPr>
            <p:cNvSpPr/>
            <p:nvPr/>
          </p:nvSpPr>
          <p:spPr>
            <a:xfrm>
              <a:off x="447623" y="568054"/>
              <a:ext cx="3251461" cy="29604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rgbClr val="0B3363"/>
                  </a:solidFill>
                  <a:latin typeface="Meiryo UI" panose="020B0604030504040204" pitchFamily="50" charset="-128"/>
                  <a:ea typeface="Meiryo UI" panose="020B0604030504040204" pitchFamily="50" charset="-128"/>
                </a:rPr>
                <a:t>４．重要業務、目標復旧時間、必要な資源、資源を確保するための対策</a:t>
              </a:r>
            </a:p>
          </p:txBody>
        </p:sp>
        <p:sp>
          <p:nvSpPr>
            <p:cNvPr id="56" name="テキスト ボックス 55">
              <a:extLst>
                <a:ext uri="{FF2B5EF4-FFF2-40B4-BE49-F238E27FC236}">
                  <a16:creationId xmlns:a16="http://schemas.microsoft.com/office/drawing/2014/main" xmlns="" id="{8F19FA93-54BD-4111-9A51-805A1B8527BE}"/>
                </a:ext>
              </a:extLst>
            </p:cNvPr>
            <p:cNvSpPr txBox="1"/>
            <p:nvPr/>
          </p:nvSpPr>
          <p:spPr>
            <a:xfrm>
              <a:off x="603684" y="794541"/>
              <a:ext cx="3611796" cy="2308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事業を継続するために重要な業務を選定し、いつまでに復旧（再開）するのか、業務に必要な資源は何か、また資源を確保するためにどのような対策をとったらよいかを記入します。</a:t>
              </a:r>
            </a:p>
          </p:txBody>
        </p:sp>
      </p:grpSp>
      <p:grpSp>
        <p:nvGrpSpPr>
          <p:cNvPr id="57" name="グループ化 56">
            <a:extLst>
              <a:ext uri="{FF2B5EF4-FFF2-40B4-BE49-F238E27FC236}">
                <a16:creationId xmlns:a16="http://schemas.microsoft.com/office/drawing/2014/main" xmlns="" id="{9415C1F3-F57E-4220-9600-42964E298282}"/>
              </a:ext>
            </a:extLst>
          </p:cNvPr>
          <p:cNvGrpSpPr/>
          <p:nvPr/>
        </p:nvGrpSpPr>
        <p:grpSpPr>
          <a:xfrm>
            <a:off x="9655414" y="2620005"/>
            <a:ext cx="3653326" cy="457319"/>
            <a:chOff x="447623" y="568054"/>
            <a:chExt cx="3311812" cy="457319"/>
          </a:xfrm>
        </p:grpSpPr>
        <p:sp>
          <p:nvSpPr>
            <p:cNvPr id="58" name="四角形: 角を丸くする 57">
              <a:extLst>
                <a:ext uri="{FF2B5EF4-FFF2-40B4-BE49-F238E27FC236}">
                  <a16:creationId xmlns:a16="http://schemas.microsoft.com/office/drawing/2014/main" xmlns="" id="{C77F25BD-E5B9-417E-AE6F-1C9459838E70}"/>
                </a:ext>
              </a:extLst>
            </p:cNvPr>
            <p:cNvSpPr/>
            <p:nvPr/>
          </p:nvSpPr>
          <p:spPr>
            <a:xfrm>
              <a:off x="447623" y="568054"/>
              <a:ext cx="3251461" cy="29604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rgbClr val="0B3363"/>
                  </a:solidFill>
                  <a:latin typeface="Meiryo UI" panose="020B0604030504040204" pitchFamily="50" charset="-128"/>
                  <a:ea typeface="Meiryo UI" panose="020B0604030504040204" pitchFamily="50" charset="-128"/>
                </a:rPr>
                <a:t>５．財務状況の把握、資金調達・相談先</a:t>
              </a:r>
            </a:p>
          </p:txBody>
        </p:sp>
        <p:sp>
          <p:nvSpPr>
            <p:cNvPr id="59" name="テキスト ボックス 58">
              <a:extLst>
                <a:ext uri="{FF2B5EF4-FFF2-40B4-BE49-F238E27FC236}">
                  <a16:creationId xmlns:a16="http://schemas.microsoft.com/office/drawing/2014/main" xmlns="" id="{A0192FC8-2953-4C1F-8813-92695EC10B93}"/>
                </a:ext>
              </a:extLst>
            </p:cNvPr>
            <p:cNvSpPr txBox="1"/>
            <p:nvPr/>
          </p:nvSpPr>
          <p:spPr>
            <a:xfrm>
              <a:off x="774366" y="794541"/>
              <a:ext cx="2985069" cy="230832"/>
            </a:xfrm>
            <a:prstGeom prst="rect">
              <a:avLst/>
            </a:prstGeom>
            <a:noFill/>
          </p:spPr>
          <p:txBody>
            <a:bodyPr wrap="none" rtlCol="0">
              <a:spAutoFit/>
            </a:bodyPr>
            <a:lstStyle/>
            <a:p>
              <a:r>
                <a:rPr kumimoji="1" lang="ja-JP" altLang="en-US" sz="900" dirty="0">
                  <a:latin typeface="Meiryo UI" panose="020B0604030504040204" pitchFamily="50" charset="-128"/>
                  <a:ea typeface="Meiryo UI" panose="020B0604030504040204" pitchFamily="50" charset="-128"/>
                </a:rPr>
                <a:t>財務状況を把握し、資金の調達先や相談先を整理し、記入します。</a:t>
              </a:r>
            </a:p>
          </p:txBody>
        </p:sp>
      </p:grpSp>
      <p:sp>
        <p:nvSpPr>
          <p:cNvPr id="60" name="テキスト ボックス 59">
            <a:extLst>
              <a:ext uri="{FF2B5EF4-FFF2-40B4-BE49-F238E27FC236}">
                <a16:creationId xmlns:a16="http://schemas.microsoft.com/office/drawing/2014/main" xmlns="" id="{559B29AD-98CE-4860-8172-A03ABE144455}"/>
              </a:ext>
            </a:extLst>
          </p:cNvPr>
          <p:cNvSpPr txBox="1"/>
          <p:nvPr/>
        </p:nvSpPr>
        <p:spPr>
          <a:xfrm>
            <a:off x="11700819" y="292773"/>
            <a:ext cx="3311206" cy="215444"/>
          </a:xfrm>
          <a:prstGeom prst="rect">
            <a:avLst/>
          </a:prstGeom>
          <a:noFill/>
        </p:spPr>
        <p:txBody>
          <a:bodyPr wrap="square" rtlCol="0">
            <a:spAutoFit/>
          </a:bodyPr>
          <a:lstStyle/>
          <a:p>
            <a:pPr algn="r"/>
            <a:r>
              <a:rPr kumimoji="1" lang="ja-JP" altLang="en-US" sz="800" dirty="0">
                <a:latin typeface="BIZ UDPゴシック" panose="020B0400000000000000" pitchFamily="50" charset="-128"/>
                <a:ea typeface="BIZ UDPゴシック" panose="020B0400000000000000" pitchFamily="50" charset="-128"/>
              </a:rPr>
              <a:t>令和３年８月版</a:t>
            </a:r>
            <a:endParaRPr kumimoji="1" lang="en-US" altLang="ja-JP" sz="800" dirty="0">
              <a:latin typeface="BIZ UDPゴシック" panose="020B0400000000000000" pitchFamily="50" charset="-128"/>
              <a:ea typeface="BIZ UDPゴシック" panose="020B0400000000000000" pitchFamily="50" charset="-128"/>
            </a:endParaRPr>
          </a:p>
        </p:txBody>
      </p:sp>
      <p:grpSp>
        <p:nvGrpSpPr>
          <p:cNvPr id="61" name="グループ化 60">
            <a:extLst>
              <a:ext uri="{FF2B5EF4-FFF2-40B4-BE49-F238E27FC236}">
                <a16:creationId xmlns:a16="http://schemas.microsoft.com/office/drawing/2014/main" xmlns="" id="{218FD21D-FCA6-4840-8161-35B8EC7F7AD1}"/>
              </a:ext>
            </a:extLst>
          </p:cNvPr>
          <p:cNvGrpSpPr/>
          <p:nvPr/>
        </p:nvGrpSpPr>
        <p:grpSpPr>
          <a:xfrm>
            <a:off x="9679393" y="4483217"/>
            <a:ext cx="4596676" cy="457319"/>
            <a:chOff x="447622" y="568054"/>
            <a:chExt cx="4596676" cy="457319"/>
          </a:xfrm>
        </p:grpSpPr>
        <p:sp>
          <p:nvSpPr>
            <p:cNvPr id="62" name="四角形: 角を丸くする 61">
              <a:extLst>
                <a:ext uri="{FF2B5EF4-FFF2-40B4-BE49-F238E27FC236}">
                  <a16:creationId xmlns:a16="http://schemas.microsoft.com/office/drawing/2014/main" xmlns="" id="{F19E0560-0E25-434F-BFBE-43560A7F4FCB}"/>
                </a:ext>
              </a:extLst>
            </p:cNvPr>
            <p:cNvSpPr/>
            <p:nvPr/>
          </p:nvSpPr>
          <p:spPr>
            <a:xfrm>
              <a:off x="447622" y="568054"/>
              <a:ext cx="4176000" cy="29604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rgbClr val="0B3363"/>
                  </a:solidFill>
                  <a:latin typeface="Meiryo UI" panose="020B0604030504040204" pitchFamily="50" charset="-128"/>
                  <a:ea typeface="Meiryo UI" panose="020B0604030504040204" pitchFamily="50" charset="-128"/>
                </a:rPr>
                <a:t>６．緊急時の体制、主要な取引先や連携・協力先</a:t>
              </a:r>
            </a:p>
          </p:txBody>
        </p:sp>
        <p:sp>
          <p:nvSpPr>
            <p:cNvPr id="63" name="テキスト ボックス 62">
              <a:extLst>
                <a:ext uri="{FF2B5EF4-FFF2-40B4-BE49-F238E27FC236}">
                  <a16:creationId xmlns:a16="http://schemas.microsoft.com/office/drawing/2014/main" xmlns="" id="{13A09A19-46F4-4316-80B6-290F29804343}"/>
                </a:ext>
              </a:extLst>
            </p:cNvPr>
            <p:cNvSpPr txBox="1"/>
            <p:nvPr/>
          </p:nvSpPr>
          <p:spPr>
            <a:xfrm>
              <a:off x="813653" y="794541"/>
              <a:ext cx="4230645" cy="230832"/>
            </a:xfrm>
            <a:prstGeom prst="rect">
              <a:avLst/>
            </a:prstGeom>
            <a:noFill/>
          </p:spPr>
          <p:txBody>
            <a:bodyPr wrap="none" rtlCol="0">
              <a:spAutoFit/>
            </a:bodyPr>
            <a:lstStyle/>
            <a:p>
              <a:r>
                <a:rPr kumimoji="1" lang="ja-JP" altLang="en-US" sz="900" dirty="0">
                  <a:latin typeface="Meiryo UI" panose="020B0604030504040204" pitchFamily="50" charset="-128"/>
                  <a:ea typeface="Meiryo UI" panose="020B0604030504040204" pitchFamily="50" charset="-128"/>
                </a:rPr>
                <a:t>緊急事態に対応するための体制を考えるとともに、主要な取引先や協力先を記入します。</a:t>
              </a:r>
            </a:p>
          </p:txBody>
        </p:sp>
      </p:grpSp>
      <p:sp>
        <p:nvSpPr>
          <p:cNvPr id="64" name="テキスト ボックス 63">
            <a:extLst>
              <a:ext uri="{FF2B5EF4-FFF2-40B4-BE49-F238E27FC236}">
                <a16:creationId xmlns:a16="http://schemas.microsoft.com/office/drawing/2014/main" xmlns="" id="{024E124C-CF37-4C99-A74F-938771986C62}"/>
              </a:ext>
            </a:extLst>
          </p:cNvPr>
          <p:cNvSpPr txBox="1"/>
          <p:nvPr/>
        </p:nvSpPr>
        <p:spPr>
          <a:xfrm>
            <a:off x="611744" y="7916073"/>
            <a:ext cx="2595582" cy="230832"/>
          </a:xfrm>
          <a:prstGeom prst="rect">
            <a:avLst/>
          </a:prstGeom>
          <a:noFill/>
        </p:spPr>
        <p:txBody>
          <a:bodyPr wrap="none" rtlCol="0">
            <a:spAutoFit/>
          </a:bodyPr>
          <a:lstStyle/>
          <a:p>
            <a:r>
              <a:rPr kumimoji="1" lang="ja-JP" altLang="en-US" sz="900" dirty="0">
                <a:latin typeface="Meiryo UI" panose="020B0604030504040204" pitchFamily="50" charset="-128"/>
                <a:ea typeface="Meiryo UI" panose="020B0604030504040204" pitchFamily="50" charset="-128"/>
              </a:rPr>
              <a:t>災害が発生する前の行動について考え、記入します。</a:t>
            </a:r>
          </a:p>
        </p:txBody>
      </p:sp>
      <p:sp>
        <p:nvSpPr>
          <p:cNvPr id="65" name="テキスト ボックス 64">
            <a:extLst>
              <a:ext uri="{FF2B5EF4-FFF2-40B4-BE49-F238E27FC236}">
                <a16:creationId xmlns:a16="http://schemas.microsoft.com/office/drawing/2014/main" xmlns="" id="{6352393C-54B9-48B6-A4D3-F59EC6E250E7}"/>
              </a:ext>
            </a:extLst>
          </p:cNvPr>
          <p:cNvSpPr txBox="1"/>
          <p:nvPr/>
        </p:nvSpPr>
        <p:spPr>
          <a:xfrm>
            <a:off x="4764645" y="7916073"/>
            <a:ext cx="4219425" cy="230832"/>
          </a:xfrm>
          <a:prstGeom prst="rect">
            <a:avLst/>
          </a:prstGeom>
          <a:noFill/>
        </p:spPr>
        <p:txBody>
          <a:bodyPr wrap="none" rtlCol="0">
            <a:spAutoFit/>
          </a:bodyPr>
          <a:lstStyle/>
          <a:p>
            <a:r>
              <a:rPr kumimoji="1" lang="ja-JP" altLang="en-US" sz="900" dirty="0">
                <a:latin typeface="Meiryo UI" panose="020B0604030504040204" pitchFamily="50" charset="-128"/>
                <a:ea typeface="Meiryo UI" panose="020B0604030504040204" pitchFamily="50" charset="-128"/>
              </a:rPr>
              <a:t>災害が発生した際、まずは以下の対応を行います。具体的な情報を考えて、記入します。</a:t>
            </a:r>
          </a:p>
        </p:txBody>
      </p:sp>
      <p:sp>
        <p:nvSpPr>
          <p:cNvPr id="66" name="テキスト ボックス 65">
            <a:extLst>
              <a:ext uri="{FF2B5EF4-FFF2-40B4-BE49-F238E27FC236}">
                <a16:creationId xmlns:a16="http://schemas.microsoft.com/office/drawing/2014/main" xmlns="" id="{06D9A5D9-46E2-45F4-9F13-F47C0D2EBAE8}"/>
              </a:ext>
            </a:extLst>
          </p:cNvPr>
          <p:cNvSpPr txBox="1"/>
          <p:nvPr/>
        </p:nvSpPr>
        <p:spPr>
          <a:xfrm>
            <a:off x="9881075" y="7871783"/>
            <a:ext cx="3948517" cy="369332"/>
          </a:xfrm>
          <a:prstGeom prst="rect">
            <a:avLst/>
          </a:prstGeom>
          <a:noFill/>
        </p:spPr>
        <p:txBody>
          <a:bodyPr wrap="none" rtlCol="0">
            <a:spAutoFit/>
          </a:bodyPr>
          <a:lstStyle/>
          <a:p>
            <a:r>
              <a:rPr kumimoji="1" lang="ja-JP" altLang="en-US" sz="900" dirty="0">
                <a:latin typeface="Meiryo UI" panose="020B0604030504040204" pitchFamily="50" charset="-128"/>
                <a:ea typeface="Meiryo UI" panose="020B0604030504040204" pitchFamily="50" charset="-128"/>
              </a:rPr>
              <a:t>初動対応が終わったら、以下の対応を行います。事業継続に必要な情報について、</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当てはまる項目に「✓」を記入します。</a:t>
            </a:r>
          </a:p>
        </p:txBody>
      </p:sp>
      <p:sp>
        <p:nvSpPr>
          <p:cNvPr id="70" name="矢印: 山形 69">
            <a:extLst>
              <a:ext uri="{FF2B5EF4-FFF2-40B4-BE49-F238E27FC236}">
                <a16:creationId xmlns:a16="http://schemas.microsoft.com/office/drawing/2014/main" xmlns="" id="{D30ECBD6-360F-49ED-A90C-E47522C18161}"/>
              </a:ext>
            </a:extLst>
          </p:cNvPr>
          <p:cNvSpPr/>
          <p:nvPr/>
        </p:nvSpPr>
        <p:spPr>
          <a:xfrm>
            <a:off x="3964524" y="8647595"/>
            <a:ext cx="108000" cy="252000"/>
          </a:xfrm>
          <a:prstGeom prst="chevron">
            <a:avLst>
              <a:gd name="adj" fmla="val 76458"/>
            </a:avLst>
          </a:prstGeom>
          <a:solidFill>
            <a:srgbClr val="BD54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600">
              <a:solidFill>
                <a:schemeClr val="tx1"/>
              </a:solidFill>
            </a:endParaRPr>
          </a:p>
        </p:txBody>
      </p:sp>
      <p:sp>
        <p:nvSpPr>
          <p:cNvPr id="87" name="矢印: 山形 86">
            <a:extLst>
              <a:ext uri="{FF2B5EF4-FFF2-40B4-BE49-F238E27FC236}">
                <a16:creationId xmlns:a16="http://schemas.microsoft.com/office/drawing/2014/main" xmlns="" id="{7037E5DE-8C77-4B2B-B398-E60744545B7D}"/>
              </a:ext>
            </a:extLst>
          </p:cNvPr>
          <p:cNvSpPr/>
          <p:nvPr/>
        </p:nvSpPr>
        <p:spPr>
          <a:xfrm>
            <a:off x="3964524" y="9787471"/>
            <a:ext cx="108000" cy="252000"/>
          </a:xfrm>
          <a:prstGeom prst="chevron">
            <a:avLst>
              <a:gd name="adj" fmla="val 76458"/>
            </a:avLst>
          </a:prstGeom>
          <a:solidFill>
            <a:srgbClr val="BD54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600">
              <a:solidFill>
                <a:schemeClr val="tx1"/>
              </a:solidFill>
            </a:endParaRPr>
          </a:p>
        </p:txBody>
      </p:sp>
      <p:sp>
        <p:nvSpPr>
          <p:cNvPr id="88" name="矢印: 山形 87">
            <a:extLst>
              <a:ext uri="{FF2B5EF4-FFF2-40B4-BE49-F238E27FC236}">
                <a16:creationId xmlns:a16="http://schemas.microsoft.com/office/drawing/2014/main" xmlns="" id="{1F11BCEA-624D-452A-B89F-BE648AD04DA2}"/>
              </a:ext>
            </a:extLst>
          </p:cNvPr>
          <p:cNvSpPr/>
          <p:nvPr/>
        </p:nvSpPr>
        <p:spPr>
          <a:xfrm>
            <a:off x="4690746" y="9225441"/>
            <a:ext cx="108000" cy="252000"/>
          </a:xfrm>
          <a:prstGeom prst="chevron">
            <a:avLst>
              <a:gd name="adj" fmla="val 76458"/>
            </a:avLst>
          </a:prstGeom>
          <a:solidFill>
            <a:srgbClr val="BD54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600">
              <a:solidFill>
                <a:schemeClr val="tx1"/>
              </a:solidFill>
            </a:endParaRPr>
          </a:p>
        </p:txBody>
      </p:sp>
      <p:sp>
        <p:nvSpPr>
          <p:cNvPr id="89" name="矢印: 山形 88">
            <a:extLst>
              <a:ext uri="{FF2B5EF4-FFF2-40B4-BE49-F238E27FC236}">
                <a16:creationId xmlns:a16="http://schemas.microsoft.com/office/drawing/2014/main" xmlns="" id="{BB52A153-CDD7-49B8-BC68-F163D782955C}"/>
              </a:ext>
            </a:extLst>
          </p:cNvPr>
          <p:cNvSpPr/>
          <p:nvPr/>
        </p:nvSpPr>
        <p:spPr>
          <a:xfrm>
            <a:off x="5413202" y="9225441"/>
            <a:ext cx="108000" cy="252000"/>
          </a:xfrm>
          <a:prstGeom prst="chevron">
            <a:avLst>
              <a:gd name="adj" fmla="val 76458"/>
            </a:avLst>
          </a:prstGeom>
          <a:solidFill>
            <a:srgbClr val="BD54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600">
              <a:solidFill>
                <a:schemeClr val="tx1"/>
              </a:solidFill>
            </a:endParaRPr>
          </a:p>
        </p:txBody>
      </p:sp>
      <p:sp>
        <p:nvSpPr>
          <p:cNvPr id="90" name="矢印: 山形 89">
            <a:extLst>
              <a:ext uri="{FF2B5EF4-FFF2-40B4-BE49-F238E27FC236}">
                <a16:creationId xmlns:a16="http://schemas.microsoft.com/office/drawing/2014/main" xmlns="" id="{04177DBF-9CE6-4A4F-BE1F-A0343B634E80}"/>
              </a:ext>
            </a:extLst>
          </p:cNvPr>
          <p:cNvSpPr/>
          <p:nvPr/>
        </p:nvSpPr>
        <p:spPr>
          <a:xfrm>
            <a:off x="9798089" y="9225441"/>
            <a:ext cx="108000" cy="252000"/>
          </a:xfrm>
          <a:prstGeom prst="chevron">
            <a:avLst>
              <a:gd name="adj" fmla="val 76458"/>
            </a:avLst>
          </a:prstGeom>
          <a:solidFill>
            <a:srgbClr val="BD54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600">
              <a:solidFill>
                <a:schemeClr val="tx1"/>
              </a:solidFill>
            </a:endParaRPr>
          </a:p>
        </p:txBody>
      </p:sp>
      <p:sp>
        <p:nvSpPr>
          <p:cNvPr id="91" name="矢印: 山形 90">
            <a:extLst>
              <a:ext uri="{FF2B5EF4-FFF2-40B4-BE49-F238E27FC236}">
                <a16:creationId xmlns:a16="http://schemas.microsoft.com/office/drawing/2014/main" xmlns="" id="{48CE32B0-0A74-476D-A352-86FF24AF6743}"/>
              </a:ext>
            </a:extLst>
          </p:cNvPr>
          <p:cNvSpPr/>
          <p:nvPr/>
        </p:nvSpPr>
        <p:spPr>
          <a:xfrm>
            <a:off x="10529367" y="9225441"/>
            <a:ext cx="108000" cy="252000"/>
          </a:xfrm>
          <a:prstGeom prst="chevron">
            <a:avLst>
              <a:gd name="adj" fmla="val 76458"/>
            </a:avLst>
          </a:prstGeom>
          <a:solidFill>
            <a:srgbClr val="BD54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600">
              <a:solidFill>
                <a:schemeClr val="tx1"/>
              </a:solidFill>
            </a:endParaRPr>
          </a:p>
        </p:txBody>
      </p:sp>
      <p:sp>
        <p:nvSpPr>
          <p:cNvPr id="92" name="矢印: 山形 91">
            <a:extLst>
              <a:ext uri="{FF2B5EF4-FFF2-40B4-BE49-F238E27FC236}">
                <a16:creationId xmlns:a16="http://schemas.microsoft.com/office/drawing/2014/main" xmlns="" id="{6E2E4E4C-1F31-48F3-83E0-7AB4FB3A9B45}"/>
              </a:ext>
            </a:extLst>
          </p:cNvPr>
          <p:cNvSpPr/>
          <p:nvPr/>
        </p:nvSpPr>
        <p:spPr>
          <a:xfrm>
            <a:off x="13562393" y="9225441"/>
            <a:ext cx="108000" cy="252000"/>
          </a:xfrm>
          <a:prstGeom prst="chevron">
            <a:avLst>
              <a:gd name="adj" fmla="val 76458"/>
            </a:avLst>
          </a:prstGeom>
          <a:solidFill>
            <a:srgbClr val="BD54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600">
              <a:solidFill>
                <a:schemeClr val="tx1"/>
              </a:solidFill>
            </a:endParaRPr>
          </a:p>
        </p:txBody>
      </p:sp>
      <p:sp>
        <p:nvSpPr>
          <p:cNvPr id="93" name="矢印: 山形 92">
            <a:extLst>
              <a:ext uri="{FF2B5EF4-FFF2-40B4-BE49-F238E27FC236}">
                <a16:creationId xmlns:a16="http://schemas.microsoft.com/office/drawing/2014/main" xmlns="" id="{40B25255-81C9-4DDA-A760-429E31D357E5}"/>
              </a:ext>
            </a:extLst>
          </p:cNvPr>
          <p:cNvSpPr/>
          <p:nvPr/>
        </p:nvSpPr>
        <p:spPr>
          <a:xfrm>
            <a:off x="14291912" y="9225441"/>
            <a:ext cx="108000" cy="252000"/>
          </a:xfrm>
          <a:prstGeom prst="chevron">
            <a:avLst>
              <a:gd name="adj" fmla="val 76458"/>
            </a:avLst>
          </a:prstGeom>
          <a:solidFill>
            <a:srgbClr val="BD54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600">
              <a:solidFill>
                <a:schemeClr val="tx1"/>
              </a:solidFill>
            </a:endParaRPr>
          </a:p>
        </p:txBody>
      </p:sp>
      <p:cxnSp>
        <p:nvCxnSpPr>
          <p:cNvPr id="22" name="直線コネクタ 21">
            <a:extLst>
              <a:ext uri="{FF2B5EF4-FFF2-40B4-BE49-F238E27FC236}">
                <a16:creationId xmlns:a16="http://schemas.microsoft.com/office/drawing/2014/main" xmlns="" id="{C30B40A6-07AC-4348-BA2F-503149B9C9A3}"/>
              </a:ext>
            </a:extLst>
          </p:cNvPr>
          <p:cNvCxnSpPr/>
          <p:nvPr/>
        </p:nvCxnSpPr>
        <p:spPr>
          <a:xfrm>
            <a:off x="4871255" y="1981200"/>
            <a:ext cx="39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直線コネクタ 74">
            <a:extLst>
              <a:ext uri="{FF2B5EF4-FFF2-40B4-BE49-F238E27FC236}">
                <a16:creationId xmlns:a16="http://schemas.microsoft.com/office/drawing/2014/main" xmlns="" id="{A68776FB-DFA3-43E7-80FC-50EE47D2DE9C}"/>
              </a:ext>
            </a:extLst>
          </p:cNvPr>
          <p:cNvCxnSpPr>
            <a:cxnSpLocks/>
          </p:cNvCxnSpPr>
          <p:nvPr/>
        </p:nvCxnSpPr>
        <p:spPr>
          <a:xfrm>
            <a:off x="2588430" y="8505825"/>
            <a:ext cx="21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直線コネクタ 75">
            <a:extLst>
              <a:ext uri="{FF2B5EF4-FFF2-40B4-BE49-F238E27FC236}">
                <a16:creationId xmlns:a16="http://schemas.microsoft.com/office/drawing/2014/main" xmlns="" id="{B60C3042-05DA-483B-B715-0AF39084C4EB}"/>
              </a:ext>
            </a:extLst>
          </p:cNvPr>
          <p:cNvCxnSpPr>
            <a:cxnSpLocks/>
          </p:cNvCxnSpPr>
          <p:nvPr/>
        </p:nvCxnSpPr>
        <p:spPr>
          <a:xfrm>
            <a:off x="2915126" y="8505825"/>
            <a:ext cx="88534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直線コネクタ 76">
            <a:extLst>
              <a:ext uri="{FF2B5EF4-FFF2-40B4-BE49-F238E27FC236}">
                <a16:creationId xmlns:a16="http://schemas.microsoft.com/office/drawing/2014/main" xmlns="" id="{5F23F805-2D83-4020-84C4-B93E1AE2832D}"/>
              </a:ext>
            </a:extLst>
          </p:cNvPr>
          <p:cNvCxnSpPr>
            <a:cxnSpLocks/>
          </p:cNvCxnSpPr>
          <p:nvPr/>
        </p:nvCxnSpPr>
        <p:spPr>
          <a:xfrm>
            <a:off x="2213873" y="8858250"/>
            <a:ext cx="21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1" name="テキスト ボックス 80">
            <a:extLst>
              <a:ext uri="{FF2B5EF4-FFF2-40B4-BE49-F238E27FC236}">
                <a16:creationId xmlns:a16="http://schemas.microsoft.com/office/drawing/2014/main" xmlns="" id="{AD6C9897-35F0-4A08-BFFC-E0F46DFC57C3}"/>
              </a:ext>
            </a:extLst>
          </p:cNvPr>
          <p:cNvSpPr txBox="1"/>
          <p:nvPr/>
        </p:nvSpPr>
        <p:spPr>
          <a:xfrm>
            <a:off x="2535460" y="9439341"/>
            <a:ext cx="293220" cy="433965"/>
          </a:xfrm>
          <a:prstGeom prst="rect">
            <a:avLst/>
          </a:prstGeom>
          <a:noFill/>
        </p:spPr>
        <p:txBody>
          <a:bodyPr wrap="square" rtlCol="0">
            <a:spAutoFit/>
          </a:bodyPr>
          <a:lstStyle/>
          <a:p>
            <a:pPr>
              <a:lnSpc>
                <a:spcPct val="120000"/>
              </a:lnSpc>
            </a:pPr>
            <a:r>
              <a:rPr kumimoji="1" lang="ja-JP" altLang="en-US" sz="1000" b="1" dirty="0">
                <a:latin typeface="BIZ UDPゴシック" panose="020B0400000000000000" pitchFamily="50" charset="-128"/>
                <a:ea typeface="BIZ UDPゴシック" panose="020B0400000000000000" pitchFamily="50" charset="-128"/>
              </a:rPr>
              <a:t>：</a:t>
            </a:r>
            <a:endParaRPr kumimoji="1" lang="en-US" altLang="ja-JP" sz="1000" b="1" dirty="0">
              <a:latin typeface="BIZ UDPゴシック" panose="020B0400000000000000" pitchFamily="50" charset="-128"/>
              <a:ea typeface="BIZ UDPゴシック" panose="020B0400000000000000" pitchFamily="50" charset="-128"/>
            </a:endParaRPr>
          </a:p>
          <a:p>
            <a:pPr>
              <a:lnSpc>
                <a:spcPct val="120000"/>
              </a:lnSpc>
            </a:pPr>
            <a:r>
              <a:rPr kumimoji="1" lang="ja-JP" altLang="en-US" sz="1000" b="1" dirty="0">
                <a:latin typeface="BIZ UDPゴシック" panose="020B0400000000000000" pitchFamily="50" charset="-128"/>
                <a:ea typeface="BIZ UDPゴシック" panose="020B0400000000000000" pitchFamily="50" charset="-128"/>
              </a:rPr>
              <a:t>：</a:t>
            </a:r>
            <a:endParaRPr kumimoji="1" lang="en-US" altLang="ja-JP" sz="100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522173444"/>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CC8FD087F23324182634358EEF6BC27" ma:contentTypeVersion="9" ma:contentTypeDescription="新しいドキュメントを作成します。" ma:contentTypeScope="" ma:versionID="66a84e75883886086c9fc66cb4f0c101">
  <xsd:schema xmlns:xsd="http://www.w3.org/2001/XMLSchema" xmlns:xs="http://www.w3.org/2001/XMLSchema" xmlns:p="http://schemas.microsoft.com/office/2006/metadata/properties" xmlns:ns2="7b2629b1-533d-4088-bf37-1256a7b0f2a7" targetNamespace="http://schemas.microsoft.com/office/2006/metadata/properties" ma:root="true" ma:fieldsID="1561a40bd4c7c90acb7ca75c53e9fe7e" ns2:_="">
    <xsd:import namespace="7b2629b1-533d-4088-bf37-1256a7b0f2a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2629b1-533d-4088-bf37-1256a7b0f2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6CAC6B2-C002-4114-8803-9016960926F2}">
  <ds:schemaRefs>
    <ds:schemaRef ds:uri="http://schemas.microsoft.com/sharepoint/v3/contenttype/forms"/>
  </ds:schemaRefs>
</ds:datastoreItem>
</file>

<file path=customXml/itemProps2.xml><?xml version="1.0" encoding="utf-8"?>
<ds:datastoreItem xmlns:ds="http://schemas.openxmlformats.org/officeDocument/2006/customXml" ds:itemID="{4E1F77E2-395A-4AF2-81C5-646D30153DDF}">
  <ds:schemaRefs>
    <ds:schemaRef ds:uri="http://purl.org/dc/terms/"/>
    <ds:schemaRef ds:uri="http://schemas.openxmlformats.org/package/2006/metadata/core-properties"/>
    <ds:schemaRef ds:uri="http://purl.org/dc/dcmitype/"/>
    <ds:schemaRef ds:uri="7b2629b1-533d-4088-bf37-1256a7b0f2a7"/>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691324D8-97CE-45B4-98D6-66CFED0DC9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2629b1-533d-4088-bf37-1256a7b0f2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1298</TotalTime>
  <Words>1720</Words>
  <Application>Microsoft Office PowerPoint</Application>
  <PresentationFormat>ユーザー設定</PresentationFormat>
  <Paragraphs>314</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BIZ UDPゴシック</vt:lpstr>
      <vt:lpstr>BIZ UDP明朝 Medium</vt:lpstr>
      <vt:lpstr>HG丸ｺﾞｼｯｸM-PRO</vt:lpstr>
      <vt:lpstr>Meiryo UI</vt:lpstr>
      <vt:lpstr>メイリオ</vt:lpstr>
      <vt:lpstr>游ゴシック</vt:lpstr>
      <vt:lpstr>Arial</vt:lpstr>
      <vt:lpstr>Calibri</vt:lpstr>
      <vt:lpstr>1_Office テーマ</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Printed>2021-07-30T05:34:00Z</cp:lastPrinted>
  <dcterms:created xsi:type="dcterms:W3CDTF">2018-01-30T06:57:54Z</dcterms:created>
  <dcterms:modified xsi:type="dcterms:W3CDTF">2021-08-03T10:11:12Z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0x0101002CC8FD087F23324182634358EEF6BC27</vt:lpwstr>
  </property>
</Properties>
</file>