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3648" r:id="rId1"/>
  </p:sldMasterIdLst>
  <p:notesMasterIdLst>
    <p:notesMasterId r:id="rId26"/>
  </p:notesMasterIdLst>
  <p:handoutMasterIdLst>
    <p:handoutMasterId r:id="rId27"/>
  </p:handoutMasterIdLst>
  <p:sldIdLst>
    <p:sldId id="272" r:id="rId2"/>
    <p:sldId id="285" r:id="rId3"/>
    <p:sldId id="278" r:id="rId4"/>
    <p:sldId id="294" r:id="rId5"/>
    <p:sldId id="295" r:id="rId6"/>
    <p:sldId id="296" r:id="rId7"/>
    <p:sldId id="291" r:id="rId8"/>
    <p:sldId id="292" r:id="rId9"/>
    <p:sldId id="293" r:id="rId10"/>
    <p:sldId id="284" r:id="rId11"/>
    <p:sldId id="298" r:id="rId12"/>
    <p:sldId id="267" r:id="rId13"/>
    <p:sldId id="277" r:id="rId14"/>
    <p:sldId id="286" r:id="rId15"/>
    <p:sldId id="288" r:id="rId16"/>
    <p:sldId id="289" r:id="rId17"/>
    <p:sldId id="290" r:id="rId18"/>
    <p:sldId id="287" r:id="rId19"/>
    <p:sldId id="280" r:id="rId20"/>
    <p:sldId id="299" r:id="rId21"/>
    <p:sldId id="297" r:id="rId22"/>
    <p:sldId id="300" r:id="rId23"/>
    <p:sldId id="269" r:id="rId24"/>
    <p:sldId id="301" r:id="rId25"/>
  </p:sldIdLst>
  <p:sldSz cx="9144000" cy="6858000" type="screen4x3"/>
  <p:notesSz cx="6797675" cy="99266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588" autoAdjust="0"/>
    <p:restoredTop sz="94604" autoAdjust="0"/>
  </p:normalViewPr>
  <p:slideViewPr>
    <p:cSldViewPr>
      <p:cViewPr>
        <p:scale>
          <a:sx n="100" d="100"/>
          <a:sy n="100" d="100"/>
        </p:scale>
        <p:origin x="-516" y="7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handoutMaster" Target="handoutMasters/handoutMaster1.xml"/><Relationship Id="rId30"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r>
              <a:rPr kumimoji="1" lang="ja-JP" altLang="en-US" smtClean="0"/>
              <a:t>社会福祉法人　の財務諸表等電子開示システム</a:t>
            </a:r>
            <a:endParaRPr kumimoji="1" lang="ja-JP" altLang="en-US"/>
          </a:p>
        </p:txBody>
      </p:sp>
      <p:sp>
        <p:nvSpPr>
          <p:cNvPr id="3" name="日付プレースホルダー 2"/>
          <p:cNvSpPr>
            <a:spLocks noGrp="1"/>
          </p:cNvSpPr>
          <p:nvPr>
            <p:ph type="dt" sz="quarter" idx="1"/>
          </p:nvPr>
        </p:nvSpPr>
        <p:spPr>
          <a:xfrm>
            <a:off x="3850443" y="0"/>
            <a:ext cx="2945659" cy="496332"/>
          </a:xfrm>
          <a:prstGeom prst="rect">
            <a:avLst/>
          </a:prstGeom>
        </p:spPr>
        <p:txBody>
          <a:bodyPr vert="horz" lIns="91440" tIns="45720" rIns="91440" bIns="45720" rtlCol="0"/>
          <a:lstStyle>
            <a:lvl1pPr algn="r">
              <a:defRPr sz="1200"/>
            </a:lvl1pPr>
          </a:lstStyle>
          <a:p>
            <a:fld id="{D89421B2-B4D1-4CBB-BAB2-5744D8CB4C0E}" type="datetimeFigureOut">
              <a:rPr kumimoji="1" lang="ja-JP" altLang="en-US" smtClean="0"/>
              <a:t>2019/3/4</a:t>
            </a:fld>
            <a:endParaRPr kumimoji="1" lang="ja-JP" altLang="en-US"/>
          </a:p>
        </p:txBody>
      </p:sp>
      <p:sp>
        <p:nvSpPr>
          <p:cNvPr id="4" name="フッター プレースホルダー 3"/>
          <p:cNvSpPr>
            <a:spLocks noGrp="1"/>
          </p:cNvSpPr>
          <p:nvPr>
            <p:ph type="ftr" sz="quarter" idx="2"/>
          </p:nvPr>
        </p:nvSpPr>
        <p:spPr>
          <a:xfrm>
            <a:off x="0" y="9428583"/>
            <a:ext cx="2945659" cy="496332"/>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0443" y="9428583"/>
            <a:ext cx="2945659" cy="496332"/>
          </a:xfrm>
          <a:prstGeom prst="rect">
            <a:avLst/>
          </a:prstGeom>
        </p:spPr>
        <p:txBody>
          <a:bodyPr vert="horz" lIns="91440" tIns="45720" rIns="91440" bIns="45720" rtlCol="0" anchor="b"/>
          <a:lstStyle>
            <a:lvl1pPr algn="r">
              <a:defRPr sz="1200"/>
            </a:lvl1pPr>
          </a:lstStyle>
          <a:p>
            <a:fld id="{ECB837E2-0ED4-4FCF-A783-0EFD0E3AD4E3}" type="slidenum">
              <a:rPr kumimoji="1" lang="ja-JP" altLang="en-US" smtClean="0"/>
              <a:t>‹#›</a:t>
            </a:fld>
            <a:endParaRPr kumimoji="1" lang="ja-JP" altLang="en-US"/>
          </a:p>
        </p:txBody>
      </p:sp>
    </p:spTree>
    <p:extLst>
      <p:ext uri="{BB962C8B-B14F-4D97-AF65-F5344CB8AC3E}">
        <p14:creationId xmlns:p14="http://schemas.microsoft.com/office/powerpoint/2010/main" val="3018816069"/>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5659" cy="496332"/>
          </a:xfrm>
          <a:prstGeom prst="rect">
            <a:avLst/>
          </a:prstGeom>
        </p:spPr>
        <p:txBody>
          <a:bodyPr vert="horz" lIns="91440" tIns="45720" rIns="91440" bIns="45720" rtlCol="0"/>
          <a:lstStyle>
            <a:lvl1pPr algn="l">
              <a:defRPr sz="1200"/>
            </a:lvl1pPr>
          </a:lstStyle>
          <a:p>
            <a:r>
              <a:rPr kumimoji="1" lang="ja-JP" altLang="en-US" smtClean="0"/>
              <a:t>社会福祉法人　の財務諸表等電子開示システム</a:t>
            </a:r>
            <a:endParaRPr kumimoji="1" lang="ja-JP" altLang="en-US"/>
          </a:p>
        </p:txBody>
      </p:sp>
      <p:sp>
        <p:nvSpPr>
          <p:cNvPr id="3" name="日付プレースホルダー 2"/>
          <p:cNvSpPr>
            <a:spLocks noGrp="1"/>
          </p:cNvSpPr>
          <p:nvPr>
            <p:ph type="dt" idx="1"/>
          </p:nvPr>
        </p:nvSpPr>
        <p:spPr>
          <a:xfrm>
            <a:off x="3850443" y="0"/>
            <a:ext cx="2945659" cy="496332"/>
          </a:xfrm>
          <a:prstGeom prst="rect">
            <a:avLst/>
          </a:prstGeom>
        </p:spPr>
        <p:txBody>
          <a:bodyPr vert="horz" lIns="91440" tIns="45720" rIns="91440" bIns="45720" rtlCol="0"/>
          <a:lstStyle>
            <a:lvl1pPr algn="r">
              <a:defRPr sz="1200"/>
            </a:lvl1pPr>
          </a:lstStyle>
          <a:p>
            <a:fld id="{180510A6-5548-4C48-95B1-86141C5DC7EB}" type="datetimeFigureOut">
              <a:rPr kumimoji="1" lang="ja-JP" altLang="en-US" smtClean="0"/>
              <a:t>2019/3/4</a:t>
            </a:fld>
            <a:endParaRPr kumimoji="1" lang="ja-JP" altLang="en-US"/>
          </a:p>
        </p:txBody>
      </p:sp>
      <p:sp>
        <p:nvSpPr>
          <p:cNvPr id="4" name="スライド イメージ プレースホルダー 3"/>
          <p:cNvSpPr>
            <a:spLocks noGrp="1" noRot="1" noChangeAspect="1"/>
          </p:cNvSpPr>
          <p:nvPr>
            <p:ph type="sldImg" idx="2"/>
          </p:nvPr>
        </p:nvSpPr>
        <p:spPr>
          <a:xfrm>
            <a:off x="917575" y="744538"/>
            <a:ext cx="4962525" cy="37226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79768" y="4715153"/>
            <a:ext cx="5438140" cy="4466987"/>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9428583"/>
            <a:ext cx="2945659" cy="496332"/>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0443" y="9428583"/>
            <a:ext cx="2945659" cy="496332"/>
          </a:xfrm>
          <a:prstGeom prst="rect">
            <a:avLst/>
          </a:prstGeom>
        </p:spPr>
        <p:txBody>
          <a:bodyPr vert="horz" lIns="91440" tIns="45720" rIns="91440" bIns="45720" rtlCol="0" anchor="b"/>
          <a:lstStyle>
            <a:lvl1pPr algn="r">
              <a:defRPr sz="1200"/>
            </a:lvl1pPr>
          </a:lstStyle>
          <a:p>
            <a:fld id="{F658E472-87AC-4384-9336-67D2459AEB5F}" type="slidenum">
              <a:rPr kumimoji="1" lang="ja-JP" altLang="en-US" smtClean="0"/>
              <a:t>‹#›</a:t>
            </a:fld>
            <a:endParaRPr kumimoji="1" lang="ja-JP" altLang="en-US"/>
          </a:p>
        </p:txBody>
      </p:sp>
    </p:spTree>
    <p:extLst>
      <p:ext uri="{BB962C8B-B14F-4D97-AF65-F5344CB8AC3E}">
        <p14:creationId xmlns:p14="http://schemas.microsoft.com/office/powerpoint/2010/main" val="503467642"/>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5" name="スライド番号プレースホルダー 4"/>
          <p:cNvSpPr>
            <a:spLocks noGrp="1"/>
          </p:cNvSpPr>
          <p:nvPr>
            <p:ph type="sldNum" sz="quarter" idx="11"/>
          </p:nvPr>
        </p:nvSpPr>
        <p:spPr/>
        <p:txBody>
          <a:bodyPr/>
          <a:lstStyle/>
          <a:p>
            <a:fld id="{F658E472-87AC-4384-9336-67D2459AEB5F}" type="slidenum">
              <a:rPr kumimoji="1" lang="ja-JP" altLang="en-US" smtClean="0"/>
              <a:t>1</a:t>
            </a:fld>
            <a:endParaRPr kumimoji="1" lang="ja-JP" altLang="en-US" dirty="0"/>
          </a:p>
        </p:txBody>
      </p:sp>
    </p:spTree>
    <p:extLst>
      <p:ext uri="{BB962C8B-B14F-4D97-AF65-F5344CB8AC3E}">
        <p14:creationId xmlns:p14="http://schemas.microsoft.com/office/powerpoint/2010/main" val="291092600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5" name="スライド番号プレースホルダー 4"/>
          <p:cNvSpPr>
            <a:spLocks noGrp="1"/>
          </p:cNvSpPr>
          <p:nvPr>
            <p:ph type="sldNum" sz="quarter" idx="11"/>
          </p:nvPr>
        </p:nvSpPr>
        <p:spPr/>
        <p:txBody>
          <a:bodyPr/>
          <a:lstStyle/>
          <a:p>
            <a:fld id="{F658E472-87AC-4384-9336-67D2459AEB5F}" type="slidenum">
              <a:rPr kumimoji="1" lang="ja-JP" altLang="en-US" smtClean="0"/>
              <a:t>7</a:t>
            </a:fld>
            <a:endParaRPr kumimoji="1" lang="ja-JP" altLang="en-US" dirty="0"/>
          </a:p>
        </p:txBody>
      </p:sp>
    </p:spTree>
    <p:extLst>
      <p:ext uri="{BB962C8B-B14F-4D97-AF65-F5344CB8AC3E}">
        <p14:creationId xmlns:p14="http://schemas.microsoft.com/office/powerpoint/2010/main" val="1859861541"/>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kumimoji="1" lang="ja-JP" altLang="en-US" smtClean="0"/>
              <a:t>マスタ タイトルの書式設定</a:t>
            </a:r>
            <a:endParaRPr kumimoji="1"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 サブタイトルの書式設定</a:t>
            </a:r>
            <a:endParaRPr kumimoji="1" lang="ja-JP" altLang="en-US"/>
          </a:p>
        </p:txBody>
      </p:sp>
      <p:sp>
        <p:nvSpPr>
          <p:cNvPr id="4" name="日付プレースホルダ 3"/>
          <p:cNvSpPr>
            <a:spLocks noGrp="1"/>
          </p:cNvSpPr>
          <p:nvPr>
            <p:ph type="dt" sz="half" idx="10"/>
          </p:nvPr>
        </p:nvSpPr>
        <p:spPr/>
        <p:txBody>
          <a:bodyPr/>
          <a:lstStyle/>
          <a:p>
            <a:fld id="{57DDD3F2-D858-46F9-8C0C-1A4DED3DAA35}" type="datetime1">
              <a:rPr kumimoji="1" lang="ja-JP" altLang="en-US" smtClean="0"/>
              <a:t>2019/3/4</a:t>
            </a:fld>
            <a:endParaRPr kumimoji="1" lang="ja-JP" altLang="en-US"/>
          </a:p>
        </p:txBody>
      </p:sp>
      <p:sp>
        <p:nvSpPr>
          <p:cNvPr id="5" name="フッター プレースホルダ 4"/>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B42BBCFC-5A8B-48A4-A84D-4759A53B77D4}" type="datetime1">
              <a:rPr kumimoji="1" lang="ja-JP" altLang="en-US" smtClean="0"/>
              <a:t>2019/3/4</a:t>
            </a:fld>
            <a:endParaRPr kumimoji="1" lang="ja-JP" altLang="en-US"/>
          </a:p>
        </p:txBody>
      </p:sp>
      <p:sp>
        <p:nvSpPr>
          <p:cNvPr id="5" name="フッター プレースホルダ 4"/>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 タイトルの書式設定</a:t>
            </a:r>
            <a:endParaRPr kumimoji="1" lang="ja-JP" altLang="en-US"/>
          </a:p>
        </p:txBody>
      </p:sp>
      <p:sp>
        <p:nvSpPr>
          <p:cNvPr id="3" name="縦書きテキスト プレースホルダ 2"/>
          <p:cNvSpPr>
            <a:spLocks noGrp="1"/>
          </p:cNvSpPr>
          <p:nvPr>
            <p:ph type="body" orient="vert" idx="1"/>
          </p:nvPr>
        </p:nvSpPr>
        <p:spPr>
          <a:xfrm>
            <a:off x="457200" y="274638"/>
            <a:ext cx="6019800" cy="5851525"/>
          </a:xfrm>
        </p:spPr>
        <p:txBody>
          <a:bodyPr vert="eaVert"/>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224C0D9D-5B60-41D3-BD54-FEFD11B77984}" type="datetime1">
              <a:rPr kumimoji="1" lang="ja-JP" altLang="en-US" smtClean="0"/>
              <a:t>2019/3/4</a:t>
            </a:fld>
            <a:endParaRPr kumimoji="1" lang="ja-JP" altLang="en-US"/>
          </a:p>
        </p:txBody>
      </p:sp>
      <p:sp>
        <p:nvSpPr>
          <p:cNvPr id="5" name="フッター プレースホルダ 4"/>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p:txBody>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10"/>
          </p:nvPr>
        </p:nvSpPr>
        <p:spPr/>
        <p:txBody>
          <a:bodyPr/>
          <a:lstStyle/>
          <a:p>
            <a:fld id="{21F2A22A-6464-4BAF-905F-AFB9A80D99D9}" type="datetime1">
              <a:rPr kumimoji="1" lang="ja-JP" altLang="en-US" smtClean="0"/>
              <a:t>2019/3/4</a:t>
            </a:fld>
            <a:endParaRPr kumimoji="1" lang="ja-JP" altLang="en-US"/>
          </a:p>
        </p:txBody>
      </p:sp>
      <p:sp>
        <p:nvSpPr>
          <p:cNvPr id="5" name="フッター プレースホルダ 4"/>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 テキストの書式設定</a:t>
            </a:r>
          </a:p>
        </p:txBody>
      </p:sp>
      <p:sp>
        <p:nvSpPr>
          <p:cNvPr id="4" name="日付プレースホルダ 3"/>
          <p:cNvSpPr>
            <a:spLocks noGrp="1"/>
          </p:cNvSpPr>
          <p:nvPr>
            <p:ph type="dt" sz="half" idx="10"/>
          </p:nvPr>
        </p:nvSpPr>
        <p:spPr/>
        <p:txBody>
          <a:bodyPr/>
          <a:lstStyle/>
          <a:p>
            <a:fld id="{3DFA09FA-BE8F-42F7-A4A1-0B6B823EB70B}" type="datetime1">
              <a:rPr kumimoji="1" lang="ja-JP" altLang="en-US" smtClean="0"/>
              <a:t>2019/3/4</a:t>
            </a:fld>
            <a:endParaRPr kumimoji="1" lang="ja-JP" altLang="en-US"/>
          </a:p>
        </p:txBody>
      </p:sp>
      <p:sp>
        <p:nvSpPr>
          <p:cNvPr id="5" name="フッター プレースホルダ 4"/>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6" name="スライド番号プレースホルダ 5"/>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コンテンツ プレースホルダ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 4"/>
          <p:cNvSpPr>
            <a:spLocks noGrp="1"/>
          </p:cNvSpPr>
          <p:nvPr>
            <p:ph type="dt" sz="half" idx="10"/>
          </p:nvPr>
        </p:nvSpPr>
        <p:spPr/>
        <p:txBody>
          <a:bodyPr/>
          <a:lstStyle/>
          <a:p>
            <a:fld id="{E76B725E-F61F-4636-8E6B-80D531EE5FE4}" type="datetime1">
              <a:rPr kumimoji="1" lang="ja-JP" altLang="en-US" smtClean="0"/>
              <a:t>2019/3/4</a:t>
            </a:fld>
            <a:endParaRPr kumimoji="1" lang="ja-JP" altLang="en-US"/>
          </a:p>
        </p:txBody>
      </p:sp>
      <p:sp>
        <p:nvSpPr>
          <p:cNvPr id="6" name="フッター プレースホルダ 5"/>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 6"/>
          <p:cNvSpPr>
            <a:spLocks noGrp="1"/>
          </p:cNvSpPr>
          <p:nvPr>
            <p:ph type="dt" sz="half" idx="10"/>
          </p:nvPr>
        </p:nvSpPr>
        <p:spPr/>
        <p:txBody>
          <a:bodyPr/>
          <a:lstStyle/>
          <a:p>
            <a:fld id="{127AFAB0-15EE-452F-B031-9C5E73111562}" type="datetime1">
              <a:rPr kumimoji="1" lang="ja-JP" altLang="en-US" smtClean="0"/>
              <a:t>2019/3/4</a:t>
            </a:fld>
            <a:endParaRPr kumimoji="1" lang="ja-JP" altLang="en-US"/>
          </a:p>
        </p:txBody>
      </p:sp>
      <p:sp>
        <p:nvSpPr>
          <p:cNvPr id="8" name="フッター プレースホルダ 7"/>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9" name="スライド番号プレースホルダ 8"/>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 タイトルの書式設定</a:t>
            </a:r>
            <a:endParaRPr kumimoji="1" lang="ja-JP" altLang="en-US"/>
          </a:p>
        </p:txBody>
      </p:sp>
      <p:sp>
        <p:nvSpPr>
          <p:cNvPr id="3" name="日付プレースホルダ 2"/>
          <p:cNvSpPr>
            <a:spLocks noGrp="1"/>
          </p:cNvSpPr>
          <p:nvPr>
            <p:ph type="dt" sz="half" idx="10"/>
          </p:nvPr>
        </p:nvSpPr>
        <p:spPr/>
        <p:txBody>
          <a:bodyPr/>
          <a:lstStyle/>
          <a:p>
            <a:fld id="{5163CE00-145B-42E7-BA37-66A753700B92}" type="datetime1">
              <a:rPr kumimoji="1" lang="ja-JP" altLang="en-US" smtClean="0"/>
              <a:t>2019/3/4</a:t>
            </a:fld>
            <a:endParaRPr kumimoji="1" lang="ja-JP" altLang="en-US"/>
          </a:p>
        </p:txBody>
      </p:sp>
      <p:sp>
        <p:nvSpPr>
          <p:cNvPr id="4" name="フッター プレースホルダ 3"/>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5" name="スライド番号プレースホルダ 4"/>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5654D03B-C8D9-4621-91C7-36F3E7173C9E}" type="datetime1">
              <a:rPr kumimoji="1" lang="ja-JP" altLang="en-US" smtClean="0"/>
              <a:t>2019/3/4</a:t>
            </a:fld>
            <a:endParaRPr kumimoji="1" lang="ja-JP" altLang="en-US"/>
          </a:p>
        </p:txBody>
      </p:sp>
      <p:sp>
        <p:nvSpPr>
          <p:cNvPr id="3" name="フッター プレースホルダ 2"/>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4" name="スライド番号プレースホルダ 3"/>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14C44D8E-E195-4962-AC88-2076B6DCBA55}" type="datetime1">
              <a:rPr kumimoji="1" lang="ja-JP" altLang="en-US" smtClean="0"/>
              <a:t>2019/3/4</a:t>
            </a:fld>
            <a:endParaRPr kumimoji="1" lang="ja-JP" altLang="en-US"/>
          </a:p>
        </p:txBody>
      </p:sp>
      <p:sp>
        <p:nvSpPr>
          <p:cNvPr id="6" name="フッター プレースホルダ 5"/>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 タイトルの書式設定</a:t>
            </a:r>
            <a:endParaRPr kumimoji="1" lang="ja-JP" altLang="en-US"/>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 テキストの書式設定</a:t>
            </a:r>
          </a:p>
        </p:txBody>
      </p:sp>
      <p:sp>
        <p:nvSpPr>
          <p:cNvPr id="5" name="日付プレースホルダ 4"/>
          <p:cNvSpPr>
            <a:spLocks noGrp="1"/>
          </p:cNvSpPr>
          <p:nvPr>
            <p:ph type="dt" sz="half" idx="10"/>
          </p:nvPr>
        </p:nvSpPr>
        <p:spPr/>
        <p:txBody>
          <a:bodyPr/>
          <a:lstStyle/>
          <a:p>
            <a:fld id="{6698B902-C71B-457C-81D9-873E6B3749EF}" type="datetime1">
              <a:rPr kumimoji="1" lang="ja-JP" altLang="en-US" smtClean="0"/>
              <a:t>2019/3/4</a:t>
            </a:fld>
            <a:endParaRPr kumimoji="1" lang="ja-JP" altLang="en-US"/>
          </a:p>
        </p:txBody>
      </p:sp>
      <p:sp>
        <p:nvSpPr>
          <p:cNvPr id="6" name="フッター プレースホルダ 5"/>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7" name="スライド番号プレースホルダ 6"/>
          <p:cNvSpPr>
            <a:spLocks noGrp="1"/>
          </p:cNvSpPr>
          <p:nvPr>
            <p:ph type="sldNum" sz="quarter" idx="12"/>
          </p:nvPr>
        </p:nvSpPr>
        <p:spPr/>
        <p:txBody>
          <a:bodyPr/>
          <a:lstStyle/>
          <a:p>
            <a:fld id="{D2D8002D-B5B0-4BAC-B1F6-782DDCCE6D9C}" type="slidenum">
              <a:rPr kumimoji="1" lang="ja-JP" altLang="en-US" smtClean="0"/>
              <a:t>‹#›</a:t>
            </a:fld>
            <a:endParaRPr kumimoji="1" lang="ja-JP" alt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 タイトルの書式設定</a:t>
            </a:r>
            <a:endParaRPr kumimoji="1" lang="ja-JP" altLang="en-US"/>
          </a:p>
        </p:txBody>
      </p:sp>
      <p:sp>
        <p:nvSpPr>
          <p:cNvPr id="3" name="テキスト プレースホルダ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1183E44-9277-4C90-B7DB-24FA52C8AB9E}" type="datetime1">
              <a:rPr kumimoji="1" lang="ja-JP" altLang="en-US" smtClean="0"/>
              <a:t>2019/3/4</a:t>
            </a:fld>
            <a:endParaRPr kumimoji="1" lang="ja-JP" altLang="en-US"/>
          </a:p>
        </p:txBody>
      </p:sp>
      <p:sp>
        <p:nvSpPr>
          <p:cNvPr id="5" name="フッター プレースホルダ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kumimoji="1" lang="zh-CN" altLang="en-US" smtClean="0"/>
              <a:t>大田区福祉部福祉管理課法人指導担当　　</a:t>
            </a:r>
            <a:r>
              <a:rPr kumimoji="1" lang="en-US" altLang="zh-CN" smtClean="0"/>
              <a:t>2017-5-26</a:t>
            </a:r>
            <a:endParaRPr kumimoji="1" lang="ja-JP" altLang="en-US"/>
          </a:p>
        </p:txBody>
      </p:sp>
      <p:sp>
        <p:nvSpPr>
          <p:cNvPr id="6" name="スライド番号プレースホルダ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2D8002D-B5B0-4BAC-B1F6-782DDCCE6D9C}" type="slidenum">
              <a:rPr kumimoji="1" lang="ja-JP" altLang="en-US" smtClean="0"/>
              <a:t>‹#›</a:t>
            </a:fld>
            <a:endParaRPr kumimoji="1" lang="ja-JP"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image" Target="../media/image2.emf"/><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755576" y="4437112"/>
            <a:ext cx="8208912" cy="1584176"/>
          </a:xfrm>
        </p:spPr>
        <p:txBody>
          <a:bodyPr>
            <a:normAutofit/>
          </a:bodyPr>
          <a:lstStyle/>
          <a:p>
            <a:pPr marL="0" indent="0">
              <a:buNone/>
            </a:pPr>
            <a:r>
              <a:rPr kumimoji="1" lang="ja-JP" altLang="en-US" dirty="0" smtClean="0"/>
              <a:t>　　　</a:t>
            </a:r>
            <a:r>
              <a:rPr lang="ja-JP" altLang="en-US" sz="2000" dirty="0" smtClean="0"/>
              <a:t>　　　　　　　　　　　　　　　　　　　　　　　　　</a:t>
            </a:r>
            <a:r>
              <a:rPr lang="en-US" altLang="ja-JP" sz="2000" dirty="0" smtClean="0"/>
              <a:t>2018</a:t>
            </a:r>
            <a:r>
              <a:rPr lang="ja-JP" altLang="en-US" sz="2000" dirty="0" smtClean="0"/>
              <a:t>年</a:t>
            </a:r>
            <a:r>
              <a:rPr lang="en-US" altLang="ja-JP" sz="2000" dirty="0" smtClean="0"/>
              <a:t>2</a:t>
            </a:r>
            <a:r>
              <a:rPr lang="ja-JP" altLang="en-US" sz="2000" dirty="0" smtClean="0"/>
              <a:t>月</a:t>
            </a:r>
            <a:r>
              <a:rPr lang="en-US" altLang="ja-JP" sz="2000" dirty="0" smtClean="0"/>
              <a:t>20</a:t>
            </a:r>
            <a:r>
              <a:rPr lang="ja-JP" altLang="en-US" sz="2000" dirty="0" smtClean="0"/>
              <a:t>日</a:t>
            </a:r>
            <a:endParaRPr lang="en-US" altLang="ja-JP" sz="2000" dirty="0" smtClean="0"/>
          </a:p>
          <a:p>
            <a:pPr marL="0" indent="0">
              <a:buNone/>
            </a:pPr>
            <a:r>
              <a:rPr lang="ja-JP" altLang="en-US" sz="2000" dirty="0" smtClean="0"/>
              <a:t>　　　　　　　　　　　　　　　　　　　　　　　　　　　　　大田区福祉部福祉管理課</a:t>
            </a:r>
            <a:endParaRPr lang="en-US" altLang="ja-JP" sz="2000" dirty="0" smtClean="0"/>
          </a:p>
          <a:p>
            <a:pPr marL="0" indent="0">
              <a:buNone/>
            </a:pPr>
            <a:r>
              <a:rPr lang="ja-JP" altLang="en-US" sz="2000" dirty="0" smtClean="0"/>
              <a:t>　　　　　　　　　　　　　　　　　　　　　　　　　　　　　法人指導担当</a:t>
            </a:r>
            <a:endParaRPr lang="en-US" altLang="ja-JP" dirty="0" smtClean="0"/>
          </a:p>
          <a:p>
            <a:pPr marL="0" indent="0">
              <a:buNone/>
            </a:pPr>
            <a:endParaRPr kumimoji="1" lang="en-US" altLang="ja-JP" dirty="0" smtClean="0"/>
          </a:p>
          <a:p>
            <a:endParaRPr kumimoji="1" lang="ja-JP" altLang="en-US" dirty="0"/>
          </a:p>
        </p:txBody>
      </p:sp>
      <p:sp>
        <p:nvSpPr>
          <p:cNvPr id="6" name="テキスト ボックス 5"/>
          <p:cNvSpPr txBox="1"/>
          <p:nvPr/>
        </p:nvSpPr>
        <p:spPr>
          <a:xfrm>
            <a:off x="251520" y="1522963"/>
            <a:ext cx="8640960" cy="2439129"/>
          </a:xfrm>
          <a:prstGeom prst="rect">
            <a:avLst/>
          </a:prstGeo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wrap="square" rtlCol="0">
            <a:spAutoFit/>
          </a:bodyPr>
          <a:lstStyle/>
          <a:p>
            <a:r>
              <a:rPr lang="ja-JP" altLang="en-US" dirty="0" smtClean="0"/>
              <a:t>　　　　　　　　　　　　　　　　</a:t>
            </a:r>
            <a:r>
              <a:rPr lang="ja-JP" altLang="en-US" sz="3600" dirty="0" smtClean="0"/>
              <a:t>　　</a:t>
            </a:r>
            <a:r>
              <a:rPr lang="ja-JP" altLang="en-US" sz="3200" dirty="0" smtClean="0"/>
              <a:t>社会</a:t>
            </a:r>
            <a:r>
              <a:rPr lang="ja-JP" altLang="en-US" sz="3200" dirty="0"/>
              <a:t>福祉</a:t>
            </a:r>
            <a:r>
              <a:rPr lang="ja-JP" altLang="en-US" sz="3200" dirty="0" smtClean="0"/>
              <a:t>法人</a:t>
            </a:r>
            <a:endParaRPr lang="en-US" altLang="ja-JP" sz="3200" dirty="0" smtClean="0"/>
          </a:p>
          <a:p>
            <a:endParaRPr lang="en-US" altLang="ja-JP" sz="1050" dirty="0"/>
          </a:p>
          <a:p>
            <a:pPr algn="ctr"/>
            <a:r>
              <a:rPr lang="ja-JP" altLang="en-US" sz="4400" dirty="0" smtClean="0"/>
              <a:t>今年度末を迎えるにあたっての</a:t>
            </a:r>
            <a:endParaRPr lang="en-US" altLang="ja-JP" sz="4400" dirty="0" smtClean="0"/>
          </a:p>
          <a:p>
            <a:pPr algn="ctr"/>
            <a:r>
              <a:rPr lang="ja-JP" altLang="en-US" sz="4400" dirty="0" smtClean="0"/>
              <a:t>留意事項</a:t>
            </a:r>
            <a:endParaRPr lang="en-US" altLang="ja-JP" sz="4400" dirty="0" smtClean="0"/>
          </a:p>
          <a:p>
            <a:r>
              <a:rPr lang="ja-JP" altLang="en-US" dirty="0"/>
              <a:t>　　　　　　　　　　</a:t>
            </a:r>
            <a:endParaRPr lang="en-US" altLang="ja-JP" dirty="0"/>
          </a:p>
        </p:txBody>
      </p:sp>
      <p:sp>
        <p:nvSpPr>
          <p:cNvPr id="7" name="フッター プレースホルダー 3"/>
          <p:cNvSpPr>
            <a:spLocks noGrp="1"/>
          </p:cNvSpPr>
          <p:nvPr>
            <p:ph type="ftr" sz="quarter" idx="11"/>
          </p:nvPr>
        </p:nvSpPr>
        <p:spPr>
          <a:xfrm>
            <a:off x="3124200" y="6356350"/>
            <a:ext cx="2895600" cy="365125"/>
          </a:xfrm>
        </p:spPr>
        <p:txBody>
          <a:bodyPr/>
          <a:lstStyle/>
          <a:p>
            <a:r>
              <a:rPr kumimoji="1" lang="zh-CN" altLang="en-US" dirty="0" smtClean="0"/>
              <a:t>大田区福祉部 福祉管理課 法人指導担当　　</a:t>
            </a:r>
            <a:r>
              <a:rPr kumimoji="1" lang="en-US" altLang="zh-CN" dirty="0" smtClean="0"/>
              <a:t>2018-2-20</a:t>
            </a:r>
            <a:endParaRPr kumimoji="1" lang="ja-JP" altLang="en-US" dirty="0"/>
          </a:p>
        </p:txBody>
      </p:sp>
      <p:sp>
        <p:nvSpPr>
          <p:cNvPr id="8" name="スライド番号プレースホルダー 4"/>
          <p:cNvSpPr>
            <a:spLocks noGrp="1"/>
          </p:cNvSpPr>
          <p:nvPr>
            <p:ph type="sldNum" sz="quarter" idx="12"/>
          </p:nvPr>
        </p:nvSpPr>
        <p:spPr>
          <a:xfrm>
            <a:off x="6553200" y="6356350"/>
            <a:ext cx="2133600" cy="365125"/>
          </a:xfrm>
        </p:spPr>
        <p:txBody>
          <a:bodyPr/>
          <a:lstStyle/>
          <a:p>
            <a:fld id="{D2D8002D-B5B0-4BAC-B1F6-782DDCCE6D9C}" type="slidenum">
              <a:rPr kumimoji="1" lang="ja-JP" altLang="en-US" smtClean="0"/>
              <a:t>1</a:t>
            </a:fld>
            <a:endParaRPr kumimoji="1" lang="ja-JP" altLang="en-US"/>
          </a:p>
        </p:txBody>
      </p:sp>
      <p:sp>
        <p:nvSpPr>
          <p:cNvPr id="2" name="テキスト ボックス 1"/>
          <p:cNvSpPr txBox="1"/>
          <p:nvPr/>
        </p:nvSpPr>
        <p:spPr>
          <a:xfrm>
            <a:off x="7596336" y="116632"/>
            <a:ext cx="1368152" cy="461665"/>
          </a:xfrm>
          <a:prstGeom prst="rect">
            <a:avLst/>
          </a:prstGeom>
          <a:noFill/>
          <a:ln>
            <a:solidFill>
              <a:schemeClr val="tx1"/>
            </a:solidFill>
          </a:ln>
        </p:spPr>
        <p:txBody>
          <a:bodyPr wrap="square" rtlCol="0">
            <a:spAutoFit/>
          </a:bodyPr>
          <a:lstStyle/>
          <a:p>
            <a:r>
              <a:rPr kumimoji="1" lang="ja-JP" altLang="en-US" sz="2400" dirty="0" smtClean="0"/>
              <a:t> 資料 ２．</a:t>
            </a:r>
            <a:endParaRPr kumimoji="1" lang="ja-JP" altLang="en-US" sz="2400" dirty="0"/>
          </a:p>
        </p:txBody>
      </p:sp>
    </p:spTree>
    <p:extLst>
      <p:ext uri="{BB962C8B-B14F-4D97-AF65-F5344CB8AC3E}">
        <p14:creationId xmlns:p14="http://schemas.microsoft.com/office/powerpoint/2010/main" val="2996664900"/>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 福祉管理課 法人指導担当　　</a:t>
            </a:r>
            <a:r>
              <a:rPr kumimoji="1" lang="en-US" altLang="zh-CN" dirty="0" smtClean="0"/>
              <a:t>2018-2-20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10</a:t>
            </a:fld>
            <a:endParaRPr kumimoji="1" lang="ja-JP" altLang="en-US"/>
          </a:p>
        </p:txBody>
      </p:sp>
      <p:sp>
        <p:nvSpPr>
          <p:cNvPr id="8" name="タイトル 1"/>
          <p:cNvSpPr>
            <a:spLocks noGrp="1"/>
          </p:cNvSpPr>
          <p:nvPr>
            <p:ph type="title"/>
          </p:nvPr>
        </p:nvSpPr>
        <p:spPr>
          <a:xfrm>
            <a:off x="395536" y="332656"/>
            <a:ext cx="4176464" cy="720080"/>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a:t>
            </a:r>
            <a:r>
              <a:rPr lang="en-US" altLang="ja-JP" sz="2800" dirty="0" smtClean="0"/>
              <a:t>I</a:t>
            </a:r>
            <a:r>
              <a:rPr lang="ja-JP" altLang="en-US" sz="2800" dirty="0" err="1" smtClean="0"/>
              <a:t>．</a:t>
            </a:r>
            <a:r>
              <a:rPr lang="ja-JP" altLang="en-US" sz="2800" dirty="0" smtClean="0"/>
              <a:t>　決算上の留意事項　</a:t>
            </a:r>
            <a:endParaRPr kumimoji="1" lang="ja-JP" altLang="en-US" sz="2800" dirty="0"/>
          </a:p>
        </p:txBody>
      </p:sp>
      <p:sp>
        <p:nvSpPr>
          <p:cNvPr id="9" name="コンテンツ プレースホルダー 2"/>
          <p:cNvSpPr>
            <a:spLocks noGrp="1"/>
          </p:cNvSpPr>
          <p:nvPr>
            <p:ph idx="1"/>
          </p:nvPr>
        </p:nvSpPr>
        <p:spPr>
          <a:xfrm>
            <a:off x="251520" y="1196752"/>
            <a:ext cx="8784976" cy="4824536"/>
          </a:xfrm>
          <a:ln>
            <a:solidFill>
              <a:schemeClr val="tx1"/>
            </a:solidFill>
          </a:ln>
        </p:spPr>
        <p:txBody>
          <a:bodyPr>
            <a:normAutofit fontScale="85000" lnSpcReduction="20000"/>
          </a:bodyPr>
          <a:lstStyle/>
          <a:p>
            <a:pPr marL="0" lvl="0" indent="0">
              <a:buNone/>
            </a:pPr>
            <a:endParaRPr kumimoji="1" lang="en-US" altLang="ja-JP" sz="1050" u="sng" dirty="0" smtClean="0">
              <a:latin typeface="ＭＳ ゴシック" panose="020B0609070205080204" pitchFamily="49" charset="-128"/>
              <a:ea typeface="ＭＳ ゴシック" panose="020B0609070205080204" pitchFamily="49" charset="-128"/>
            </a:endParaRPr>
          </a:p>
          <a:p>
            <a:pPr marL="0" lvl="0" indent="0">
              <a:buNone/>
            </a:pPr>
            <a:r>
              <a:rPr lang="ja-JP" altLang="en-US" sz="2400" b="1" u="sng" dirty="0" smtClean="0">
                <a:latin typeface="ＭＳ ゴシック" panose="020B0609070205080204" pitchFamily="49" charset="-128"/>
                <a:ea typeface="ＭＳ ゴシック" panose="020B0609070205080204" pitchFamily="49" charset="-128"/>
              </a:rPr>
              <a:t>　４．会計専門家の活用　（１）</a:t>
            </a:r>
            <a:r>
              <a:rPr lang="en-US" altLang="ja-JP" sz="2400" b="1" u="sng" dirty="0" smtClean="0">
                <a:latin typeface="ＭＳ ゴシック" panose="020B0609070205080204" pitchFamily="49" charset="-128"/>
                <a:ea typeface="ＭＳ ゴシック" panose="020B0609070205080204" pitchFamily="49" charset="-128"/>
              </a:rPr>
              <a:t/>
            </a:r>
            <a:br>
              <a:rPr lang="en-US" altLang="ja-JP" sz="2400" b="1" u="sng" dirty="0" smtClean="0">
                <a:latin typeface="ＭＳ ゴシック" panose="020B0609070205080204" pitchFamily="49" charset="-128"/>
                <a:ea typeface="ＭＳ ゴシック" panose="020B0609070205080204" pitchFamily="49" charset="-128"/>
              </a:rPr>
            </a:br>
            <a:r>
              <a:rPr lang="ja-JP" altLang="en-US" sz="1600" dirty="0">
                <a:latin typeface="ＭＳ ゴシック" panose="020B0609070205080204" pitchFamily="49" charset="-128"/>
                <a:ea typeface="ＭＳ ゴシック" panose="020B0609070205080204" pitchFamily="49" charset="-128"/>
              </a:rPr>
              <a:t>　</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900" dirty="0" smtClean="0">
                <a:latin typeface="ＭＳ ゴシック" panose="020B0609070205080204" pitchFamily="49" charset="-128"/>
                <a:ea typeface="ＭＳ ゴシック" panose="020B0609070205080204" pitchFamily="49" charset="-128"/>
              </a:rPr>
              <a:t>（１）会計専門家の活用</a:t>
            </a:r>
            <a:r>
              <a:rPr lang="ja-JP" altLang="en-US" sz="1900" dirty="0">
                <a:latin typeface="ＭＳ ゴシック" panose="020B0609070205080204" pitchFamily="49" charset="-128"/>
                <a:ea typeface="ＭＳ ゴシック" panose="020B0609070205080204" pitchFamily="49" charset="-128"/>
              </a:rPr>
              <a:t>に</a:t>
            </a:r>
            <a:r>
              <a:rPr lang="ja-JP" altLang="en-US" sz="1900" dirty="0" smtClean="0">
                <a:latin typeface="ＭＳ ゴシック" panose="020B0609070205080204" pitchFamily="49" charset="-128"/>
                <a:ea typeface="ＭＳ ゴシック" panose="020B0609070205080204" pitchFamily="49" charset="-128"/>
              </a:rPr>
              <a:t>よる管理レベルの改善</a:t>
            </a:r>
            <a:endParaRPr lang="en-US" altLang="ja-JP" sz="19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smtClean="0">
                <a:latin typeface="ＭＳ ゴシック" panose="020B0609070205080204" pitchFamily="49" charset="-128"/>
                <a:ea typeface="ＭＳ ゴシック" panose="020B0609070205080204" pitchFamily="49" charset="-128"/>
              </a:rPr>
              <a:t>　　　</a:t>
            </a:r>
            <a:r>
              <a:rPr lang="ja-JP" altLang="en-US" sz="1800" dirty="0" smtClean="0">
                <a:latin typeface="ＭＳ ゴシック" panose="020B0609070205080204" pitchFamily="49" charset="-128"/>
                <a:ea typeface="ＭＳ ゴシック" panose="020B0609070205080204" pitchFamily="49" charset="-128"/>
              </a:rPr>
              <a:t>会計専門家の活用</a:t>
            </a:r>
            <a:r>
              <a:rPr lang="ja-JP" altLang="en-US" sz="1800" dirty="0">
                <a:latin typeface="ＭＳ ゴシック" panose="020B0609070205080204" pitchFamily="49" charset="-128"/>
                <a:ea typeface="ＭＳ ゴシック" panose="020B0609070205080204" pitchFamily="49" charset="-128"/>
              </a:rPr>
              <a:t>に</a:t>
            </a:r>
            <a:r>
              <a:rPr lang="ja-JP" altLang="en-US" sz="1800" dirty="0" smtClean="0">
                <a:latin typeface="ＭＳ ゴシック" panose="020B0609070205080204" pitchFamily="49" charset="-128"/>
                <a:ea typeface="ＭＳ ゴシック" panose="020B0609070205080204" pitchFamily="49" charset="-128"/>
              </a:rPr>
              <a:t>より管理レベルが改善された事例がありました。平成２３年度新会計基準</a:t>
            </a:r>
            <a:r>
              <a:rPr lang="en-US" altLang="ja-JP" sz="1800" dirty="0" smtClean="0">
                <a:latin typeface="ＭＳ ゴシック" panose="020B0609070205080204" pitchFamily="49" charset="-128"/>
                <a:ea typeface="ＭＳ ゴシック" panose="020B0609070205080204" pitchFamily="49" charset="-128"/>
              </a:rPr>
              <a:t/>
            </a:r>
            <a:br>
              <a:rPr lang="en-US" altLang="ja-JP" sz="1800" dirty="0" smtClean="0">
                <a:latin typeface="ＭＳ ゴシック" panose="020B0609070205080204" pitchFamily="49" charset="-128"/>
                <a:ea typeface="ＭＳ ゴシック" panose="020B0609070205080204" pitchFamily="49" charset="-128"/>
              </a:rPr>
            </a:br>
            <a:r>
              <a:rPr lang="ja-JP" altLang="en-US" sz="1800" dirty="0" smtClean="0">
                <a:latin typeface="ＭＳ ゴシック" panose="020B0609070205080204" pitchFamily="49" charset="-128"/>
                <a:ea typeface="ＭＳ ゴシック" panose="020B0609070205080204" pitchFamily="49" charset="-128"/>
              </a:rPr>
              <a:t>　　　の対応から始まり、平成２８年度の会計基準改正の適用など、会計処理の適正性の向上、誤謬</a:t>
            </a:r>
            <a:r>
              <a:rPr lang="en-US" altLang="ja-JP" sz="1800" dirty="0" smtClean="0">
                <a:latin typeface="ＭＳ ゴシック" panose="020B0609070205080204" pitchFamily="49" charset="-128"/>
                <a:ea typeface="ＭＳ ゴシック" panose="020B0609070205080204" pitchFamily="49" charset="-128"/>
              </a:rPr>
              <a:t/>
            </a:r>
            <a:br>
              <a:rPr lang="en-US" altLang="ja-JP" sz="1800" dirty="0" smtClean="0">
                <a:latin typeface="ＭＳ ゴシック" panose="020B0609070205080204" pitchFamily="49" charset="-128"/>
                <a:ea typeface="ＭＳ ゴシック" panose="020B0609070205080204" pitchFamily="49" charset="-128"/>
              </a:rPr>
            </a:br>
            <a:r>
              <a:rPr lang="ja-JP" altLang="en-US" sz="1800" dirty="0" smtClean="0">
                <a:latin typeface="ＭＳ ゴシック" panose="020B0609070205080204" pitchFamily="49" charset="-128"/>
                <a:ea typeface="ＭＳ ゴシック" panose="020B0609070205080204" pitchFamily="49" charset="-128"/>
              </a:rPr>
              <a:t>　　　の減少など、大幅なる改善が図られました。</a:t>
            </a:r>
            <a:endParaRPr lang="en-US" altLang="ja-JP" sz="1800" dirty="0">
              <a:latin typeface="ＭＳ ゴシック" panose="020B0609070205080204" pitchFamily="49" charset="-128"/>
              <a:ea typeface="ＭＳ ゴシック" panose="020B0609070205080204" pitchFamily="49" charset="-128"/>
            </a:endParaRPr>
          </a:p>
          <a:p>
            <a:pPr marL="0" indent="0">
              <a:buNone/>
            </a:pPr>
            <a:r>
              <a:rPr lang="ja-JP" altLang="en-US" sz="1600" dirty="0" smtClean="0">
                <a:latin typeface="ＭＳ ゴシック" panose="020B0609070205080204" pitchFamily="49" charset="-128"/>
                <a:ea typeface="ＭＳ ゴシック" panose="020B0609070205080204" pitchFamily="49" charset="-128"/>
              </a:rPr>
              <a:t>　</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900" dirty="0" smtClean="0">
                <a:latin typeface="ＭＳ ゴシック" panose="020B0609070205080204" pitchFamily="49" charset="-128"/>
                <a:ea typeface="ＭＳ ゴシック" panose="020B0609070205080204" pitchFamily="49" charset="-128"/>
              </a:rPr>
              <a:t>（２）会計専門家の活用のメリットと費用対効果</a:t>
            </a:r>
            <a:endParaRPr lang="en-US" altLang="ja-JP" sz="19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　　</a:t>
            </a:r>
            <a:r>
              <a:rPr lang="ja-JP" altLang="en-US" sz="1800" dirty="0" smtClean="0">
                <a:latin typeface="ＭＳ ゴシック" panose="020B0609070205080204" pitchFamily="49" charset="-128"/>
                <a:ea typeface="ＭＳ ゴシック" panose="020B0609070205080204" pitchFamily="49" charset="-128"/>
              </a:rPr>
              <a:t>①会計専門家の</a:t>
            </a:r>
            <a:r>
              <a:rPr lang="ja-JP" altLang="en-US" sz="1800" dirty="0">
                <a:latin typeface="ＭＳ ゴシック" panose="020B0609070205080204" pitchFamily="49" charset="-128"/>
                <a:ea typeface="ＭＳ ゴシック" panose="020B0609070205080204" pitchFamily="49" charset="-128"/>
              </a:rPr>
              <a:t>活用を図り、その結果、法人の財務状況の透明性、適正性</a:t>
            </a:r>
            <a:r>
              <a:rPr lang="ja-JP" altLang="en-US" sz="1800" dirty="0" smtClean="0">
                <a:latin typeface="ＭＳ ゴシック" panose="020B0609070205080204" pitchFamily="49" charset="-128"/>
                <a:ea typeface="ＭＳ ゴシック" panose="020B0609070205080204" pitchFamily="49" charset="-128"/>
              </a:rPr>
              <a:t>が確保</a:t>
            </a:r>
            <a:r>
              <a:rPr lang="ja-JP" altLang="en-US" sz="1800" dirty="0">
                <a:latin typeface="ＭＳ ゴシック" panose="020B0609070205080204" pitchFamily="49" charset="-128"/>
                <a:ea typeface="ＭＳ ゴシック" panose="020B0609070205080204" pitchFamily="49" charset="-128"/>
              </a:rPr>
              <a:t>されて</a:t>
            </a:r>
            <a:r>
              <a:rPr lang="ja-JP" altLang="en-US" sz="1800" dirty="0" smtClean="0">
                <a:latin typeface="ＭＳ ゴシック" panose="020B0609070205080204" pitchFamily="49" charset="-128"/>
                <a:ea typeface="ＭＳ ゴシック" panose="020B0609070205080204" pitchFamily="49" charset="-128"/>
              </a:rPr>
              <a:t>いると</a:t>
            </a:r>
            <a:r>
              <a:rPr lang="en-US" altLang="ja-JP" sz="1800" dirty="0" smtClean="0">
                <a:latin typeface="ＭＳ ゴシック" panose="020B0609070205080204" pitchFamily="49" charset="-128"/>
                <a:ea typeface="ＭＳ ゴシック" panose="020B0609070205080204" pitchFamily="49" charset="-128"/>
              </a:rPr>
              <a:t/>
            </a:r>
            <a:br>
              <a:rPr lang="en-US" altLang="ja-JP" sz="1800" dirty="0" smtClean="0">
                <a:latin typeface="ＭＳ ゴシック" panose="020B0609070205080204" pitchFamily="49" charset="-128"/>
                <a:ea typeface="ＭＳ ゴシック" panose="020B0609070205080204" pitchFamily="49" charset="-128"/>
              </a:rPr>
            </a:br>
            <a:r>
              <a:rPr lang="ja-JP" altLang="en-US" sz="1800" dirty="0" smtClean="0">
                <a:latin typeface="ＭＳ ゴシック" panose="020B0609070205080204" pitchFamily="49" charset="-128"/>
                <a:ea typeface="ＭＳ ゴシック" panose="020B0609070205080204" pitchFamily="49" charset="-128"/>
              </a:rPr>
              <a:t>　　　　判断された場合</a:t>
            </a:r>
            <a:r>
              <a:rPr lang="ja-JP" altLang="en-US" sz="1800" dirty="0">
                <a:latin typeface="ＭＳ ゴシック" panose="020B0609070205080204" pitchFamily="49" charset="-128"/>
                <a:ea typeface="ＭＳ ゴシック" panose="020B0609070205080204" pitchFamily="49" charset="-128"/>
              </a:rPr>
              <a:t>は</a:t>
            </a:r>
            <a:r>
              <a:rPr lang="ja-JP" altLang="en-US" sz="1800" dirty="0" smtClean="0">
                <a:latin typeface="ＭＳ ゴシック" panose="020B0609070205080204" pitchFamily="49" charset="-128"/>
                <a:ea typeface="ＭＳ ゴシック" panose="020B0609070205080204" pitchFamily="49" charset="-128"/>
              </a:rPr>
              <a:t>、所轄庁による一般指導監査の周期の延長が可能となります。</a:t>
            </a:r>
            <a:endParaRPr lang="en-US" altLang="ja-JP" sz="1800" dirty="0">
              <a:latin typeface="ＭＳ ゴシック" panose="020B0609070205080204" pitchFamily="49" charset="-128"/>
              <a:ea typeface="ＭＳ ゴシック" panose="020B0609070205080204" pitchFamily="49" charset="-128"/>
            </a:endParaRPr>
          </a:p>
          <a:p>
            <a:pPr marL="0" indent="0">
              <a:buNone/>
            </a:pPr>
            <a:r>
              <a:rPr lang="ja-JP" altLang="en-US" sz="1800" dirty="0" smtClean="0">
                <a:latin typeface="ＭＳ ゴシック" panose="020B0609070205080204" pitchFamily="49" charset="-128"/>
                <a:ea typeface="ＭＳ ゴシック" panose="020B0609070205080204" pitchFamily="49" charset="-128"/>
              </a:rPr>
              <a:t>　　　　・</a:t>
            </a:r>
            <a:r>
              <a:rPr lang="ja-JP" altLang="en-US" sz="1800" dirty="0">
                <a:latin typeface="ＭＳ ゴシック" panose="020B0609070205080204" pitchFamily="49" charset="-128"/>
                <a:ea typeface="ＭＳ ゴシック" panose="020B0609070205080204" pitchFamily="49" charset="-128"/>
              </a:rPr>
              <a:t>会計監査人を置く法人　　　　　　　　　　       　        　　５年間まで</a:t>
            </a:r>
            <a:endParaRPr lang="en-US" altLang="ja-JP" sz="1800" dirty="0">
              <a:latin typeface="ＭＳ ゴシック" panose="020B0609070205080204" pitchFamily="49" charset="-128"/>
              <a:ea typeface="ＭＳ ゴシック" panose="020B0609070205080204" pitchFamily="49" charset="-128"/>
            </a:endParaRPr>
          </a:p>
          <a:p>
            <a:pPr marL="0" indent="0">
              <a:buNone/>
            </a:pPr>
            <a:r>
              <a:rPr lang="ja-JP" altLang="en-US" sz="1800" dirty="0">
                <a:latin typeface="ＭＳ ゴシック" panose="020B0609070205080204" pitchFamily="49" charset="-128"/>
                <a:ea typeface="ＭＳ ゴシック" panose="020B0609070205080204" pitchFamily="49" charset="-128"/>
              </a:rPr>
              <a:t>　</a:t>
            </a:r>
            <a:r>
              <a:rPr lang="ja-JP" altLang="en-US" sz="1800" dirty="0" smtClean="0">
                <a:latin typeface="ＭＳ ゴシック" panose="020B0609070205080204" pitchFamily="49" charset="-128"/>
                <a:ea typeface="ＭＳ ゴシック" panose="020B0609070205080204" pitchFamily="49" charset="-128"/>
              </a:rPr>
              <a:t>　　　・</a:t>
            </a:r>
            <a:r>
              <a:rPr lang="ja-JP" altLang="en-US" sz="1800" dirty="0">
                <a:latin typeface="ＭＳ ゴシック" panose="020B0609070205080204" pitchFamily="49" charset="-128"/>
                <a:ea typeface="ＭＳ ゴシック" panose="020B0609070205080204" pitchFamily="49" charset="-128"/>
              </a:rPr>
              <a:t>公認会計士又は監査法人による社会福祉法</a:t>
            </a:r>
            <a:endParaRPr lang="en-US" altLang="ja-JP" sz="1800" dirty="0">
              <a:latin typeface="ＭＳ ゴシック" panose="020B0609070205080204" pitchFamily="49" charset="-128"/>
              <a:ea typeface="ＭＳ ゴシック" panose="020B0609070205080204" pitchFamily="49" charset="-128"/>
            </a:endParaRPr>
          </a:p>
          <a:p>
            <a:pPr marL="0" indent="0">
              <a:buNone/>
            </a:pPr>
            <a:r>
              <a:rPr lang="ja-JP" altLang="en-US" sz="1800" dirty="0">
                <a:latin typeface="ＭＳ ゴシック" panose="020B0609070205080204" pitchFamily="49" charset="-128"/>
                <a:ea typeface="ＭＳ ゴシック" panose="020B0609070205080204" pitchFamily="49" charset="-128"/>
              </a:rPr>
              <a:t>　</a:t>
            </a:r>
            <a:r>
              <a:rPr lang="ja-JP" altLang="en-US" sz="1800" dirty="0" smtClean="0">
                <a:latin typeface="ＭＳ ゴシック" panose="020B0609070205080204" pitchFamily="49" charset="-128"/>
                <a:ea typeface="ＭＳ ゴシック" panose="020B0609070205080204" pitchFamily="49" charset="-128"/>
              </a:rPr>
              <a:t>　　　　に</a:t>
            </a:r>
            <a:r>
              <a:rPr lang="ja-JP" altLang="en-US" sz="1800" dirty="0">
                <a:latin typeface="ＭＳ ゴシック" panose="020B0609070205080204" pitchFamily="49" charset="-128"/>
                <a:ea typeface="ＭＳ ゴシック" panose="020B0609070205080204" pitchFamily="49" charset="-128"/>
              </a:rPr>
              <a:t>準じた監査を実施する法人　　　　         </a:t>
            </a:r>
            <a:r>
              <a:rPr lang="ja-JP" altLang="en-US" sz="1800" dirty="0" smtClean="0">
                <a:latin typeface="ＭＳ ゴシック" panose="020B0609070205080204" pitchFamily="49" charset="-128"/>
                <a:ea typeface="ＭＳ ゴシック" panose="020B0609070205080204" pitchFamily="49" charset="-128"/>
              </a:rPr>
              <a:t>                  </a:t>
            </a:r>
            <a:r>
              <a:rPr lang="ja-JP" altLang="en-US" sz="1800" dirty="0">
                <a:latin typeface="ＭＳ ゴシック" panose="020B0609070205080204" pitchFamily="49" charset="-128"/>
                <a:ea typeface="ＭＳ ゴシック" panose="020B0609070205080204" pitchFamily="49" charset="-128"/>
              </a:rPr>
              <a:t>５年間まで</a:t>
            </a:r>
            <a:endParaRPr lang="en-US" altLang="ja-JP" sz="1800" dirty="0">
              <a:latin typeface="ＭＳ ゴシック" panose="020B0609070205080204" pitchFamily="49" charset="-128"/>
              <a:ea typeface="ＭＳ ゴシック" panose="020B0609070205080204" pitchFamily="49" charset="-128"/>
            </a:endParaRPr>
          </a:p>
          <a:p>
            <a:pPr marL="0" indent="0">
              <a:buNone/>
            </a:pPr>
            <a:r>
              <a:rPr lang="ja-JP" altLang="en-US" sz="1800" dirty="0" smtClean="0">
                <a:latin typeface="ＭＳ ゴシック" panose="020B0609070205080204" pitchFamily="49" charset="-128"/>
                <a:ea typeface="ＭＳ ゴシック" panose="020B0609070205080204" pitchFamily="49" charset="-128"/>
              </a:rPr>
              <a:t>　　　</a:t>
            </a:r>
            <a:r>
              <a:rPr lang="ja-JP" altLang="en-US" sz="1800" dirty="0">
                <a:latin typeface="ＭＳ ゴシック" panose="020B0609070205080204" pitchFamily="49" charset="-128"/>
                <a:ea typeface="ＭＳ ゴシック" panose="020B0609070205080204" pitchFamily="49" charset="-128"/>
              </a:rPr>
              <a:t>　・専門家による財務会計の支援を受けた法人　   </a:t>
            </a:r>
            <a:r>
              <a:rPr lang="ja-JP" altLang="en-US" sz="1800" dirty="0" smtClean="0">
                <a:latin typeface="ＭＳ ゴシック" panose="020B0609070205080204" pitchFamily="49" charset="-128"/>
                <a:ea typeface="ＭＳ ゴシック" panose="020B0609070205080204" pitchFamily="49" charset="-128"/>
              </a:rPr>
              <a:t>　　　　　　      </a:t>
            </a:r>
            <a:r>
              <a:rPr lang="ja-JP" altLang="en-US" sz="1800" dirty="0">
                <a:latin typeface="ＭＳ ゴシック" panose="020B0609070205080204" pitchFamily="49" charset="-128"/>
                <a:ea typeface="ＭＳ ゴシック" panose="020B0609070205080204" pitchFamily="49" charset="-128"/>
              </a:rPr>
              <a:t>４年間</a:t>
            </a:r>
            <a:r>
              <a:rPr lang="ja-JP" altLang="en-US" sz="1800" dirty="0" smtClean="0">
                <a:latin typeface="ＭＳ ゴシック" panose="020B0609070205080204" pitchFamily="49" charset="-128"/>
                <a:ea typeface="ＭＳ ゴシック" panose="020B0609070205080204" pitchFamily="49" charset="-128"/>
              </a:rPr>
              <a:t>まで</a:t>
            </a:r>
            <a:r>
              <a:rPr lang="ja-JP" altLang="en-US" sz="1800" dirty="0">
                <a:latin typeface="ＭＳ ゴシック" panose="020B0609070205080204" pitchFamily="49" charset="-128"/>
                <a:ea typeface="ＭＳ ゴシック" panose="020B0609070205080204" pitchFamily="49" charset="-128"/>
              </a:rPr>
              <a:t>　　</a:t>
            </a:r>
            <a:r>
              <a:rPr lang="ja-JP" altLang="en-US" sz="1800" dirty="0" smtClean="0">
                <a:latin typeface="ＭＳ ゴシック" panose="020B0609070205080204" pitchFamily="49" charset="-128"/>
                <a:ea typeface="ＭＳ ゴシック" panose="020B0609070205080204" pitchFamily="49" charset="-128"/>
              </a:rPr>
              <a:t>　</a:t>
            </a:r>
            <a:endParaRPr lang="en-US" altLang="ja-JP" sz="1800" dirty="0" smtClean="0">
              <a:latin typeface="ＭＳ ゴシック" panose="020B0609070205080204" pitchFamily="49" charset="-128"/>
              <a:ea typeface="ＭＳ ゴシック" panose="020B0609070205080204" pitchFamily="49" charset="-128"/>
            </a:endParaRPr>
          </a:p>
          <a:p>
            <a:pPr marL="0" lvl="0" indent="0">
              <a:buNone/>
            </a:pP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　　</a:t>
            </a:r>
            <a:r>
              <a:rPr lang="ja-JP" altLang="en-US" sz="1800" dirty="0" smtClean="0">
                <a:latin typeface="ＭＳ ゴシック" panose="020B0609070205080204" pitchFamily="49" charset="-128"/>
                <a:ea typeface="ＭＳ ゴシック" panose="020B0609070205080204" pitchFamily="49" charset="-128"/>
              </a:rPr>
              <a:t>②内部管理の向上</a:t>
            </a:r>
            <a:endParaRPr lang="en-US" altLang="ja-JP" sz="1800" dirty="0" smtClean="0">
              <a:latin typeface="ＭＳ ゴシック" panose="020B0609070205080204" pitchFamily="49" charset="-128"/>
              <a:ea typeface="ＭＳ ゴシック" panose="020B0609070205080204" pitchFamily="49" charset="-128"/>
            </a:endParaRPr>
          </a:p>
          <a:p>
            <a:pPr marL="0" indent="0">
              <a:buNone/>
            </a:pPr>
            <a:r>
              <a:rPr lang="ja-JP" altLang="en-US" sz="1800" dirty="0" smtClean="0">
                <a:latin typeface="ＭＳ ゴシック" panose="020B0609070205080204" pitchFamily="49" charset="-128"/>
                <a:ea typeface="ＭＳ ゴシック" panose="020B0609070205080204" pitchFamily="49" charset="-128"/>
              </a:rPr>
              <a:t>　　　　法人の内部監査の実施や、内部統制機能の構築や、チェック等ができます。</a:t>
            </a:r>
            <a:endParaRPr lang="en-US" altLang="ja-JP" sz="1800" dirty="0">
              <a:latin typeface="ＭＳ ゴシック" panose="020B0609070205080204" pitchFamily="49" charset="-128"/>
              <a:ea typeface="ＭＳ ゴシック" panose="020B0609070205080204" pitchFamily="49" charset="-128"/>
            </a:endParaRPr>
          </a:p>
          <a:p>
            <a:pPr marL="0" lvl="0" indent="0">
              <a:buNone/>
            </a:pPr>
            <a:endParaRPr lang="en-US" altLang="ja-JP" sz="1700" dirty="0">
              <a:latin typeface="ＭＳ ゴシック" panose="020B0609070205080204" pitchFamily="49" charset="-128"/>
              <a:ea typeface="ＭＳ ゴシック" panose="020B0609070205080204" pitchFamily="49" charset="-128"/>
            </a:endParaRPr>
          </a:p>
          <a:p>
            <a:pPr marL="0" indent="0">
              <a:buNone/>
            </a:pPr>
            <a:r>
              <a:rPr lang="ja-JP" altLang="en-US" sz="1700" dirty="0" smtClean="0">
                <a:latin typeface="ＭＳ ゴシック" panose="020B0609070205080204" pitchFamily="49" charset="-128"/>
                <a:ea typeface="ＭＳ ゴシック" panose="020B0609070205080204" pitchFamily="49" charset="-128"/>
              </a:rPr>
              <a:t>　　</a:t>
            </a:r>
            <a:r>
              <a:rPr lang="ja-JP" altLang="en-US" sz="1700" dirty="0">
                <a:latin typeface="ＭＳ ゴシック" panose="020B0609070205080204" pitchFamily="49" charset="-128"/>
                <a:ea typeface="ＭＳ ゴシック" panose="020B0609070205080204" pitchFamily="49" charset="-128"/>
              </a:rPr>
              <a:t>　</a:t>
            </a:r>
            <a:r>
              <a:rPr lang="ja-JP" altLang="en-US" sz="1800" dirty="0" smtClean="0">
                <a:latin typeface="ＭＳ ゴシック" panose="020B0609070205080204" pitchFamily="49" charset="-128"/>
                <a:ea typeface="ＭＳ ゴシック" panose="020B0609070205080204" pitchFamily="49" charset="-128"/>
              </a:rPr>
              <a:t>③投資効果測定</a:t>
            </a:r>
            <a:endParaRPr lang="en-US" altLang="ja-JP" sz="1800" dirty="0" smtClean="0">
              <a:latin typeface="ＭＳ ゴシック" panose="020B0609070205080204" pitchFamily="49" charset="-128"/>
              <a:ea typeface="ＭＳ ゴシック" panose="020B0609070205080204" pitchFamily="49" charset="-128"/>
            </a:endParaRPr>
          </a:p>
          <a:p>
            <a:pPr marL="0" indent="0">
              <a:buNone/>
            </a:pPr>
            <a:r>
              <a:rPr lang="ja-JP" altLang="en-US" sz="1800" dirty="0" smtClean="0">
                <a:latin typeface="ＭＳ ゴシック" panose="020B0609070205080204" pitchFamily="49" charset="-128"/>
                <a:ea typeface="ＭＳ ゴシック" panose="020B0609070205080204" pitchFamily="49" charset="-128"/>
              </a:rPr>
              <a:t>　　　　会計専門家の活用には費用が発生する</a:t>
            </a:r>
            <a:r>
              <a:rPr lang="ja-JP" altLang="en-US" sz="1800" dirty="0">
                <a:latin typeface="ＭＳ ゴシック" panose="020B0609070205080204" pitchFamily="49" charset="-128"/>
                <a:ea typeface="ＭＳ ゴシック" panose="020B0609070205080204" pitchFamily="49" charset="-128"/>
              </a:rPr>
              <a:t>ため、改善効果と</a:t>
            </a:r>
            <a:r>
              <a:rPr lang="ja-JP" altLang="en-US" sz="1800" dirty="0" smtClean="0">
                <a:latin typeface="ＭＳ ゴシック" panose="020B0609070205080204" pitchFamily="49" charset="-128"/>
                <a:ea typeface="ＭＳ ゴシック" panose="020B0609070205080204" pitchFamily="49" charset="-128"/>
              </a:rPr>
              <a:t>費用との</a:t>
            </a:r>
            <a:r>
              <a:rPr lang="ja-JP" altLang="en-US" sz="1800" b="1" dirty="0" smtClean="0">
                <a:latin typeface="ＭＳ ゴシック" panose="020B0609070205080204" pitchFamily="49" charset="-128"/>
                <a:ea typeface="ＭＳ ゴシック" panose="020B0609070205080204" pitchFamily="49" charset="-128"/>
              </a:rPr>
              <a:t>十分な検討</a:t>
            </a:r>
            <a:r>
              <a:rPr lang="ja-JP" altLang="en-US" sz="1800" dirty="0" smtClean="0">
                <a:latin typeface="ＭＳ ゴシック" panose="020B0609070205080204" pitchFamily="49" charset="-128"/>
                <a:ea typeface="ＭＳ ゴシック" panose="020B0609070205080204" pitchFamily="49" charset="-128"/>
              </a:rPr>
              <a:t>が必要です。</a:t>
            </a:r>
            <a:endParaRPr lang="en-US" altLang="ja-JP" sz="1800" dirty="0">
              <a:latin typeface="ＭＳ ゴシック" panose="020B0609070205080204" pitchFamily="49" charset="-128"/>
              <a:ea typeface="ＭＳ ゴシック" panose="020B0609070205080204" pitchFamily="49" charset="-128"/>
            </a:endParaRPr>
          </a:p>
          <a:p>
            <a:pPr marL="0" lvl="0" indent="0">
              <a:buNone/>
            </a:pPr>
            <a:endParaRPr lang="en-US" altLang="ja-JP" sz="1700" dirty="0" smtClean="0">
              <a:latin typeface="ＭＳ ゴシック" panose="020B0609070205080204" pitchFamily="49" charset="-128"/>
              <a:ea typeface="ＭＳ ゴシック" panose="020B0609070205080204" pitchFamily="49" charset="-128"/>
            </a:endParaRPr>
          </a:p>
        </p:txBody>
      </p:sp>
    </p:spTree>
    <p:extLst>
      <p:ext uri="{BB962C8B-B14F-4D97-AF65-F5344CB8AC3E}">
        <p14:creationId xmlns:p14="http://schemas.microsoft.com/office/powerpoint/2010/main" val="355782469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smtClean="0"/>
              <a:t>大田区福祉部福祉管理課法人指導担当　　</a:t>
            </a:r>
            <a:r>
              <a:rPr kumimoji="1" lang="en-US" altLang="zh-CN" smtClean="0"/>
              <a:t>2017-5-26</a:t>
            </a:r>
            <a:endParaRPr kumimoji="1" lang="ja-JP" altLang="en-US"/>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11</a:t>
            </a:fld>
            <a:endParaRPr kumimoji="1" lang="ja-JP" altLang="en-US"/>
          </a:p>
        </p:txBody>
      </p:sp>
      <p:sp>
        <p:nvSpPr>
          <p:cNvPr id="6" name="タイトル 1"/>
          <p:cNvSpPr>
            <a:spLocks noGrp="1"/>
          </p:cNvSpPr>
          <p:nvPr>
            <p:ph type="title"/>
          </p:nvPr>
        </p:nvSpPr>
        <p:spPr>
          <a:xfrm>
            <a:off x="457200" y="188640"/>
            <a:ext cx="4186808" cy="778098"/>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a:t>
            </a:r>
            <a:r>
              <a:rPr lang="en-US" altLang="ja-JP" sz="2800" dirty="0" smtClean="0"/>
              <a:t>I</a:t>
            </a:r>
            <a:r>
              <a:rPr lang="ja-JP" altLang="en-US" sz="2800" dirty="0" err="1" smtClean="0"/>
              <a:t>．</a:t>
            </a:r>
            <a:r>
              <a:rPr lang="ja-JP" altLang="en-US" sz="2800" dirty="0" smtClean="0"/>
              <a:t>　決算上の留意事項　</a:t>
            </a:r>
            <a:endParaRPr kumimoji="1" lang="ja-JP" altLang="en-US" sz="2800" dirty="0"/>
          </a:p>
        </p:txBody>
      </p:sp>
      <p:sp>
        <p:nvSpPr>
          <p:cNvPr id="7" name="コンテンツ プレースホルダー 2"/>
          <p:cNvSpPr txBox="1">
            <a:spLocks/>
          </p:cNvSpPr>
          <p:nvPr/>
        </p:nvSpPr>
        <p:spPr>
          <a:xfrm>
            <a:off x="395536" y="1052736"/>
            <a:ext cx="8496944" cy="5256584"/>
          </a:xfrm>
          <a:prstGeom prst="rect">
            <a:avLst/>
          </a:prstGeom>
          <a:ln>
            <a:solidFill>
              <a:schemeClr val="tx1"/>
            </a:solidFill>
          </a:ln>
        </p:spPr>
        <p:txBody>
          <a:bodyPr vert="horz" lIns="91440" tIns="45720" rIns="91440" bIns="45720" rtlCol="0">
            <a:normAutofit fontScale="62500" lnSpcReduction="20000"/>
          </a:bodyPr>
          <a:lst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a:lstStyle>
          <a:p>
            <a:pPr marL="0" indent="0">
              <a:buFont typeface="Arial" pitchFamily="34" charset="0"/>
              <a:buNone/>
            </a:pPr>
            <a:endParaRPr lang="en-US" altLang="ja-JP" sz="1050" u="sng"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b="1" u="sng" dirty="0" smtClean="0">
                <a:latin typeface="ＭＳ ゴシック" panose="020B0609070205080204" pitchFamily="49" charset="-128"/>
                <a:ea typeface="ＭＳ ゴシック" panose="020B0609070205080204" pitchFamily="49" charset="-128"/>
              </a:rPr>
              <a:t>　４．会計専門家の活用　（２）</a:t>
            </a:r>
            <a:r>
              <a:rPr lang="en-US" altLang="ja-JP" u="sng" dirty="0" smtClean="0">
                <a:latin typeface="ＭＳ ゴシック" panose="020B0609070205080204" pitchFamily="49" charset="-128"/>
                <a:ea typeface="ＭＳ ゴシック" panose="020B0609070205080204" pitchFamily="49" charset="-128"/>
              </a:rPr>
              <a:t/>
            </a:r>
            <a:br>
              <a:rPr lang="en-US" altLang="ja-JP" u="sng" dirty="0" smtClean="0">
                <a:latin typeface="ＭＳ ゴシック" panose="020B0609070205080204" pitchFamily="49" charset="-128"/>
                <a:ea typeface="ＭＳ ゴシック" panose="020B0609070205080204" pitchFamily="49" charset="-128"/>
              </a:rPr>
            </a:br>
            <a:r>
              <a:rPr lang="ja-JP" altLang="en-US" sz="1600" dirty="0" smtClean="0">
                <a:latin typeface="ＭＳ ゴシック" panose="020B0609070205080204" pitchFamily="49" charset="-128"/>
                <a:ea typeface="ＭＳ ゴシック" panose="020B0609070205080204" pitchFamily="49" charset="-128"/>
              </a:rPr>
              <a:t>　</a:t>
            </a:r>
            <a:endParaRPr lang="en-US" altLang="ja-JP" sz="16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600" dirty="0" smtClean="0">
                <a:latin typeface="ＭＳ ゴシック" panose="020B0609070205080204" pitchFamily="49" charset="-128"/>
                <a:ea typeface="ＭＳ ゴシック" panose="020B0609070205080204" pitchFamily="49" charset="-128"/>
              </a:rPr>
              <a:t>（３）会計専門家を活用する場合のポイント　　　</a:t>
            </a:r>
            <a:endParaRPr lang="en-US" altLang="ja-JP" sz="26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300" dirty="0" smtClean="0">
                <a:latin typeface="ＭＳ ゴシック" panose="020B0609070205080204" pitchFamily="49" charset="-128"/>
                <a:ea typeface="ＭＳ ゴシック" panose="020B0609070205080204" pitchFamily="49" charset="-128"/>
              </a:rPr>
              <a:t>　　　</a:t>
            </a:r>
            <a:r>
              <a:rPr lang="ja-JP" altLang="en-US" sz="2400" dirty="0" smtClean="0">
                <a:latin typeface="ＭＳ ゴシック" panose="020B0609070205080204" pitchFamily="49" charset="-128"/>
                <a:ea typeface="ＭＳ ゴシック" panose="020B0609070205080204" pitchFamily="49" charset="-128"/>
              </a:rPr>
              <a:t>①業務の委託内容　（何を期待し、委託するか）</a:t>
            </a:r>
            <a:endParaRPr lang="en-US" altLang="ja-JP" sz="24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400" dirty="0" smtClean="0">
                <a:latin typeface="ＭＳ ゴシック" panose="020B0609070205080204" pitchFamily="49" charset="-128"/>
                <a:ea typeface="ＭＳ ゴシック" panose="020B0609070205080204" pitchFamily="49" charset="-128"/>
              </a:rPr>
              <a:t>　　　　仕訳、記帳業務、月次決算、年度決算業務、　計算関係書類の作成、税務</a:t>
            </a:r>
            <a:endParaRPr lang="en-US" altLang="ja-JP" sz="24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400" dirty="0" smtClean="0">
                <a:latin typeface="ＭＳ ゴシック" panose="020B0609070205080204" pitchFamily="49" charset="-128"/>
                <a:ea typeface="ＭＳ ゴシック" panose="020B0609070205080204" pitchFamily="49" charset="-128"/>
              </a:rPr>
              <a:t>　　　　財務諸表等電子開示システムの入力、　規程・手順書・業務分掌の作成、見直し</a:t>
            </a:r>
            <a:endParaRPr lang="en-US" altLang="ja-JP" sz="2400" dirty="0" smtClean="0">
              <a:latin typeface="ＭＳ ゴシック" panose="020B0609070205080204" pitchFamily="49" charset="-128"/>
              <a:ea typeface="ＭＳ ゴシック" panose="020B0609070205080204" pitchFamily="49" charset="-128"/>
            </a:endParaRPr>
          </a:p>
          <a:p>
            <a:pPr marL="0" indent="0">
              <a:buNone/>
            </a:pPr>
            <a:r>
              <a:rPr lang="ja-JP" altLang="en-US" sz="2400" dirty="0" smtClean="0">
                <a:latin typeface="ＭＳ ゴシック" panose="020B0609070205080204" pitchFamily="49" charset="-128"/>
                <a:ea typeface="ＭＳ ゴシック" panose="020B0609070205080204" pitchFamily="49" charset="-128"/>
              </a:rPr>
              <a:t>　　　　会計監査、 業務監査（内部監査）</a:t>
            </a:r>
            <a:endParaRPr lang="en-US" altLang="ja-JP" sz="2400" dirty="0" smtClean="0">
              <a:latin typeface="ＭＳ ゴシック" panose="020B0609070205080204" pitchFamily="49" charset="-128"/>
              <a:ea typeface="ＭＳ ゴシック" panose="020B0609070205080204" pitchFamily="49" charset="-128"/>
            </a:endParaRPr>
          </a:p>
          <a:p>
            <a:pPr marL="0" indent="0">
              <a:buNone/>
            </a:pPr>
            <a:r>
              <a:rPr lang="ja-JP" altLang="en-US" sz="2400" dirty="0">
                <a:latin typeface="ＭＳ ゴシック" panose="020B0609070205080204" pitchFamily="49" charset="-128"/>
                <a:ea typeface="ＭＳ ゴシック" panose="020B0609070205080204" pitchFamily="49" charset="-128"/>
              </a:rPr>
              <a:t>　</a:t>
            </a:r>
            <a:r>
              <a:rPr lang="ja-JP" altLang="en-US" sz="2400" dirty="0" smtClean="0">
                <a:latin typeface="ＭＳ ゴシック" panose="020B0609070205080204" pitchFamily="49" charset="-128"/>
                <a:ea typeface="ＭＳ ゴシック" panose="020B0609070205080204" pitchFamily="49" charset="-128"/>
              </a:rPr>
              <a:t>　　　内部統制（ガバナンスや財務規律の強化）、及びコンサルティング業務、経営顧問</a:t>
            </a:r>
            <a:endParaRPr lang="en-US" altLang="ja-JP" sz="2400" dirty="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300" dirty="0" smtClean="0">
                <a:latin typeface="ＭＳ ゴシック" panose="020B0609070205080204" pitchFamily="49" charset="-128"/>
                <a:ea typeface="ＭＳ ゴシック" panose="020B0609070205080204" pitchFamily="49" charset="-128"/>
              </a:rPr>
              <a:t>　　　</a:t>
            </a:r>
            <a:endParaRPr lang="en-US" altLang="ja-JP" sz="23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300" dirty="0">
                <a:latin typeface="ＭＳ ゴシック" panose="020B0609070205080204" pitchFamily="49" charset="-128"/>
                <a:ea typeface="ＭＳ ゴシック" panose="020B0609070205080204" pitchFamily="49" charset="-128"/>
              </a:rPr>
              <a:t>　</a:t>
            </a:r>
            <a:r>
              <a:rPr lang="ja-JP" altLang="en-US" sz="2300" dirty="0" smtClean="0">
                <a:latin typeface="ＭＳ ゴシック" panose="020B0609070205080204" pitchFamily="49" charset="-128"/>
                <a:ea typeface="ＭＳ ゴシック" panose="020B0609070205080204" pitchFamily="49" charset="-128"/>
              </a:rPr>
              <a:t>　　②業務内容により費用見積の実施</a:t>
            </a:r>
            <a:endParaRPr lang="en-US" altLang="ja-JP" sz="23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300" dirty="0">
                <a:latin typeface="ＭＳ ゴシック" panose="020B0609070205080204" pitchFamily="49" charset="-128"/>
                <a:ea typeface="ＭＳ ゴシック" panose="020B0609070205080204" pitchFamily="49" charset="-128"/>
              </a:rPr>
              <a:t>　</a:t>
            </a:r>
            <a:r>
              <a:rPr lang="ja-JP" altLang="en-US" sz="2300" dirty="0" smtClean="0">
                <a:latin typeface="ＭＳ ゴシック" panose="020B0609070205080204" pitchFamily="49" charset="-128"/>
                <a:ea typeface="ＭＳ ゴシック" panose="020B0609070205080204" pitchFamily="49" charset="-128"/>
              </a:rPr>
              <a:t>　　　</a:t>
            </a:r>
            <a:r>
              <a:rPr lang="ja-JP" altLang="en-US" sz="2400" dirty="0" smtClean="0">
                <a:latin typeface="ＭＳ ゴシック" panose="020B0609070205080204" pitchFamily="49" charset="-128"/>
                <a:ea typeface="ＭＳ ゴシック" panose="020B0609070205080204" pitchFamily="49" charset="-128"/>
              </a:rPr>
              <a:t>どのような業務を委託するかを明確にしたうえで、「会い見積」を取り、検討する。</a:t>
            </a:r>
            <a:endParaRPr lang="en-US" altLang="ja-JP" sz="24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endParaRPr lang="en-US" altLang="ja-JP" sz="2400" dirty="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600" dirty="0" smtClean="0">
                <a:latin typeface="ＭＳ ゴシック" panose="020B0609070205080204" pitchFamily="49" charset="-128"/>
                <a:ea typeface="ＭＳ ゴシック" panose="020B0609070205080204" pitchFamily="49" charset="-128"/>
              </a:rPr>
              <a:t>　（４）会計専門家、税理士の紹介</a:t>
            </a:r>
            <a:endParaRPr lang="en-US" altLang="ja-JP" sz="2600" dirty="0" smtClean="0">
              <a:latin typeface="ＭＳ ゴシック" panose="020B0609070205080204" pitchFamily="49" charset="-128"/>
              <a:ea typeface="ＭＳ ゴシック" panose="020B0609070205080204" pitchFamily="49" charset="-128"/>
            </a:endParaRPr>
          </a:p>
          <a:p>
            <a:pPr marL="0" indent="0">
              <a:buNone/>
            </a:pPr>
            <a:endParaRPr lang="en-US" altLang="ja-JP" sz="2300" dirty="0" smtClean="0">
              <a:latin typeface="ＭＳ ゴシック" panose="020B0609070205080204" pitchFamily="49" charset="-128"/>
              <a:ea typeface="ＭＳ ゴシック" panose="020B0609070205080204" pitchFamily="49" charset="-128"/>
            </a:endParaRPr>
          </a:p>
          <a:p>
            <a:pPr marL="0" indent="0">
              <a:buNone/>
            </a:pPr>
            <a:r>
              <a:rPr lang="ja-JP" altLang="en-US" sz="2300" dirty="0">
                <a:latin typeface="ＭＳ ゴシック" panose="020B0609070205080204" pitchFamily="49" charset="-128"/>
                <a:ea typeface="ＭＳ ゴシック" panose="020B0609070205080204" pitchFamily="49" charset="-128"/>
              </a:rPr>
              <a:t>　</a:t>
            </a:r>
            <a:r>
              <a:rPr lang="ja-JP" altLang="en-US" sz="2300" dirty="0" smtClean="0">
                <a:latin typeface="ＭＳ ゴシック" panose="020B0609070205080204" pitchFamily="49" charset="-128"/>
                <a:ea typeface="ＭＳ ゴシック" panose="020B0609070205080204" pitchFamily="49" charset="-128"/>
              </a:rPr>
              <a:t>　　　</a:t>
            </a:r>
            <a:r>
              <a:rPr lang="ja-JP" altLang="en-US" sz="2400" dirty="0" smtClean="0">
                <a:latin typeface="ＭＳ ゴシック" panose="020B0609070205080204" pitchFamily="49" charset="-128"/>
                <a:ea typeface="ＭＳ ゴシック" panose="020B0609070205080204" pitchFamily="49" charset="-128"/>
              </a:rPr>
              <a:t>①東京都社会福祉協議会の「専門家の紹介」（会計士、税理士）を参照</a:t>
            </a:r>
            <a:r>
              <a:rPr lang="ja-JP" altLang="en-US" sz="2400" dirty="0">
                <a:latin typeface="ＭＳ ゴシック" panose="020B0609070205080204" pitchFamily="49" charset="-128"/>
                <a:ea typeface="ＭＳ ゴシック" panose="020B0609070205080204" pitchFamily="49" charset="-128"/>
              </a:rPr>
              <a:t>ください</a:t>
            </a:r>
            <a:r>
              <a:rPr lang="ja-JP" altLang="en-US" sz="2400" dirty="0" smtClean="0">
                <a:latin typeface="ＭＳ ゴシック" panose="020B0609070205080204" pitchFamily="49" charset="-128"/>
                <a:ea typeface="ＭＳ ゴシック" panose="020B0609070205080204" pitchFamily="49" charset="-128"/>
              </a:rPr>
              <a:t>。</a:t>
            </a:r>
            <a:endParaRPr lang="en-US" altLang="ja-JP" sz="24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300" dirty="0">
                <a:latin typeface="ＭＳ ゴシック" panose="020B0609070205080204" pitchFamily="49" charset="-128"/>
                <a:ea typeface="ＭＳ ゴシック" panose="020B0609070205080204" pitchFamily="49" charset="-128"/>
              </a:rPr>
              <a:t>　</a:t>
            </a:r>
            <a:r>
              <a:rPr lang="ja-JP" altLang="en-US" sz="2300" dirty="0" smtClean="0">
                <a:latin typeface="ＭＳ ゴシック" panose="020B0609070205080204" pitchFamily="49" charset="-128"/>
                <a:ea typeface="ＭＳ ゴシック" panose="020B0609070205080204" pitchFamily="49" charset="-128"/>
              </a:rPr>
              <a:t>　　　</a:t>
            </a:r>
            <a:r>
              <a:rPr lang="ja-JP" altLang="en-US" sz="2200" dirty="0" smtClean="0">
                <a:latin typeface="ＭＳ ゴシック" panose="020B0609070205080204" pitchFamily="49" charset="-128"/>
                <a:ea typeface="ＭＳ ゴシック" panose="020B0609070205080204" pitchFamily="49" charset="-128"/>
              </a:rPr>
              <a:t>（検索）：　東京都社会福祉協議会⇒ホーム⇒社会福祉法人経営力強化事業⇒専門化の紹介</a:t>
            </a:r>
            <a:endParaRPr lang="en-US" altLang="ja-JP" sz="22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endParaRPr lang="en-US" altLang="ja-JP" sz="24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400" dirty="0" smtClean="0">
                <a:latin typeface="ＭＳ ゴシック" panose="020B0609070205080204" pitchFamily="49" charset="-128"/>
                <a:ea typeface="ＭＳ ゴシック" panose="020B0609070205080204" pitchFamily="49" charset="-128"/>
              </a:rPr>
              <a:t>　　　　②日本公認会計士協会：　公会計協議会＜社会保障部会＞「部会員リスト」及び</a:t>
            </a:r>
            <a:endParaRPr lang="en-US" altLang="ja-JP" sz="24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400" dirty="0" smtClean="0">
                <a:latin typeface="ＭＳ ゴシック" panose="020B0609070205080204" pitchFamily="49" charset="-128"/>
                <a:ea typeface="ＭＳ ゴシック" panose="020B0609070205080204" pitchFamily="49" charset="-128"/>
              </a:rPr>
              <a:t>　　　　　「監査法人リストの公表」・・・添付の「補足資料」をご参照ください。</a:t>
            </a:r>
            <a:endParaRPr lang="en-US" altLang="ja-JP" sz="24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400" dirty="0" smtClean="0">
                <a:latin typeface="ＭＳ ゴシック" panose="020B0609070205080204" pitchFamily="49" charset="-128"/>
                <a:ea typeface="ＭＳ ゴシック" panose="020B0609070205080204" pitchFamily="49" charset="-128"/>
              </a:rPr>
              <a:t>　　　　（検索）：日本公認会計士協会⇒ﾎｰﾑ⇒公会計協議会⇒お知らせ⇒</a:t>
            </a:r>
            <a:endParaRPr lang="en-US" altLang="ja-JP" sz="24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2400" dirty="0">
                <a:latin typeface="ＭＳ ゴシック" panose="020B0609070205080204" pitchFamily="49" charset="-128"/>
                <a:ea typeface="ＭＳ ゴシック" panose="020B0609070205080204" pitchFamily="49" charset="-128"/>
              </a:rPr>
              <a:t>　</a:t>
            </a:r>
            <a:r>
              <a:rPr lang="ja-JP" altLang="en-US" sz="2400" dirty="0" smtClean="0">
                <a:latin typeface="ＭＳ ゴシック" panose="020B0609070205080204" pitchFamily="49" charset="-128"/>
                <a:ea typeface="ＭＳ ゴシック" panose="020B0609070205080204" pitchFamily="49" charset="-128"/>
              </a:rPr>
              <a:t>　　　　　　　　部会リスト及び監査法人リスト</a:t>
            </a:r>
            <a:endParaRPr lang="en-US" altLang="ja-JP" sz="2400" dirty="0" smtClean="0">
              <a:latin typeface="ＭＳ ゴシック" panose="020B0609070205080204" pitchFamily="49" charset="-128"/>
              <a:ea typeface="ＭＳ ゴシック" panose="020B0609070205080204" pitchFamily="49" charset="-128"/>
            </a:endParaRPr>
          </a:p>
          <a:p>
            <a:pPr marL="0" indent="0">
              <a:buFont typeface="Arial" pitchFamily="34" charset="0"/>
              <a:buNone/>
            </a:pPr>
            <a:r>
              <a:rPr lang="ja-JP" altLang="en-US" sz="1600" dirty="0" smtClean="0">
                <a:latin typeface="ＭＳ ゴシック" panose="020B0609070205080204" pitchFamily="49" charset="-128"/>
                <a:ea typeface="ＭＳ ゴシック" panose="020B0609070205080204" pitchFamily="49" charset="-128"/>
              </a:rPr>
              <a:t>　　　　</a:t>
            </a:r>
            <a:endParaRPr lang="en-US" altLang="ja-JP" sz="1600" dirty="0">
              <a:latin typeface="ＭＳ ゴシック" panose="020B0609070205080204" pitchFamily="49" charset="-128"/>
              <a:ea typeface="ＭＳ ゴシック" panose="020B0609070205080204" pitchFamily="49" charset="-128"/>
            </a:endParaRPr>
          </a:p>
        </p:txBody>
      </p:sp>
    </p:spTree>
    <p:extLst>
      <p:ext uri="{BB962C8B-B14F-4D97-AF65-F5344CB8AC3E}">
        <p14:creationId xmlns:p14="http://schemas.microsoft.com/office/powerpoint/2010/main" val="9236883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457200" y="1196752"/>
            <a:ext cx="8363272" cy="4752528"/>
          </a:xfrm>
          <a:ln>
            <a:solidFill>
              <a:schemeClr val="tx1"/>
            </a:solidFill>
          </a:ln>
        </p:spPr>
        <p:txBody>
          <a:bodyPr>
            <a:normAutofit fontScale="92500" lnSpcReduction="20000"/>
          </a:bodyPr>
          <a:lstStyle/>
          <a:p>
            <a:pPr marL="0" indent="0">
              <a:buNone/>
            </a:pPr>
            <a:endParaRPr kumimoji="1" lang="en-US" altLang="ja-JP" sz="1100" b="1" dirty="0" smtClean="0"/>
          </a:p>
          <a:p>
            <a:pPr marL="0" indent="0">
              <a:buNone/>
            </a:pPr>
            <a:r>
              <a:rPr kumimoji="1" lang="ja-JP" altLang="en-US" sz="2000" b="1" dirty="0" smtClean="0"/>
              <a:t>平成２９年版　社会福祉法人モデル経理規程をベースに、複数の社会福祉法人様が経理規程の改定を実施されました。</a:t>
            </a:r>
            <a:r>
              <a:rPr kumimoji="1" lang="ja-JP" altLang="en-US" sz="1800" b="1" dirty="0" smtClean="0"/>
              <a:t>（指導監査ガイドラインでは経理規程に則った運営が行われることを重視しています）</a:t>
            </a:r>
            <a:endParaRPr kumimoji="1" lang="en-US" altLang="ja-JP" sz="1800" b="1" dirty="0" smtClean="0"/>
          </a:p>
          <a:p>
            <a:pPr marL="0" indent="0">
              <a:buNone/>
            </a:pPr>
            <a:endParaRPr kumimoji="1" lang="en-US" altLang="ja-JP" sz="1050" b="1" dirty="0" smtClean="0"/>
          </a:p>
          <a:p>
            <a:pPr marL="0" indent="0">
              <a:buNone/>
            </a:pPr>
            <a:r>
              <a:rPr lang="ja-JP" altLang="en-US" sz="1800" dirty="0" smtClean="0"/>
              <a:t>規程の改定につきましては、法人様のそれぞれの運営にマッチした見直しが行われることが重要です。　ここでは幾つかの注意点につき、説明させていただきます。</a:t>
            </a:r>
            <a:endParaRPr lang="en-US" altLang="ja-JP" sz="1800" dirty="0" smtClean="0"/>
          </a:p>
          <a:p>
            <a:pPr marL="0" indent="0">
              <a:buNone/>
            </a:pPr>
            <a:endParaRPr lang="en-US" altLang="ja-JP" sz="1600" dirty="0" smtClean="0"/>
          </a:p>
          <a:p>
            <a:pPr marL="0" indent="0">
              <a:buNone/>
            </a:pPr>
            <a:r>
              <a:rPr lang="ja-JP" altLang="en-US" sz="1600" dirty="0" smtClean="0">
                <a:latin typeface="ＭＳ ゴシック" panose="020B0609070205080204" pitchFamily="49" charset="-128"/>
                <a:ea typeface="ＭＳ ゴシック" panose="020B0609070205080204" pitchFamily="49" charset="-128"/>
              </a:rPr>
              <a:t>（１）事業区分等　　　：事業区分、拠点区分、サービス区分の定義を明確にしてください。</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endParaRPr lang="en-US" altLang="ja-JP" sz="9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smtClean="0">
                <a:latin typeface="ＭＳ ゴシック" panose="020B0609070205080204" pitchFamily="49" charset="-128"/>
                <a:ea typeface="ＭＳ ゴシック" panose="020B0609070205080204" pitchFamily="49" charset="-128"/>
              </a:rPr>
              <a:t>（</a:t>
            </a:r>
            <a:r>
              <a:rPr lang="ja-JP" altLang="en-US" sz="1600" dirty="0">
                <a:latin typeface="ＭＳ ゴシック" panose="020B0609070205080204" pitchFamily="49" charset="-128"/>
                <a:ea typeface="ＭＳ ゴシック" panose="020B0609070205080204" pitchFamily="49" charset="-128"/>
              </a:rPr>
              <a:t>２</a:t>
            </a:r>
            <a:r>
              <a:rPr lang="ja-JP" altLang="en-US" sz="1600" dirty="0" smtClean="0">
                <a:latin typeface="ＭＳ ゴシック" panose="020B0609070205080204" pitchFamily="49" charset="-128"/>
                <a:ea typeface="ＭＳ ゴシック" panose="020B0609070205080204" pitchFamily="49" charset="-128"/>
              </a:rPr>
              <a:t>）統括会計責任者　：統括会計責任者の</a:t>
            </a:r>
            <a:r>
              <a:rPr lang="ja-JP" altLang="en-US" sz="1600" dirty="0">
                <a:latin typeface="ＭＳ ゴシック" panose="020B0609070205080204" pitchFamily="49" charset="-128"/>
                <a:ea typeface="ＭＳ ゴシック" panose="020B0609070205080204" pitchFamily="49" charset="-128"/>
              </a:rPr>
              <a:t>設置の</a:t>
            </a:r>
            <a:r>
              <a:rPr lang="ja-JP" altLang="en-US" sz="1600" dirty="0" smtClean="0">
                <a:latin typeface="ＭＳ ゴシック" panose="020B0609070205080204" pitchFamily="49" charset="-128"/>
                <a:ea typeface="ＭＳ ゴシック" panose="020B0609070205080204" pitchFamily="49" charset="-128"/>
              </a:rPr>
              <a:t>有無につき検討してください。</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smtClean="0">
                <a:latin typeface="ＭＳ ゴシック" panose="020B0609070205080204" pitchFamily="49" charset="-128"/>
                <a:ea typeface="ＭＳ ゴシック" panose="020B0609070205080204" pitchFamily="49" charset="-128"/>
              </a:rPr>
              <a:t>　　　　　　　　　　　　モデル規程では、統括</a:t>
            </a:r>
            <a:r>
              <a:rPr lang="ja-JP" altLang="en-US" sz="1600" dirty="0">
                <a:latin typeface="ＭＳ ゴシック" panose="020B0609070205080204" pitchFamily="49" charset="-128"/>
                <a:ea typeface="ＭＳ ゴシック" panose="020B0609070205080204" pitchFamily="49" charset="-128"/>
              </a:rPr>
              <a:t>会計</a:t>
            </a:r>
            <a:r>
              <a:rPr lang="ja-JP" altLang="en-US" sz="1600" dirty="0" smtClean="0">
                <a:latin typeface="ＭＳ ゴシック" panose="020B0609070205080204" pitchFamily="49" charset="-128"/>
                <a:ea typeface="ＭＳ ゴシック" panose="020B0609070205080204" pitchFamily="49" charset="-128"/>
              </a:rPr>
              <a:t>責任者が経理規程中、数回出てくるので、</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　　　　　　　　　　　内容に齟齬がないよう確認してください。</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endParaRPr lang="en-US" altLang="ja-JP" sz="9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a:latin typeface="ＭＳ ゴシック" panose="020B0609070205080204" pitchFamily="49" charset="-128"/>
                <a:ea typeface="ＭＳ ゴシック" panose="020B0609070205080204" pitchFamily="49" charset="-128"/>
              </a:rPr>
              <a:t>（３</a:t>
            </a:r>
            <a:r>
              <a:rPr lang="ja-JP" altLang="en-US" sz="1600" dirty="0" smtClean="0">
                <a:latin typeface="ＭＳ ゴシック" panose="020B0609070205080204" pitchFamily="49" charset="-128"/>
                <a:ea typeface="ＭＳ ゴシック" panose="020B0609070205080204" pitchFamily="49" charset="-128"/>
              </a:rPr>
              <a:t>）</a:t>
            </a:r>
            <a:r>
              <a:rPr lang="ja-JP" altLang="en-US" sz="1600" dirty="0">
                <a:latin typeface="ＭＳ ゴシック" panose="020B0609070205080204" pitchFamily="49" charset="-128"/>
                <a:ea typeface="ＭＳ ゴシック" panose="020B0609070205080204" pitchFamily="49" charset="-128"/>
              </a:rPr>
              <a:t>理事長</a:t>
            </a:r>
            <a:r>
              <a:rPr lang="ja-JP" altLang="en-US" sz="1600" dirty="0" smtClean="0">
                <a:latin typeface="ＭＳ ゴシック" panose="020B0609070205080204" pitchFamily="49" charset="-128"/>
                <a:ea typeface="ＭＳ ゴシック" panose="020B0609070205080204" pitchFamily="49" charset="-128"/>
              </a:rPr>
              <a:t>による任命：統括</a:t>
            </a:r>
            <a:r>
              <a:rPr lang="ja-JP" altLang="en-US" sz="1600" dirty="0">
                <a:latin typeface="ＭＳ ゴシック" panose="020B0609070205080204" pitchFamily="49" charset="-128"/>
                <a:ea typeface="ＭＳ ゴシック" panose="020B0609070205080204" pitchFamily="49" charset="-128"/>
              </a:rPr>
              <a:t>会計</a:t>
            </a:r>
            <a:r>
              <a:rPr lang="ja-JP" altLang="en-US" sz="1600" dirty="0" smtClean="0">
                <a:latin typeface="ＭＳ ゴシック" panose="020B0609070205080204" pitchFamily="49" charset="-128"/>
                <a:ea typeface="ＭＳ ゴシック" panose="020B0609070205080204" pitchFamily="49" charset="-128"/>
              </a:rPr>
              <a:t>責任者、会計責任者、出納職員、固定資産管理責任者、　　　　　　　　　　　　　　　　　</a:t>
            </a:r>
            <a:r>
              <a:rPr lang="en-US" altLang="ja-JP" sz="1600" dirty="0" smtClean="0">
                <a:latin typeface="ＭＳ ゴシック" panose="020B0609070205080204" pitchFamily="49" charset="-128"/>
                <a:ea typeface="ＭＳ ゴシック" panose="020B0609070205080204" pitchFamily="49" charset="-128"/>
              </a:rPr>
              <a:t/>
            </a:r>
            <a:br>
              <a:rPr lang="en-US" altLang="ja-JP" sz="1600" dirty="0" smtClean="0">
                <a:latin typeface="ＭＳ ゴシック" panose="020B0609070205080204" pitchFamily="49" charset="-128"/>
                <a:ea typeface="ＭＳ ゴシック" panose="020B0609070205080204" pitchFamily="49" charset="-128"/>
              </a:rPr>
            </a:br>
            <a:r>
              <a:rPr lang="ja-JP" altLang="en-US" sz="1600" dirty="0" smtClean="0">
                <a:latin typeface="ＭＳ ゴシック" panose="020B0609070205080204" pitchFamily="49" charset="-128"/>
                <a:ea typeface="ＭＳ ゴシック" panose="020B0609070205080204" pitchFamily="49" charset="-128"/>
              </a:rPr>
              <a:t>　　　　　　　　　　　　予算管理責任者は理事長が任命することになっていますが、全て</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　　　　　　　　　　　任命されていないケースが散見されます。</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　　　　　　　　　　　</a:t>
            </a:r>
            <a:r>
              <a:rPr lang="ja-JP" altLang="en-US" sz="1600" dirty="0">
                <a:latin typeface="ＭＳ ゴシック" panose="020B0609070205080204" pitchFamily="49" charset="-128"/>
                <a:ea typeface="ＭＳ ゴシック" panose="020B0609070205080204" pitchFamily="49" charset="-128"/>
              </a:rPr>
              <a:t>規程</a:t>
            </a:r>
            <a:r>
              <a:rPr lang="ja-JP" altLang="en-US" sz="1600" dirty="0" smtClean="0">
                <a:latin typeface="ＭＳ ゴシック" panose="020B0609070205080204" pitchFamily="49" charset="-128"/>
                <a:ea typeface="ＭＳ ゴシック" panose="020B0609070205080204" pitchFamily="49" charset="-128"/>
              </a:rPr>
              <a:t>の表現に注意してください。</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smtClean="0">
                <a:latin typeface="ＭＳ ゴシック" panose="020B0609070205080204" pitchFamily="49" charset="-128"/>
                <a:ea typeface="ＭＳ ゴシック" panose="020B0609070205080204" pitchFamily="49" charset="-128"/>
              </a:rPr>
              <a:t>　　なお、「モデル経理規程」は全国経営者協議会や東京都社会福祉協議会のホームページで</a:t>
            </a:r>
            <a:r>
              <a:rPr lang="en-US" altLang="ja-JP" sz="1600" dirty="0" smtClean="0">
                <a:latin typeface="ＭＳ ゴシック" panose="020B0609070205080204" pitchFamily="49" charset="-128"/>
                <a:ea typeface="ＭＳ ゴシック" panose="020B0609070205080204" pitchFamily="49" charset="-128"/>
              </a:rPr>
              <a:t/>
            </a:r>
            <a:br>
              <a:rPr lang="en-US" altLang="ja-JP" sz="1600" dirty="0" smtClean="0">
                <a:latin typeface="ＭＳ ゴシック" panose="020B0609070205080204" pitchFamily="49" charset="-128"/>
                <a:ea typeface="ＭＳ ゴシック" panose="020B0609070205080204" pitchFamily="49" charset="-128"/>
              </a:rPr>
            </a:br>
            <a:r>
              <a:rPr lang="ja-JP" altLang="en-US" sz="1600" dirty="0" smtClean="0">
                <a:latin typeface="ＭＳ ゴシック" panose="020B0609070205080204" pitchFamily="49" charset="-128"/>
                <a:ea typeface="ＭＳ ゴシック" panose="020B0609070205080204" pitchFamily="49" charset="-128"/>
              </a:rPr>
              <a:t>　　入手可能です。</a:t>
            </a:r>
            <a:endParaRPr lang="en-US" altLang="ja-JP" sz="1600" dirty="0" smtClean="0">
              <a:latin typeface="ＭＳ ゴシック" panose="020B0609070205080204" pitchFamily="49" charset="-128"/>
              <a:ea typeface="ＭＳ ゴシック" panose="020B0609070205080204" pitchFamily="49" charset="-128"/>
            </a:endParaRPr>
          </a:p>
        </p:txBody>
      </p:sp>
      <p:sp>
        <p:nvSpPr>
          <p:cNvPr id="4" name="スライド番号プレースホルダー 3"/>
          <p:cNvSpPr>
            <a:spLocks noGrp="1"/>
          </p:cNvSpPr>
          <p:nvPr>
            <p:ph type="sldNum" sz="quarter" idx="12"/>
          </p:nvPr>
        </p:nvSpPr>
        <p:spPr/>
        <p:txBody>
          <a:bodyPr/>
          <a:lstStyle/>
          <a:p>
            <a:fld id="{D2D8002D-B5B0-4BAC-B1F6-782DDCCE6D9C}" type="slidenum">
              <a:rPr kumimoji="1" lang="ja-JP" altLang="en-US" sz="1100" smtClean="0">
                <a:solidFill>
                  <a:schemeClr val="tx1">
                    <a:lumMod val="95000"/>
                    <a:lumOff val="5000"/>
                  </a:schemeClr>
                </a:solidFill>
              </a:rPr>
              <a:t>12</a:t>
            </a:fld>
            <a:endParaRPr kumimoji="1" lang="ja-JP" altLang="en-US" sz="1100" dirty="0">
              <a:solidFill>
                <a:schemeClr val="tx1">
                  <a:lumMod val="95000"/>
                  <a:lumOff val="5000"/>
                </a:schemeClr>
              </a:solidFill>
            </a:endParaRPr>
          </a:p>
        </p:txBody>
      </p:sp>
      <p:sp>
        <p:nvSpPr>
          <p:cNvPr id="7" name="フッター プレースホルダー 6"/>
          <p:cNvSpPr>
            <a:spLocks noGrp="1"/>
          </p:cNvSpPr>
          <p:nvPr>
            <p:ph type="ftr" sz="quarter" idx="11"/>
          </p:nvPr>
        </p:nvSpPr>
        <p:spPr/>
        <p:txBody>
          <a:bodyPr/>
          <a:lstStyle/>
          <a:p>
            <a:r>
              <a:rPr kumimoji="1" lang="zh-CN" altLang="en-US" dirty="0" smtClean="0">
                <a:solidFill>
                  <a:schemeClr val="tx1">
                    <a:lumMod val="95000"/>
                    <a:lumOff val="5000"/>
                  </a:schemeClr>
                </a:solidFill>
              </a:rPr>
              <a:t>大田区福祉部 福祉管理課 法人指導担当　　</a:t>
            </a:r>
            <a:r>
              <a:rPr kumimoji="1" lang="en-US" altLang="zh-CN" dirty="0" smtClean="0">
                <a:solidFill>
                  <a:schemeClr val="tx1">
                    <a:lumMod val="95000"/>
                    <a:lumOff val="5000"/>
                  </a:schemeClr>
                </a:solidFill>
              </a:rPr>
              <a:t>2018-2-20</a:t>
            </a:r>
            <a:endParaRPr kumimoji="1" lang="ja-JP" altLang="en-US" dirty="0">
              <a:solidFill>
                <a:schemeClr val="tx1">
                  <a:lumMod val="95000"/>
                  <a:lumOff val="5000"/>
                </a:schemeClr>
              </a:solidFill>
            </a:endParaRPr>
          </a:p>
        </p:txBody>
      </p:sp>
      <p:sp>
        <p:nvSpPr>
          <p:cNvPr id="8" name="タイトル 1"/>
          <p:cNvSpPr>
            <a:spLocks noGrp="1"/>
          </p:cNvSpPr>
          <p:nvPr>
            <p:ph type="title"/>
          </p:nvPr>
        </p:nvSpPr>
        <p:spPr>
          <a:xfrm>
            <a:off x="467544" y="260648"/>
            <a:ext cx="6912768" cy="720080"/>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fontScale="90000"/>
          </a:bodyPr>
          <a:lstStyle/>
          <a:p>
            <a:pPr algn="l"/>
            <a:r>
              <a:rPr lang="en-US" altLang="ja-JP" sz="2800" b="1" dirty="0" smtClean="0"/>
              <a:t/>
            </a:r>
            <a:br>
              <a:rPr lang="en-US" altLang="ja-JP" sz="2800" b="1" dirty="0" smtClean="0"/>
            </a:br>
            <a:r>
              <a:rPr lang="en-US" altLang="ja-JP" sz="2800" b="1" dirty="0" smtClean="0"/>
              <a:t>II</a:t>
            </a:r>
            <a:r>
              <a:rPr lang="ja-JP" altLang="en-US" sz="2800" b="1" dirty="0" err="1" smtClean="0"/>
              <a:t>．</a:t>
            </a:r>
            <a:r>
              <a:rPr lang="ja-JP" altLang="en-US" sz="2800" b="1" dirty="0" smtClean="0"/>
              <a:t> Ｈ</a:t>
            </a:r>
            <a:r>
              <a:rPr lang="ja-JP" altLang="en-US" sz="2800" b="1" dirty="0"/>
              <a:t>２９年版　経理規程の改定に関する</a:t>
            </a:r>
            <a:r>
              <a:rPr lang="ja-JP" altLang="en-US" sz="2800" b="1" dirty="0" smtClean="0"/>
              <a:t>ポイント</a:t>
            </a:r>
            <a:r>
              <a:rPr lang="en-US" altLang="ja-JP" sz="2800" b="1" dirty="0"/>
              <a:t/>
            </a:r>
            <a:br>
              <a:rPr lang="en-US" altLang="ja-JP" sz="2800" b="1" dirty="0"/>
            </a:br>
            <a:endParaRPr kumimoji="1" lang="ja-JP" altLang="en-US" sz="2800" dirty="0"/>
          </a:p>
        </p:txBody>
      </p:sp>
    </p:spTree>
    <p:extLst>
      <p:ext uri="{BB962C8B-B14F-4D97-AF65-F5344CB8AC3E}">
        <p14:creationId xmlns:p14="http://schemas.microsoft.com/office/powerpoint/2010/main" val="882831831"/>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323528" y="1268760"/>
            <a:ext cx="8496944" cy="4896544"/>
          </a:xfrm>
          <a:ln>
            <a:solidFill>
              <a:schemeClr val="tx1"/>
            </a:solidFill>
          </a:ln>
        </p:spPr>
        <p:txBody>
          <a:bodyPr>
            <a:normAutofit fontScale="55000" lnSpcReduction="20000"/>
          </a:bodyPr>
          <a:lstStyle/>
          <a:p>
            <a:pPr marL="0" indent="0">
              <a:buNone/>
            </a:pPr>
            <a:endParaRPr kumimoji="1" lang="en-US" altLang="ja-JP" sz="1400" b="1" u="sng" dirty="0" smtClean="0"/>
          </a:p>
          <a:p>
            <a:pPr marL="0" indent="0">
              <a:buNone/>
            </a:pPr>
            <a:r>
              <a:rPr kumimoji="1" lang="ja-JP" altLang="en-US" sz="3600" dirty="0" smtClean="0">
                <a:latin typeface="ＭＳ Ｐゴシック" panose="020B0600070205080204" pitchFamily="50" charset="-128"/>
                <a:ea typeface="ＭＳ Ｐゴシック" panose="020B0600070205080204" pitchFamily="50" charset="-128"/>
              </a:rPr>
              <a:t>（４）資金管理</a:t>
            </a:r>
            <a:endParaRPr kumimoji="1" lang="en-US" altLang="ja-JP" sz="3600" dirty="0" smtClean="0">
              <a:latin typeface="ＭＳ Ｐゴシック" panose="020B0600070205080204" pitchFamily="50" charset="-128"/>
              <a:ea typeface="ＭＳ Ｐゴシック" panose="020B0600070205080204" pitchFamily="50" charset="-128"/>
            </a:endParaRPr>
          </a:p>
          <a:p>
            <a:pPr marL="0" indent="0">
              <a:buNone/>
            </a:pPr>
            <a:endParaRPr lang="en-US" altLang="ja-JP" sz="1100" dirty="0" smtClean="0">
              <a:latin typeface="ＭＳ ゴシック" panose="020B0609070205080204" pitchFamily="49" charset="-128"/>
              <a:ea typeface="ＭＳ ゴシック" panose="020B0609070205080204" pitchFamily="49" charset="-128"/>
            </a:endParaRPr>
          </a:p>
          <a:p>
            <a:pPr marL="0" indent="0">
              <a:buNone/>
            </a:pPr>
            <a:r>
              <a:rPr lang="ja-JP" altLang="en-US" sz="2600" dirty="0" smtClean="0">
                <a:latin typeface="ＭＳ ゴシック" panose="020B0609070205080204" pitchFamily="49" charset="-128"/>
                <a:ea typeface="ＭＳ ゴシック" panose="020B0609070205080204" pitchFamily="49" charset="-128"/>
              </a:rPr>
              <a:t>　</a:t>
            </a:r>
            <a:r>
              <a:rPr lang="ja-JP" altLang="en-US" sz="2900" dirty="0" smtClean="0">
                <a:latin typeface="ＭＳ ゴシック" panose="020B0609070205080204" pitchFamily="49" charset="-128"/>
                <a:ea typeface="ＭＳ ゴシック" panose="020B0609070205080204" pitchFamily="49" charset="-128"/>
              </a:rPr>
              <a:t>①　牽制機能が効いた組織の構築を心掛けてください</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　②　会計責任者と出納職員の分離が資金管理の基本です　</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　③　通帳</a:t>
            </a:r>
            <a:r>
              <a:rPr lang="ja-JP" altLang="en-US" sz="2900" dirty="0">
                <a:latin typeface="ＭＳ ゴシック" panose="020B0609070205080204" pitchFamily="49" charset="-128"/>
                <a:ea typeface="ＭＳ ゴシック" panose="020B0609070205080204" pitchFamily="49" charset="-128"/>
              </a:rPr>
              <a:t>管理、銀行印</a:t>
            </a:r>
            <a:r>
              <a:rPr lang="ja-JP" altLang="en-US" sz="2900" dirty="0" smtClean="0">
                <a:latin typeface="ＭＳ ゴシック" panose="020B0609070205080204" pitchFamily="49" charset="-128"/>
                <a:ea typeface="ＭＳ ゴシック" panose="020B0609070205080204" pitchFamily="49" charset="-128"/>
              </a:rPr>
              <a:t>の保管・管理は厳密に区別してください</a:t>
            </a:r>
            <a:endParaRPr lang="en-US" altLang="ja-JP" sz="2900" dirty="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　④　小口現金管理：定額資金前渡制度（インプレストシステム）を理解し、小口現金の</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a:latin typeface="ＭＳ ゴシック" panose="020B0609070205080204" pitchFamily="49" charset="-128"/>
                <a:ea typeface="ＭＳ ゴシック" panose="020B0609070205080204" pitchFamily="49" charset="-128"/>
              </a:rPr>
              <a:t>　</a:t>
            </a:r>
            <a:r>
              <a:rPr lang="ja-JP" altLang="en-US" sz="2900" dirty="0" smtClean="0">
                <a:latin typeface="ＭＳ ゴシック" panose="020B0609070205080204" pitchFamily="49" charset="-128"/>
                <a:ea typeface="ＭＳ ゴシック" panose="020B0609070205080204" pitchFamily="49" charset="-128"/>
              </a:rPr>
              <a:t>　　種類（通常口、つり銭口など）を表記してください。</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　⑤　小口現金残高と現金出納帳残高の照合を確実に行ってください。</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　⑥　手持ち現金の金融機関への入金日（営業日ベース）を明確にしてください。　</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endParaRPr lang="en-US" altLang="ja-JP" sz="2400" u="sng" dirty="0" smtClean="0">
              <a:latin typeface="ＭＳ ゴシック" panose="020B0609070205080204" pitchFamily="49" charset="-128"/>
              <a:ea typeface="ＭＳ ゴシック" panose="020B0609070205080204" pitchFamily="49" charset="-128"/>
            </a:endParaRPr>
          </a:p>
          <a:p>
            <a:pPr marL="0" indent="0">
              <a:buNone/>
            </a:pPr>
            <a:r>
              <a:rPr lang="ja-JP" altLang="en-US" sz="3600" dirty="0" smtClean="0">
                <a:latin typeface="ＭＳ ゴシック" panose="020B0609070205080204" pitchFamily="49" charset="-128"/>
                <a:ea typeface="ＭＳ ゴシック" panose="020B0609070205080204" pitchFamily="49" charset="-128"/>
              </a:rPr>
              <a:t>（５）契約</a:t>
            </a:r>
            <a:endParaRPr lang="en-US" altLang="ja-JP" sz="3600" dirty="0" smtClean="0">
              <a:latin typeface="ＭＳ ゴシック" panose="020B0609070205080204" pitchFamily="49" charset="-128"/>
              <a:ea typeface="ＭＳ ゴシック" panose="020B0609070205080204" pitchFamily="49" charset="-128"/>
            </a:endParaRPr>
          </a:p>
          <a:p>
            <a:pPr marL="0" indent="0">
              <a:buNone/>
            </a:pPr>
            <a:r>
              <a:rPr kumimoji="1" lang="ja-JP" altLang="en-US" sz="2600" dirty="0" smtClean="0">
                <a:latin typeface="ＭＳ ゴシック" panose="020B0609070205080204" pitchFamily="49" charset="-128"/>
                <a:ea typeface="ＭＳ ゴシック" panose="020B0609070205080204" pitchFamily="49" charset="-128"/>
              </a:rPr>
              <a:t>　</a:t>
            </a:r>
            <a:r>
              <a:rPr kumimoji="1" lang="ja-JP" altLang="en-US" sz="2900" dirty="0" smtClean="0">
                <a:latin typeface="ＭＳ ゴシック" panose="020B0609070205080204" pitchFamily="49" charset="-128"/>
                <a:ea typeface="ＭＳ ゴシック" panose="020B0609070205080204" pitchFamily="49" charset="-128"/>
              </a:rPr>
              <a:t>①　随意契約に対する上限金額が１０，０００千円に変更になりました。</a:t>
            </a:r>
            <a:endParaRPr kumimoji="1" lang="en-US" altLang="ja-JP" sz="2900" dirty="0" smtClean="0">
              <a:latin typeface="ＭＳ ゴシック" panose="020B0609070205080204" pitchFamily="49" charset="-128"/>
              <a:ea typeface="ＭＳ ゴシック" panose="020B0609070205080204" pitchFamily="49" charset="-128"/>
            </a:endParaRPr>
          </a:p>
          <a:p>
            <a:pPr marL="0" indent="0">
              <a:buNone/>
            </a:pPr>
            <a:r>
              <a:rPr kumimoji="1" lang="ja-JP" altLang="en-US" sz="2900" dirty="0" smtClean="0">
                <a:latin typeface="ＭＳ ゴシック" panose="020B0609070205080204" pitchFamily="49" charset="-128"/>
                <a:ea typeface="ＭＳ ゴシック" panose="020B0609070205080204" pitchFamily="49" charset="-128"/>
              </a:rPr>
              <a:t>　②　随意契約における３社見積の場合、及び</a:t>
            </a:r>
            <a:r>
              <a:rPr lang="ja-JP" altLang="en-US" sz="2900" dirty="0" smtClean="0">
                <a:latin typeface="ＭＳ ゴシック" panose="020B0609070205080204" pitchFamily="49" charset="-128"/>
                <a:ea typeface="ＭＳ ゴシック" panose="020B0609070205080204" pitchFamily="49" charset="-128"/>
              </a:rPr>
              <a:t>２社見積（例：工事・製造請負の場合は</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a:latin typeface="ＭＳ ゴシック" panose="020B0609070205080204" pitchFamily="49" charset="-128"/>
                <a:ea typeface="ＭＳ ゴシック" panose="020B0609070205080204" pitchFamily="49" charset="-128"/>
              </a:rPr>
              <a:t>　</a:t>
            </a:r>
            <a:r>
              <a:rPr lang="ja-JP" altLang="en-US" sz="2900" dirty="0" smtClean="0">
                <a:latin typeface="ＭＳ ゴシック" panose="020B0609070205080204" pitchFamily="49" charset="-128"/>
                <a:ea typeface="ＭＳ ゴシック" panose="020B0609070205080204" pitchFamily="49" charset="-128"/>
              </a:rPr>
              <a:t>　　２，５００千円以下）の場合等を規程で明確にする必要があります。</a:t>
            </a:r>
            <a:endParaRPr lang="en-US" altLang="ja-JP" sz="2900" dirty="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　③　契約に至るまでの、価格の妥当性、契約の公平性、品質・保証等の適正性などを</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a:latin typeface="ＭＳ ゴシック" panose="020B0609070205080204" pitchFamily="49" charset="-128"/>
                <a:ea typeface="ＭＳ ゴシック" panose="020B0609070205080204" pitchFamily="49" charset="-128"/>
              </a:rPr>
              <a:t>　</a:t>
            </a:r>
            <a:r>
              <a:rPr lang="ja-JP" altLang="en-US" sz="2900" dirty="0" smtClean="0">
                <a:latin typeface="ＭＳ ゴシック" panose="020B0609070205080204" pitchFamily="49" charset="-128"/>
                <a:ea typeface="ＭＳ ゴシック" panose="020B0609070205080204" pitchFamily="49" charset="-128"/>
              </a:rPr>
              <a:t>　　明記した資料（稟議書、提案決定書など）を作成･保管する旨を明記することも</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a:latin typeface="ＭＳ ゴシック" panose="020B0609070205080204" pitchFamily="49" charset="-128"/>
                <a:ea typeface="ＭＳ ゴシック" panose="020B0609070205080204" pitchFamily="49" charset="-128"/>
              </a:rPr>
              <a:t>　</a:t>
            </a:r>
            <a:r>
              <a:rPr lang="ja-JP" altLang="en-US" sz="2900" dirty="0" smtClean="0">
                <a:latin typeface="ＭＳ ゴシック" panose="020B0609070205080204" pitchFamily="49" charset="-128"/>
                <a:ea typeface="ＭＳ ゴシック" panose="020B0609070205080204" pitchFamily="49" charset="-128"/>
              </a:rPr>
              <a:t>　　大切です。</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kumimoji="1" lang="ja-JP" altLang="en-US" sz="2900" dirty="0">
                <a:latin typeface="ＭＳ ゴシック" panose="020B0609070205080204" pitchFamily="49" charset="-128"/>
                <a:ea typeface="ＭＳ ゴシック" panose="020B0609070205080204" pitchFamily="49" charset="-128"/>
              </a:rPr>
              <a:t>　</a:t>
            </a:r>
            <a:r>
              <a:rPr kumimoji="1" lang="ja-JP" altLang="en-US" sz="2900" dirty="0" smtClean="0">
                <a:latin typeface="ＭＳ ゴシック" panose="020B0609070205080204" pitchFamily="49" charset="-128"/>
                <a:ea typeface="ＭＳ ゴシック" panose="020B0609070205080204" pitchFamily="49" charset="-128"/>
              </a:rPr>
              <a:t>④　契約</a:t>
            </a:r>
            <a:r>
              <a:rPr lang="ja-JP" altLang="en-US" sz="2900" dirty="0">
                <a:latin typeface="ＭＳ ゴシック" panose="020B0609070205080204" pitchFamily="49" charset="-128"/>
                <a:ea typeface="ＭＳ ゴシック" panose="020B0609070205080204" pitchFamily="49" charset="-128"/>
              </a:rPr>
              <a:t>執行</a:t>
            </a:r>
            <a:r>
              <a:rPr kumimoji="1" lang="ja-JP" altLang="en-US" sz="2900" dirty="0" smtClean="0">
                <a:latin typeface="ＭＳ ゴシック" panose="020B0609070205080204" pitchFamily="49" charset="-128"/>
                <a:ea typeface="ＭＳ ゴシック" panose="020B0609070205080204" pitchFamily="49" charset="-128"/>
              </a:rPr>
              <a:t>について、理事長が職員に委託する場合は、経理規程にその権限や範囲を</a:t>
            </a:r>
            <a:r>
              <a:rPr kumimoji="1" lang="en-US" altLang="ja-JP" sz="2900" dirty="0" smtClean="0">
                <a:latin typeface="ＭＳ ゴシック" panose="020B0609070205080204" pitchFamily="49" charset="-128"/>
                <a:ea typeface="ＭＳ ゴシック" panose="020B0609070205080204" pitchFamily="49" charset="-128"/>
              </a:rPr>
              <a:t/>
            </a:r>
            <a:br>
              <a:rPr kumimoji="1" lang="en-US" altLang="ja-JP" sz="2900" dirty="0" smtClean="0">
                <a:latin typeface="ＭＳ ゴシック" panose="020B0609070205080204" pitchFamily="49" charset="-128"/>
                <a:ea typeface="ＭＳ ゴシック" panose="020B0609070205080204" pitchFamily="49" charset="-128"/>
              </a:rPr>
            </a:br>
            <a:r>
              <a:rPr kumimoji="1" lang="ja-JP" altLang="en-US" sz="2900" dirty="0" smtClean="0">
                <a:latin typeface="ＭＳ ゴシック" panose="020B0609070205080204" pitchFamily="49" charset="-128"/>
                <a:ea typeface="ＭＳ ゴシック" panose="020B0609070205080204" pitchFamily="49" charset="-128"/>
              </a:rPr>
              <a:t>　　　明確に定めてください。</a:t>
            </a:r>
            <a:endParaRPr kumimoji="1" lang="ja-JP" altLang="en-US" sz="2900" dirty="0"/>
          </a:p>
        </p:txBody>
      </p:sp>
      <p:sp>
        <p:nvSpPr>
          <p:cNvPr id="4" name="フッター プレースホルダー 3"/>
          <p:cNvSpPr>
            <a:spLocks noGrp="1"/>
          </p:cNvSpPr>
          <p:nvPr>
            <p:ph type="ftr" sz="quarter" idx="11"/>
          </p:nvPr>
        </p:nvSpPr>
        <p:spPr/>
        <p:txBody>
          <a:bodyPr/>
          <a:lstStyle/>
          <a:p>
            <a:r>
              <a:rPr kumimoji="1" lang="zh-CN" altLang="en-US" dirty="0" smtClean="0"/>
              <a:t>大田区福祉部 福祉管理課 法人指導担当　　</a:t>
            </a:r>
            <a:r>
              <a:rPr kumimoji="1" lang="en-US" altLang="zh-CN" dirty="0" smtClean="0"/>
              <a:t>2018-2-20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13</a:t>
            </a:fld>
            <a:endParaRPr kumimoji="1" lang="ja-JP" altLang="en-US"/>
          </a:p>
        </p:txBody>
      </p:sp>
      <p:sp>
        <p:nvSpPr>
          <p:cNvPr id="8" name="タイトル 1"/>
          <p:cNvSpPr>
            <a:spLocks noGrp="1"/>
          </p:cNvSpPr>
          <p:nvPr>
            <p:ph type="title"/>
          </p:nvPr>
        </p:nvSpPr>
        <p:spPr>
          <a:xfrm>
            <a:off x="467544" y="260648"/>
            <a:ext cx="6912768" cy="720080"/>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fontScale="90000"/>
          </a:bodyPr>
          <a:lstStyle/>
          <a:p>
            <a:pPr algn="l"/>
            <a:r>
              <a:rPr lang="en-US" altLang="ja-JP" sz="2800" b="1" dirty="0" smtClean="0"/>
              <a:t/>
            </a:r>
            <a:br>
              <a:rPr lang="en-US" altLang="ja-JP" sz="2800" b="1" dirty="0" smtClean="0"/>
            </a:br>
            <a:r>
              <a:rPr lang="en-US" altLang="ja-JP" sz="2800" b="1" dirty="0" smtClean="0"/>
              <a:t>II</a:t>
            </a:r>
            <a:r>
              <a:rPr lang="ja-JP" altLang="en-US" sz="2800" b="1" dirty="0" err="1" smtClean="0"/>
              <a:t>．</a:t>
            </a:r>
            <a:r>
              <a:rPr lang="ja-JP" altLang="en-US" sz="2800" b="1" dirty="0" smtClean="0">
                <a:latin typeface="+mj-ea"/>
              </a:rPr>
              <a:t>Ｈ</a:t>
            </a:r>
            <a:r>
              <a:rPr lang="ja-JP" altLang="en-US" sz="2800" b="1" dirty="0">
                <a:latin typeface="+mj-ea"/>
              </a:rPr>
              <a:t>２９年版　経理規程の改定に関する</a:t>
            </a:r>
            <a:r>
              <a:rPr lang="ja-JP" altLang="en-US" sz="2800" b="1" dirty="0" smtClean="0">
                <a:latin typeface="+mj-ea"/>
              </a:rPr>
              <a:t>ポイント</a:t>
            </a:r>
            <a:r>
              <a:rPr lang="en-US" altLang="ja-JP" sz="2800" b="1" dirty="0">
                <a:latin typeface="+mj-ea"/>
              </a:rPr>
              <a:t/>
            </a:r>
            <a:br>
              <a:rPr lang="en-US" altLang="ja-JP" sz="2800" b="1" dirty="0">
                <a:latin typeface="+mj-ea"/>
              </a:rPr>
            </a:br>
            <a:endParaRPr kumimoji="1" lang="ja-JP" altLang="en-US" sz="2800" dirty="0">
              <a:latin typeface="+mj-ea"/>
            </a:endParaRPr>
          </a:p>
        </p:txBody>
      </p:sp>
    </p:spTree>
    <p:extLst>
      <p:ext uri="{BB962C8B-B14F-4D97-AF65-F5344CB8AC3E}">
        <p14:creationId xmlns:p14="http://schemas.microsoft.com/office/powerpoint/2010/main" val="100142647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 福祉管理課 法人指導担当　　</a:t>
            </a:r>
            <a:r>
              <a:rPr kumimoji="1" lang="en-US" altLang="zh-CN" dirty="0" smtClean="0"/>
              <a:t>2018-2-20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14</a:t>
            </a:fld>
            <a:endParaRPr kumimoji="1" lang="ja-JP" altLang="en-US"/>
          </a:p>
        </p:txBody>
      </p:sp>
      <p:sp>
        <p:nvSpPr>
          <p:cNvPr id="6" name="タイトル 1"/>
          <p:cNvSpPr>
            <a:spLocks noGrp="1"/>
          </p:cNvSpPr>
          <p:nvPr>
            <p:ph type="title"/>
          </p:nvPr>
        </p:nvSpPr>
        <p:spPr>
          <a:xfrm>
            <a:off x="467544" y="418654"/>
            <a:ext cx="7056784" cy="778098"/>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en-US" altLang="ja-JP" sz="2600" dirty="0" smtClean="0"/>
              <a:t>III</a:t>
            </a:r>
            <a:r>
              <a:rPr lang="ja-JP" altLang="en-US" sz="2600" dirty="0" err="1" smtClean="0"/>
              <a:t>．</a:t>
            </a:r>
            <a:r>
              <a:rPr lang="ja-JP" altLang="en-US" sz="2600" dirty="0" smtClean="0"/>
              <a:t>財務諸表等電子開示システムの留意事項</a:t>
            </a:r>
            <a:endParaRPr kumimoji="1" lang="ja-JP" altLang="en-US" sz="2600" dirty="0"/>
          </a:p>
        </p:txBody>
      </p:sp>
      <p:sp>
        <p:nvSpPr>
          <p:cNvPr id="7" name="コンテンツ プレースホルダー 2"/>
          <p:cNvSpPr>
            <a:spLocks noGrp="1"/>
          </p:cNvSpPr>
          <p:nvPr>
            <p:ph idx="1"/>
          </p:nvPr>
        </p:nvSpPr>
        <p:spPr>
          <a:xfrm>
            <a:off x="457200" y="1412776"/>
            <a:ext cx="8363272" cy="4824536"/>
          </a:xfrm>
          <a:ln>
            <a:solidFill>
              <a:schemeClr val="tx1"/>
            </a:solidFill>
          </a:ln>
        </p:spPr>
        <p:txBody>
          <a:bodyPr>
            <a:normAutofit fontScale="77500" lnSpcReduction="20000"/>
          </a:bodyPr>
          <a:lstStyle/>
          <a:p>
            <a:pPr marL="0" indent="0">
              <a:buNone/>
            </a:pPr>
            <a:endParaRPr kumimoji="1" lang="en-US" altLang="ja-JP" sz="1100" b="1" dirty="0" smtClean="0"/>
          </a:p>
          <a:p>
            <a:pPr marL="0" indent="0">
              <a:buNone/>
            </a:pPr>
            <a:r>
              <a:rPr kumimoji="1" lang="ja-JP" altLang="en-US" sz="3100" b="1" dirty="0" smtClean="0"/>
              <a:t>１．</a:t>
            </a:r>
            <a:r>
              <a:rPr kumimoji="1" lang="ja-JP" altLang="en-US" sz="3100" b="1" u="sng" dirty="0" smtClean="0"/>
              <a:t> 財務諸表等電子開示システムの全体スケジュール</a:t>
            </a:r>
            <a:r>
              <a:rPr kumimoji="1" lang="ja-JP" altLang="en-US" sz="3100" b="1" dirty="0" smtClean="0"/>
              <a:t>     　　</a:t>
            </a:r>
            <a:r>
              <a:rPr kumimoji="1" lang="en-US" altLang="ja-JP" sz="3100" b="1" dirty="0" smtClean="0"/>
              <a:t/>
            </a:r>
            <a:br>
              <a:rPr kumimoji="1" lang="en-US" altLang="ja-JP" sz="3100" b="1" dirty="0" smtClean="0"/>
            </a:br>
            <a:r>
              <a:rPr kumimoji="1" lang="ja-JP" altLang="en-US" sz="3100" b="1" dirty="0" smtClean="0"/>
              <a:t>　　　　　　　　　　　　　</a:t>
            </a:r>
            <a:r>
              <a:rPr kumimoji="1" lang="ja-JP" altLang="en-US" sz="2600" b="1" dirty="0" smtClean="0"/>
              <a:t>（平成３０年度版）</a:t>
            </a:r>
            <a:endParaRPr kumimoji="1" lang="en-US" altLang="ja-JP" sz="2600" b="1" u="sng" dirty="0" smtClean="0"/>
          </a:p>
          <a:p>
            <a:pPr marL="0" indent="0">
              <a:buNone/>
            </a:pPr>
            <a:endParaRPr kumimoji="1" lang="en-US" altLang="ja-JP" sz="2300" b="1" dirty="0" smtClean="0"/>
          </a:p>
          <a:p>
            <a:pPr marL="0" indent="0">
              <a:buNone/>
            </a:pPr>
            <a:r>
              <a:rPr kumimoji="1" lang="ja-JP" altLang="en-US" sz="2300" dirty="0" smtClean="0"/>
              <a:t>（１）　</a:t>
            </a:r>
            <a:r>
              <a:rPr kumimoji="1" lang="ja-JP" altLang="en-US" sz="2600" dirty="0" smtClean="0"/>
              <a:t>所轄庁　</a:t>
            </a:r>
            <a:endParaRPr kumimoji="1" lang="en-US" altLang="ja-JP" sz="2600" dirty="0" smtClean="0"/>
          </a:p>
          <a:p>
            <a:pPr marL="0" indent="0">
              <a:buNone/>
            </a:pPr>
            <a:r>
              <a:rPr lang="ja-JP" altLang="en-US" sz="2300" b="1" dirty="0"/>
              <a:t>　</a:t>
            </a:r>
            <a:r>
              <a:rPr lang="ja-JP" altLang="en-US" sz="2300" b="1" dirty="0" smtClean="0"/>
              <a:t>　</a:t>
            </a:r>
            <a:r>
              <a:rPr lang="ja-JP" altLang="en-US" sz="2300" dirty="0" smtClean="0"/>
              <a:t>　　①</a:t>
            </a:r>
            <a:r>
              <a:rPr kumimoji="1" lang="ja-JP" altLang="en-US" sz="2300" dirty="0" smtClean="0"/>
              <a:t>法人基本情報の更新・確定（名称・電話番号・ﾒｰﾙｱﾄﾞﾚｽなど）</a:t>
            </a:r>
            <a:endParaRPr lang="en-US" altLang="ja-JP" sz="2300" dirty="0"/>
          </a:p>
          <a:p>
            <a:pPr marL="0" indent="0">
              <a:buNone/>
            </a:pPr>
            <a:r>
              <a:rPr kumimoji="1" lang="ja-JP" altLang="en-US" sz="2300" dirty="0" smtClean="0"/>
              <a:t>　　　　　　　　　　　　　　　　　　　　　　　　　　　　　　　　　１</a:t>
            </a:r>
            <a:r>
              <a:rPr kumimoji="1" lang="en-US" altLang="ja-JP" sz="2300" dirty="0" smtClean="0"/>
              <a:t>/</a:t>
            </a:r>
            <a:r>
              <a:rPr kumimoji="1" lang="ja-JP" altLang="en-US" sz="2300" dirty="0" smtClean="0"/>
              <a:t>２２～２／２８</a:t>
            </a:r>
            <a:endParaRPr kumimoji="1" lang="en-US" altLang="ja-JP" sz="2300" dirty="0" smtClean="0"/>
          </a:p>
          <a:p>
            <a:pPr marL="0" indent="0">
              <a:buNone/>
            </a:pPr>
            <a:r>
              <a:rPr kumimoji="1" lang="ja-JP" altLang="en-US" sz="2300" dirty="0" smtClean="0"/>
              <a:t>　　</a:t>
            </a:r>
            <a:endParaRPr kumimoji="1" lang="en-US" altLang="ja-JP" sz="2300" dirty="0" smtClean="0"/>
          </a:p>
          <a:p>
            <a:pPr marL="0" indent="0">
              <a:buNone/>
            </a:pPr>
            <a:r>
              <a:rPr kumimoji="1" lang="ja-JP" altLang="en-US" sz="2600" dirty="0" smtClean="0"/>
              <a:t>（２）　</a:t>
            </a:r>
            <a:r>
              <a:rPr kumimoji="1" lang="ja-JP" altLang="en-US" sz="2600" u="sng" dirty="0" smtClean="0"/>
              <a:t>社会福祉法人</a:t>
            </a:r>
            <a:endParaRPr kumimoji="1" lang="en-US" altLang="ja-JP" sz="2600" u="sng" dirty="0" smtClean="0"/>
          </a:p>
          <a:p>
            <a:pPr marL="0" indent="0">
              <a:buNone/>
            </a:pPr>
            <a:r>
              <a:rPr lang="ja-JP" altLang="en-US" sz="2300" b="1" dirty="0"/>
              <a:t>　</a:t>
            </a:r>
            <a:r>
              <a:rPr lang="ja-JP" altLang="en-US" sz="2300" b="1" dirty="0" smtClean="0"/>
              <a:t>　　</a:t>
            </a:r>
            <a:r>
              <a:rPr lang="ja-JP" altLang="en-US" sz="2300" dirty="0" smtClean="0"/>
              <a:t>　①入力シートのダウンロード　　　　　　　　　　 　４／上旬～</a:t>
            </a:r>
            <a:endParaRPr lang="en-US" altLang="ja-JP" sz="2300" dirty="0"/>
          </a:p>
          <a:p>
            <a:pPr marL="0" indent="0">
              <a:buNone/>
            </a:pPr>
            <a:r>
              <a:rPr lang="ja-JP" altLang="en-US" sz="2300" dirty="0"/>
              <a:t>　</a:t>
            </a:r>
            <a:r>
              <a:rPr lang="ja-JP" altLang="en-US" sz="2300" dirty="0" smtClean="0"/>
              <a:t>　　　②入力シートの入力・保存・届出　　　　　　　　　４／上旬～６／３０　まで</a:t>
            </a:r>
            <a:endParaRPr lang="en-US" altLang="ja-JP" sz="2300" dirty="0" smtClean="0"/>
          </a:p>
          <a:p>
            <a:pPr marL="0" indent="0">
              <a:buNone/>
            </a:pPr>
            <a:endParaRPr lang="en-US" altLang="ja-JP" sz="2300" b="1" dirty="0" smtClean="0"/>
          </a:p>
          <a:p>
            <a:pPr marL="0" indent="0">
              <a:buNone/>
            </a:pPr>
            <a:r>
              <a:rPr lang="ja-JP" altLang="en-US" sz="2600" dirty="0" smtClean="0"/>
              <a:t>（３）　公表時期</a:t>
            </a:r>
            <a:endParaRPr lang="en-US" altLang="ja-JP" sz="2600" dirty="0" smtClean="0"/>
          </a:p>
          <a:p>
            <a:pPr marL="0" indent="0">
              <a:buNone/>
            </a:pPr>
            <a:r>
              <a:rPr lang="ja-JP" altLang="en-US" sz="2300" b="1" dirty="0"/>
              <a:t>　</a:t>
            </a:r>
            <a:r>
              <a:rPr lang="ja-JP" altLang="en-US" sz="2300" b="1" dirty="0" smtClean="0"/>
              <a:t>　　</a:t>
            </a:r>
            <a:r>
              <a:rPr lang="ja-JP" altLang="en-US" sz="2300" dirty="0" smtClean="0"/>
              <a:t>　①現況報告書／計算書類の公表　　　　　　　　届出後に公表（ＷＡＭにて）</a:t>
            </a:r>
            <a:endParaRPr lang="en-US" altLang="ja-JP" sz="2300" dirty="0" smtClean="0"/>
          </a:p>
          <a:p>
            <a:pPr marL="0" indent="0">
              <a:buNone/>
            </a:pPr>
            <a:r>
              <a:rPr lang="ja-JP" altLang="en-US" sz="2300" dirty="0"/>
              <a:t>　</a:t>
            </a:r>
            <a:r>
              <a:rPr lang="ja-JP" altLang="en-US" sz="2300" dirty="0" smtClean="0"/>
              <a:t>　　</a:t>
            </a:r>
            <a:r>
              <a:rPr kumimoji="1" lang="ja-JP" altLang="en-US" sz="2300" dirty="0" smtClean="0"/>
              <a:t>　②社会福祉充実計画の公表　　　　　　　　　　　大田区にて確認後公表　</a:t>
            </a:r>
            <a:endParaRPr kumimoji="1" lang="en-US" altLang="ja-JP" sz="2300" dirty="0" smtClean="0"/>
          </a:p>
          <a:p>
            <a:pPr marL="0" indent="0">
              <a:buNone/>
            </a:pPr>
            <a:endParaRPr kumimoji="1" lang="en-US" altLang="ja-JP" sz="2300" b="1" dirty="0" smtClean="0"/>
          </a:p>
          <a:p>
            <a:pPr marL="0" indent="0">
              <a:buNone/>
            </a:pPr>
            <a:endParaRPr kumimoji="1" lang="en-US" altLang="ja-JP" sz="2300" b="1" dirty="0" smtClean="0"/>
          </a:p>
          <a:p>
            <a:pPr marL="0" indent="0">
              <a:buNone/>
            </a:pPr>
            <a:endParaRPr kumimoji="1" lang="en-US" altLang="ja-JP" sz="2200" b="1" dirty="0" smtClean="0"/>
          </a:p>
        </p:txBody>
      </p:sp>
    </p:spTree>
    <p:extLst>
      <p:ext uri="{BB962C8B-B14F-4D97-AF65-F5344CB8AC3E}">
        <p14:creationId xmlns:p14="http://schemas.microsoft.com/office/powerpoint/2010/main" val="406917891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a:t>
            </a:r>
            <a:r>
              <a:rPr kumimoji="1" lang="en-US" altLang="ja-JP" dirty="0" smtClean="0"/>
              <a:t>8</a:t>
            </a:r>
            <a:r>
              <a:rPr kumimoji="1" lang="en-US" altLang="zh-CN" dirty="0" smtClean="0"/>
              <a:t>-</a:t>
            </a:r>
            <a:r>
              <a:rPr kumimoji="1" lang="en-US" altLang="ja-JP" dirty="0" smtClean="0"/>
              <a:t>2</a:t>
            </a:r>
            <a:r>
              <a:rPr kumimoji="1" lang="en-US" altLang="zh-CN" dirty="0" smtClean="0"/>
              <a:t>-2</a:t>
            </a:r>
            <a:r>
              <a:rPr kumimoji="1" lang="en-US" altLang="ja-JP" dirty="0" smtClean="0"/>
              <a:t>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15</a:t>
            </a:fld>
            <a:endParaRPr kumimoji="1" lang="ja-JP" altLang="en-US"/>
          </a:p>
        </p:txBody>
      </p:sp>
      <p:sp>
        <p:nvSpPr>
          <p:cNvPr id="6" name="タイトル 1"/>
          <p:cNvSpPr>
            <a:spLocks noGrp="1"/>
          </p:cNvSpPr>
          <p:nvPr>
            <p:ph type="title"/>
          </p:nvPr>
        </p:nvSpPr>
        <p:spPr>
          <a:xfrm>
            <a:off x="529208" y="188640"/>
            <a:ext cx="7067128" cy="720080"/>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en-US" altLang="ja-JP" sz="2600" dirty="0" smtClean="0"/>
              <a:t>III</a:t>
            </a:r>
            <a:r>
              <a:rPr lang="ja-JP" altLang="en-US" sz="2600" dirty="0" err="1" smtClean="0"/>
              <a:t>．</a:t>
            </a:r>
            <a:r>
              <a:rPr lang="ja-JP" altLang="en-US" sz="2600" dirty="0" smtClean="0"/>
              <a:t>財務諸表等電子開示システムの留意事項</a:t>
            </a:r>
            <a:endParaRPr kumimoji="1" lang="ja-JP" altLang="en-US" sz="2600" dirty="0"/>
          </a:p>
        </p:txBody>
      </p:sp>
      <p:sp>
        <p:nvSpPr>
          <p:cNvPr id="7" name="コンテンツ プレースホルダー 2"/>
          <p:cNvSpPr>
            <a:spLocks noGrp="1"/>
          </p:cNvSpPr>
          <p:nvPr>
            <p:ph idx="1"/>
          </p:nvPr>
        </p:nvSpPr>
        <p:spPr>
          <a:xfrm>
            <a:off x="539552" y="1052736"/>
            <a:ext cx="8280920" cy="5256584"/>
          </a:xfrm>
          <a:ln>
            <a:solidFill>
              <a:schemeClr val="tx1"/>
            </a:solidFill>
          </a:ln>
        </p:spPr>
        <p:txBody>
          <a:bodyPr>
            <a:normAutofit fontScale="70000" lnSpcReduction="20000"/>
          </a:bodyPr>
          <a:lstStyle/>
          <a:p>
            <a:pPr marL="0" indent="0">
              <a:buNone/>
            </a:pPr>
            <a:endParaRPr kumimoji="1" lang="en-US" altLang="ja-JP" sz="1100" b="1" dirty="0" smtClean="0"/>
          </a:p>
          <a:p>
            <a:pPr marL="0" indent="0">
              <a:buNone/>
            </a:pPr>
            <a:r>
              <a:rPr lang="ja-JP" altLang="en-US" sz="3100" b="1" u="sng" dirty="0"/>
              <a:t>２</a:t>
            </a:r>
            <a:r>
              <a:rPr lang="ja-JP" altLang="en-US" sz="3100" b="1" u="sng" dirty="0" smtClean="0"/>
              <a:t>．社会福祉法人様におけるスケジュール     </a:t>
            </a:r>
            <a:r>
              <a:rPr lang="ja-JP" altLang="en-US" sz="2400" b="1" dirty="0"/>
              <a:t>　　　　　　　　　　　　　</a:t>
            </a:r>
            <a:endParaRPr lang="en-US" altLang="ja-JP" sz="2400" b="1" u="sng" dirty="0"/>
          </a:p>
          <a:p>
            <a:pPr marL="0" indent="0">
              <a:buNone/>
            </a:pPr>
            <a:endParaRPr kumimoji="1" lang="en-US" altLang="ja-JP" sz="1500" b="1" dirty="0" smtClean="0"/>
          </a:p>
          <a:p>
            <a:pPr marL="0" indent="0">
              <a:buNone/>
            </a:pPr>
            <a:r>
              <a:rPr kumimoji="1" lang="ja-JP" altLang="en-US" sz="2900" b="1" dirty="0" smtClean="0"/>
              <a:t>（１）財務諸表等入力シートのダウンロード⇒４月上旬から</a:t>
            </a:r>
            <a:endParaRPr kumimoji="1" lang="en-US" altLang="ja-JP" sz="2900" b="1" dirty="0" smtClean="0"/>
          </a:p>
          <a:p>
            <a:pPr marL="0" indent="0">
              <a:buNone/>
            </a:pPr>
            <a:r>
              <a:rPr lang="ja-JP" altLang="en-US" sz="2300" b="1" dirty="0"/>
              <a:t>　</a:t>
            </a:r>
            <a:r>
              <a:rPr lang="ja-JP" altLang="en-US" sz="2300" b="1" dirty="0" smtClean="0"/>
              <a:t>　</a:t>
            </a:r>
            <a:r>
              <a:rPr lang="ja-JP" altLang="en-US" sz="2600" b="1" dirty="0" smtClean="0"/>
              <a:t>　①</a:t>
            </a:r>
            <a:r>
              <a:rPr lang="ja-JP" altLang="en-US" sz="2600" dirty="0" smtClean="0"/>
              <a:t>４月</a:t>
            </a:r>
            <a:r>
              <a:rPr lang="ja-JP" altLang="en-US" sz="2600" dirty="0"/>
              <a:t>上旬にダウンロードすることができる日が確定しましたら、ＷＡＭより連絡</a:t>
            </a:r>
            <a:r>
              <a:rPr lang="en-US" altLang="ja-JP" sz="2600" dirty="0"/>
              <a:t/>
            </a:r>
            <a:br>
              <a:rPr lang="en-US" altLang="ja-JP" sz="2600" dirty="0"/>
            </a:br>
            <a:r>
              <a:rPr lang="ja-JP" altLang="en-US" sz="2600" dirty="0"/>
              <a:t>　　　　がきます。</a:t>
            </a:r>
            <a:endParaRPr lang="en-US" altLang="ja-JP" sz="2600" dirty="0"/>
          </a:p>
          <a:p>
            <a:pPr marL="0" indent="0">
              <a:buNone/>
            </a:pPr>
            <a:r>
              <a:rPr lang="ja-JP" altLang="en-US" sz="2600" dirty="0"/>
              <a:t>　　　</a:t>
            </a:r>
            <a:r>
              <a:rPr lang="ja-JP" altLang="en-US" sz="2600" dirty="0" smtClean="0"/>
              <a:t>②本システム</a:t>
            </a:r>
            <a:r>
              <a:rPr lang="ja-JP" altLang="en-US" sz="2600" dirty="0"/>
              <a:t>にログインするためのＩＤ及びパスワードについて連絡がきます</a:t>
            </a:r>
            <a:r>
              <a:rPr lang="ja-JP" altLang="en-US" sz="2600" dirty="0" smtClean="0"/>
              <a:t>。</a:t>
            </a:r>
            <a:endParaRPr lang="en-US" altLang="ja-JP" sz="2600" b="1" dirty="0" smtClean="0"/>
          </a:p>
          <a:p>
            <a:pPr marL="0" indent="0">
              <a:buNone/>
            </a:pPr>
            <a:r>
              <a:rPr lang="ja-JP" altLang="en-US" sz="2600" dirty="0" smtClean="0"/>
              <a:t>　　　③本システムから「財務</a:t>
            </a:r>
            <a:r>
              <a:rPr lang="ja-JP" altLang="en-US" sz="2600" dirty="0"/>
              <a:t>諸表等入力</a:t>
            </a:r>
            <a:r>
              <a:rPr lang="ja-JP" altLang="en-US" sz="2600" dirty="0" smtClean="0"/>
              <a:t>シート（平成３０年度版）」をダウンロードして</a:t>
            </a:r>
            <a:r>
              <a:rPr lang="en-US" altLang="ja-JP" sz="2600" dirty="0" smtClean="0"/>
              <a:t/>
            </a:r>
            <a:br>
              <a:rPr lang="en-US" altLang="ja-JP" sz="2600" dirty="0" smtClean="0"/>
            </a:br>
            <a:r>
              <a:rPr lang="ja-JP" altLang="en-US" sz="2600" dirty="0" smtClean="0"/>
              <a:t>　　　　ください。</a:t>
            </a:r>
            <a:endParaRPr lang="en-US" altLang="ja-JP" sz="2600" dirty="0" smtClean="0"/>
          </a:p>
          <a:p>
            <a:pPr marL="0" indent="0">
              <a:buNone/>
            </a:pPr>
            <a:r>
              <a:rPr lang="ja-JP" altLang="en-US" sz="2600" dirty="0"/>
              <a:t>　</a:t>
            </a:r>
            <a:r>
              <a:rPr lang="ja-JP" altLang="en-US" sz="2600" dirty="0" smtClean="0"/>
              <a:t>　</a:t>
            </a:r>
            <a:r>
              <a:rPr lang="ja-JP" altLang="en-US" sz="2600" dirty="0"/>
              <a:t>　</a:t>
            </a:r>
            <a:endParaRPr lang="en-US" altLang="ja-JP" sz="2300" b="1" dirty="0"/>
          </a:p>
          <a:p>
            <a:pPr marL="0" indent="0">
              <a:buNone/>
            </a:pPr>
            <a:r>
              <a:rPr lang="ja-JP" altLang="en-US" sz="2900" b="1" dirty="0" smtClean="0"/>
              <a:t>（</a:t>
            </a:r>
            <a:r>
              <a:rPr lang="ja-JP" altLang="en-US" sz="2900" b="1" dirty="0"/>
              <a:t>２</a:t>
            </a:r>
            <a:r>
              <a:rPr lang="ja-JP" altLang="en-US" sz="2900" b="1" dirty="0" smtClean="0"/>
              <a:t>）　</a:t>
            </a:r>
            <a:r>
              <a:rPr lang="ja-JP" altLang="en-US" sz="2900" b="1" dirty="0"/>
              <a:t>財務諸表等入力</a:t>
            </a:r>
            <a:r>
              <a:rPr lang="ja-JP" altLang="en-US" sz="2900" b="1" dirty="0" smtClean="0"/>
              <a:t>シートの入力・保存・届出　</a:t>
            </a:r>
            <a:endParaRPr lang="en-US" altLang="ja-JP" sz="2900" b="1" dirty="0" smtClean="0"/>
          </a:p>
          <a:p>
            <a:pPr marL="0" indent="0">
              <a:buNone/>
            </a:pPr>
            <a:r>
              <a:rPr lang="ja-JP" altLang="en-US" sz="2300" b="1" dirty="0" smtClean="0"/>
              <a:t>　　</a:t>
            </a:r>
            <a:r>
              <a:rPr lang="ja-JP" altLang="en-US" sz="2600" dirty="0" smtClean="0"/>
              <a:t>　①「財務</a:t>
            </a:r>
            <a:r>
              <a:rPr lang="ja-JP" altLang="en-US" sz="2600" dirty="0"/>
              <a:t>諸表等入力</a:t>
            </a:r>
            <a:r>
              <a:rPr lang="ja-JP" altLang="en-US" sz="2600" dirty="0" smtClean="0"/>
              <a:t>シート」に必要事項を入力し、本システムに入力シート　　</a:t>
            </a:r>
            <a:r>
              <a:rPr lang="en-US" altLang="ja-JP" sz="2600" dirty="0" smtClean="0"/>
              <a:t/>
            </a:r>
            <a:br>
              <a:rPr lang="en-US" altLang="ja-JP" sz="2600" dirty="0" smtClean="0"/>
            </a:br>
            <a:r>
              <a:rPr lang="ja-JP" altLang="en-US" sz="2600" dirty="0" smtClean="0"/>
              <a:t>　　　　を保存（アップロード）してください。</a:t>
            </a:r>
            <a:endParaRPr lang="en-US" altLang="ja-JP" sz="2600" dirty="0"/>
          </a:p>
          <a:p>
            <a:pPr marL="0" indent="0">
              <a:buNone/>
            </a:pPr>
            <a:r>
              <a:rPr lang="ja-JP" altLang="en-US" sz="2600" dirty="0" smtClean="0"/>
              <a:t>　　　②本システムに</a:t>
            </a:r>
            <a:r>
              <a:rPr lang="ja-JP" altLang="en-US" sz="2600" dirty="0"/>
              <a:t>保存</a:t>
            </a:r>
            <a:r>
              <a:rPr lang="ja-JP" altLang="en-US" sz="2600" dirty="0" smtClean="0"/>
              <a:t>した「財務</a:t>
            </a:r>
            <a:r>
              <a:rPr lang="ja-JP" altLang="en-US" sz="2600" dirty="0"/>
              <a:t>諸表等入力</a:t>
            </a:r>
            <a:r>
              <a:rPr lang="ja-JP" altLang="en-US" sz="2600" dirty="0" smtClean="0"/>
              <a:t>シート」を本システムを使って</a:t>
            </a:r>
            <a:endParaRPr lang="en-US" altLang="ja-JP" sz="2600" dirty="0" smtClean="0"/>
          </a:p>
          <a:p>
            <a:pPr marL="0" indent="0">
              <a:buNone/>
            </a:pPr>
            <a:r>
              <a:rPr lang="ja-JP" altLang="en-US" sz="2600" dirty="0"/>
              <a:t>　</a:t>
            </a:r>
            <a:r>
              <a:rPr lang="ja-JP" altLang="en-US" sz="2600" dirty="0" smtClean="0"/>
              <a:t>　　　所轄庁に届出を行ってください。</a:t>
            </a:r>
            <a:endParaRPr lang="en-US" altLang="ja-JP" sz="2600" dirty="0"/>
          </a:p>
          <a:p>
            <a:pPr marL="0" indent="0">
              <a:buNone/>
            </a:pPr>
            <a:endParaRPr lang="en-US" altLang="ja-JP" sz="1400" b="1" dirty="0" smtClean="0"/>
          </a:p>
          <a:p>
            <a:pPr marL="0" indent="0">
              <a:buNone/>
            </a:pPr>
            <a:r>
              <a:rPr lang="ja-JP" altLang="en-US" sz="2900" b="1" dirty="0" smtClean="0"/>
              <a:t>（３）　</a:t>
            </a:r>
            <a:r>
              <a:rPr lang="ja-JP" altLang="en-US" sz="2900" b="1" dirty="0"/>
              <a:t>財務諸表等入力シート（平成３０年度版</a:t>
            </a:r>
            <a:r>
              <a:rPr lang="ja-JP" altLang="en-US" sz="2900" b="1" dirty="0" smtClean="0"/>
              <a:t>）の種類</a:t>
            </a:r>
            <a:endParaRPr lang="en-US" altLang="ja-JP" sz="2900" b="1" dirty="0" smtClean="0"/>
          </a:p>
          <a:p>
            <a:pPr marL="0" indent="0">
              <a:buNone/>
            </a:pPr>
            <a:r>
              <a:rPr lang="ja-JP" altLang="en-US" sz="2400" b="1" dirty="0"/>
              <a:t>　</a:t>
            </a:r>
            <a:r>
              <a:rPr lang="ja-JP" altLang="en-US" sz="2400" b="1" dirty="0" smtClean="0"/>
              <a:t>　</a:t>
            </a:r>
            <a:r>
              <a:rPr lang="ja-JP" altLang="en-US" sz="2600" b="1" dirty="0" smtClean="0"/>
              <a:t>　</a:t>
            </a:r>
            <a:r>
              <a:rPr lang="ja-JP" altLang="en-US" sz="2600" dirty="0" smtClean="0"/>
              <a:t>・データ移行版　：平成２９年度決算数値を本システムで届出を行った法人</a:t>
            </a:r>
            <a:endParaRPr lang="en-US" altLang="ja-JP" sz="2600" dirty="0" smtClean="0"/>
          </a:p>
          <a:p>
            <a:pPr marL="0" indent="0">
              <a:buNone/>
            </a:pPr>
            <a:r>
              <a:rPr lang="ja-JP" altLang="en-US" sz="2600" dirty="0"/>
              <a:t>　</a:t>
            </a:r>
            <a:r>
              <a:rPr lang="ja-JP" altLang="en-US" sz="2600" dirty="0" smtClean="0"/>
              <a:t>　　・ブランク版　　　：行わなかった法人</a:t>
            </a:r>
            <a:endParaRPr lang="en-US" altLang="ja-JP" sz="2600" dirty="0" smtClean="0"/>
          </a:p>
          <a:p>
            <a:pPr marL="0" indent="0">
              <a:buNone/>
            </a:pPr>
            <a:r>
              <a:rPr lang="ja-JP" altLang="en-US" sz="2600" dirty="0"/>
              <a:t>　</a:t>
            </a:r>
            <a:r>
              <a:rPr lang="ja-JP" altLang="en-US" sz="2600" dirty="0" smtClean="0"/>
              <a:t>　</a:t>
            </a:r>
            <a:r>
              <a:rPr lang="ja-JP" altLang="en-US" sz="2000" dirty="0" smtClean="0"/>
              <a:t>　＊新規拠点の設定、拠点分割をされる場合は、事前にご連絡くださいますようお願いいたします。</a:t>
            </a:r>
            <a:endParaRPr lang="en-US" altLang="ja-JP" sz="2000" dirty="0" smtClean="0"/>
          </a:p>
        </p:txBody>
      </p:sp>
    </p:spTree>
    <p:extLst>
      <p:ext uri="{BB962C8B-B14F-4D97-AF65-F5344CB8AC3E}">
        <p14:creationId xmlns:p14="http://schemas.microsoft.com/office/powerpoint/2010/main" val="327898926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a:t>
            </a:r>
            <a:r>
              <a:rPr kumimoji="1" lang="en-US" altLang="ja-JP" dirty="0" smtClean="0"/>
              <a:t>8-2</a:t>
            </a:r>
            <a:r>
              <a:rPr kumimoji="1" lang="en-US" altLang="zh-CN" dirty="0" smtClean="0"/>
              <a:t>-2</a:t>
            </a:r>
            <a:r>
              <a:rPr kumimoji="1" lang="en-US" altLang="ja-JP" dirty="0" smtClean="0"/>
              <a:t>0</a:t>
            </a:r>
            <a:endParaRPr kumimoji="1" lang="ja-JP" altLang="en-US" dirty="0"/>
          </a:p>
        </p:txBody>
      </p:sp>
      <p:sp>
        <p:nvSpPr>
          <p:cNvPr id="5" name="スライド番号プレースホルダー 4"/>
          <p:cNvSpPr>
            <a:spLocks noGrp="1"/>
          </p:cNvSpPr>
          <p:nvPr>
            <p:ph type="sldNum" sz="quarter" idx="12"/>
          </p:nvPr>
        </p:nvSpPr>
        <p:spPr>
          <a:xfrm>
            <a:off x="6588224" y="6381328"/>
            <a:ext cx="2133600" cy="365125"/>
          </a:xfrm>
        </p:spPr>
        <p:txBody>
          <a:bodyPr/>
          <a:lstStyle/>
          <a:p>
            <a:fld id="{D2D8002D-B5B0-4BAC-B1F6-782DDCCE6D9C}" type="slidenum">
              <a:rPr kumimoji="1" lang="ja-JP" altLang="en-US" smtClean="0"/>
              <a:t>16</a:t>
            </a:fld>
            <a:endParaRPr kumimoji="1" lang="ja-JP" altLang="en-US"/>
          </a:p>
        </p:txBody>
      </p:sp>
      <p:sp>
        <p:nvSpPr>
          <p:cNvPr id="6" name="タイトル 1"/>
          <p:cNvSpPr>
            <a:spLocks noGrp="1"/>
          </p:cNvSpPr>
          <p:nvPr>
            <p:ph type="title"/>
          </p:nvPr>
        </p:nvSpPr>
        <p:spPr>
          <a:xfrm>
            <a:off x="467544" y="346646"/>
            <a:ext cx="7344816" cy="778098"/>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en-US" altLang="ja-JP" sz="2600" dirty="0" smtClean="0"/>
              <a:t>III</a:t>
            </a:r>
            <a:r>
              <a:rPr lang="ja-JP" altLang="en-US" sz="2600" dirty="0" err="1" smtClean="0"/>
              <a:t>．</a:t>
            </a:r>
            <a:r>
              <a:rPr lang="ja-JP" altLang="en-US" sz="2600" dirty="0" smtClean="0"/>
              <a:t>財務諸表等電子開示システムの留意事項</a:t>
            </a:r>
            <a:endParaRPr kumimoji="1" lang="ja-JP" altLang="en-US" sz="2600" dirty="0"/>
          </a:p>
        </p:txBody>
      </p:sp>
      <p:sp>
        <p:nvSpPr>
          <p:cNvPr id="9" name="コンテンツ プレースホルダー 2"/>
          <p:cNvSpPr>
            <a:spLocks noGrp="1"/>
          </p:cNvSpPr>
          <p:nvPr>
            <p:ph idx="1"/>
          </p:nvPr>
        </p:nvSpPr>
        <p:spPr>
          <a:xfrm>
            <a:off x="457200" y="1268760"/>
            <a:ext cx="8229600" cy="4857403"/>
          </a:xfrm>
          <a:ln>
            <a:solidFill>
              <a:schemeClr val="tx1"/>
            </a:solidFill>
          </a:ln>
        </p:spPr>
        <p:txBody>
          <a:bodyPr>
            <a:normAutofit fontScale="85000" lnSpcReduction="20000"/>
          </a:bodyPr>
          <a:lstStyle/>
          <a:p>
            <a:pPr marL="0" indent="0">
              <a:buNone/>
            </a:pPr>
            <a:endParaRPr kumimoji="1" lang="en-US" altLang="ja-JP" sz="1100" b="1" dirty="0" smtClean="0"/>
          </a:p>
          <a:p>
            <a:pPr marL="0" indent="0">
              <a:buNone/>
            </a:pPr>
            <a:r>
              <a:rPr kumimoji="1" lang="ja-JP" altLang="en-US" sz="2300" b="1" u="sng" dirty="0" smtClean="0"/>
              <a:t>３．主な変更点について</a:t>
            </a:r>
            <a:r>
              <a:rPr kumimoji="1" lang="ja-JP" altLang="en-US" sz="2300" b="1" dirty="0" smtClean="0"/>
              <a:t>　</a:t>
            </a:r>
            <a:endParaRPr kumimoji="1" lang="en-US" altLang="ja-JP" sz="2300" b="1" dirty="0" smtClean="0"/>
          </a:p>
          <a:p>
            <a:pPr marL="0" indent="0">
              <a:buNone/>
            </a:pPr>
            <a:endParaRPr kumimoji="1" lang="en-US" altLang="ja-JP" sz="1200" b="1" dirty="0" smtClean="0"/>
          </a:p>
          <a:p>
            <a:pPr marL="0" indent="0">
              <a:buNone/>
            </a:pPr>
            <a:r>
              <a:rPr kumimoji="1" lang="ja-JP" altLang="en-US" sz="2100" b="1" dirty="0" smtClean="0"/>
              <a:t>（１）法人名の表示　</a:t>
            </a:r>
            <a:endParaRPr kumimoji="1" lang="en-US" altLang="ja-JP" sz="2100" b="1" dirty="0" smtClean="0"/>
          </a:p>
          <a:p>
            <a:pPr marL="0" indent="0">
              <a:buNone/>
            </a:pPr>
            <a:r>
              <a:rPr lang="ja-JP" altLang="en-US" sz="2100" dirty="0" smtClean="0"/>
              <a:t>　　　</a:t>
            </a:r>
            <a:r>
              <a:rPr lang="ja-JP" altLang="en-US" sz="1900" dirty="0" smtClean="0"/>
              <a:t>財務</a:t>
            </a:r>
            <a:r>
              <a:rPr lang="ja-JP" altLang="en-US" sz="1900" dirty="0"/>
              <a:t>諸表</a:t>
            </a:r>
            <a:r>
              <a:rPr lang="ja-JP" altLang="en-US" sz="1900" dirty="0" smtClean="0"/>
              <a:t>等入力シート全体に法人名が印刷されるようになりました。（画面の右上に表</a:t>
            </a:r>
            <a:r>
              <a:rPr lang="en-US" altLang="ja-JP" sz="1900" dirty="0" smtClean="0"/>
              <a:t/>
            </a:r>
            <a:br>
              <a:rPr lang="en-US" altLang="ja-JP" sz="1900" dirty="0" smtClean="0"/>
            </a:br>
            <a:r>
              <a:rPr lang="ja-JP" altLang="en-US" sz="1900" dirty="0" smtClean="0"/>
              <a:t>　　　　示）</a:t>
            </a:r>
            <a:endParaRPr lang="en-US" altLang="ja-JP" sz="1900" dirty="0"/>
          </a:p>
          <a:p>
            <a:pPr marL="0" indent="0">
              <a:buNone/>
            </a:pPr>
            <a:r>
              <a:rPr lang="ja-JP" altLang="en-US" sz="2300" b="1" dirty="0" smtClean="0"/>
              <a:t>（</a:t>
            </a:r>
            <a:r>
              <a:rPr lang="ja-JP" altLang="en-US" sz="2100" b="1" dirty="0"/>
              <a:t>２</a:t>
            </a:r>
            <a:r>
              <a:rPr lang="ja-JP" altLang="en-US" sz="2100" b="1" dirty="0" smtClean="0"/>
              <a:t>）改ページとページ数が表示　</a:t>
            </a:r>
            <a:endParaRPr lang="en-US" altLang="ja-JP" sz="2100" b="1" dirty="0" smtClean="0"/>
          </a:p>
          <a:p>
            <a:pPr marL="0" indent="0">
              <a:buNone/>
            </a:pPr>
            <a:r>
              <a:rPr lang="ja-JP" altLang="en-US" sz="2100" dirty="0" smtClean="0"/>
              <a:t>　　　</a:t>
            </a:r>
            <a:r>
              <a:rPr lang="ja-JP" altLang="en-US" sz="1900" dirty="0" smtClean="0"/>
              <a:t>資金収支・事業活動・貸借対照表の各四様式、及び</a:t>
            </a:r>
            <a:r>
              <a:rPr lang="ja-JP" altLang="en-US" sz="1900" dirty="0"/>
              <a:t>資金収支</a:t>
            </a:r>
            <a:r>
              <a:rPr lang="ja-JP" altLang="en-US" sz="1900" dirty="0" smtClean="0"/>
              <a:t>明細書、事業活動明細書は</a:t>
            </a:r>
            <a:r>
              <a:rPr lang="en-US" altLang="ja-JP" sz="1900" dirty="0" smtClean="0"/>
              <a:t/>
            </a:r>
            <a:br>
              <a:rPr lang="en-US" altLang="ja-JP" sz="1900" dirty="0" smtClean="0"/>
            </a:br>
            <a:r>
              <a:rPr lang="ja-JP" altLang="en-US" sz="1900" dirty="0" smtClean="0"/>
              <a:t>　　　ページ数が表示され、拠点ごとに改ページされます。　</a:t>
            </a:r>
            <a:endParaRPr lang="en-US" altLang="ja-JP" sz="1900" dirty="0" smtClean="0"/>
          </a:p>
          <a:p>
            <a:pPr marL="0" indent="0">
              <a:buNone/>
            </a:pPr>
            <a:endParaRPr lang="en-US" altLang="ja-JP" sz="900" dirty="0" smtClean="0"/>
          </a:p>
          <a:p>
            <a:pPr marL="0" indent="0">
              <a:buNone/>
            </a:pPr>
            <a:r>
              <a:rPr lang="ja-JP" altLang="en-US" sz="2300" b="1" dirty="0" smtClean="0"/>
              <a:t>（</a:t>
            </a:r>
            <a:r>
              <a:rPr lang="ja-JP" altLang="en-US" sz="2100" b="1" dirty="0" smtClean="0"/>
              <a:t>３）　メールアドレスが入力可能</a:t>
            </a:r>
            <a:endParaRPr lang="en-US" altLang="ja-JP" sz="2100" b="1" dirty="0" smtClean="0"/>
          </a:p>
          <a:p>
            <a:pPr marL="0" indent="0">
              <a:buNone/>
            </a:pPr>
            <a:r>
              <a:rPr lang="ja-JP" altLang="en-US" sz="2100" b="1" dirty="0"/>
              <a:t>　</a:t>
            </a:r>
            <a:r>
              <a:rPr lang="ja-JP" altLang="en-US" sz="2100" b="1" dirty="0" smtClean="0"/>
              <a:t>　　</a:t>
            </a:r>
            <a:r>
              <a:rPr lang="ja-JP" altLang="en-US" sz="1900" dirty="0" smtClean="0"/>
              <a:t>現況報告書のセクション１．基本情報入力欄に</a:t>
            </a:r>
            <a:r>
              <a:rPr lang="ja-JP" altLang="en-US" sz="1900" dirty="0"/>
              <a:t>メールアドレスが</a:t>
            </a:r>
            <a:r>
              <a:rPr lang="ja-JP" altLang="en-US" sz="1900" dirty="0" smtClean="0"/>
              <a:t>入力可能となりました。　　　</a:t>
            </a:r>
            <a:r>
              <a:rPr lang="en-US" altLang="ja-JP" sz="1900" dirty="0" smtClean="0"/>
              <a:t/>
            </a:r>
            <a:br>
              <a:rPr lang="en-US" altLang="ja-JP" sz="1900" dirty="0" smtClean="0"/>
            </a:br>
            <a:r>
              <a:rPr lang="ja-JP" altLang="en-US" sz="1900" dirty="0" smtClean="0"/>
              <a:t>　　　（以前はエラー表示が出ました）</a:t>
            </a:r>
            <a:endParaRPr lang="en-US" altLang="ja-JP" sz="1900" dirty="0" smtClean="0"/>
          </a:p>
          <a:p>
            <a:pPr marL="0" indent="0">
              <a:buNone/>
            </a:pPr>
            <a:endParaRPr lang="en-US" altLang="ja-JP" sz="900" dirty="0"/>
          </a:p>
          <a:p>
            <a:pPr marL="0" indent="0">
              <a:buNone/>
            </a:pPr>
            <a:r>
              <a:rPr kumimoji="1" lang="ja-JP" altLang="en-US" sz="2100" b="1" dirty="0" smtClean="0"/>
              <a:t>（４）　事業類型コード分類が追加</a:t>
            </a:r>
            <a:endParaRPr kumimoji="1" lang="en-US" altLang="ja-JP" sz="2100" b="1" dirty="0" smtClean="0"/>
          </a:p>
          <a:p>
            <a:pPr marL="0" indent="0">
              <a:buNone/>
            </a:pPr>
            <a:r>
              <a:rPr lang="ja-JP" altLang="en-US" sz="2100" dirty="0" smtClean="0"/>
              <a:t>　　　</a:t>
            </a:r>
            <a:r>
              <a:rPr lang="ja-JP" altLang="en-US" sz="1900" dirty="0" smtClean="0"/>
              <a:t>現況</a:t>
            </a:r>
            <a:r>
              <a:rPr lang="ja-JP" altLang="en-US" sz="1900" dirty="0"/>
              <a:t>報告書のセクション</a:t>
            </a:r>
            <a:r>
              <a:rPr lang="ja-JP" altLang="en-US" sz="1900" dirty="0" smtClean="0"/>
              <a:t>１１．のサービス区分に「保育所型認定こども園」と「地域包括</a:t>
            </a:r>
            <a:r>
              <a:rPr lang="en-US" altLang="ja-JP" sz="1900" dirty="0" smtClean="0"/>
              <a:t/>
            </a:r>
            <a:br>
              <a:rPr lang="en-US" altLang="ja-JP" sz="1900" dirty="0" smtClean="0"/>
            </a:br>
            <a:r>
              <a:rPr lang="ja-JP" altLang="en-US" sz="1900" dirty="0" smtClean="0"/>
              <a:t>　　　支援センター」が追加されました。</a:t>
            </a:r>
            <a:endParaRPr lang="en-US" altLang="ja-JP" sz="1900" dirty="0" smtClean="0"/>
          </a:p>
          <a:p>
            <a:pPr marL="0" indent="0">
              <a:buNone/>
            </a:pPr>
            <a:endParaRPr kumimoji="1" lang="en-US" altLang="ja-JP" sz="1000" b="1" dirty="0" smtClean="0"/>
          </a:p>
          <a:p>
            <a:pPr marL="0" indent="0">
              <a:buNone/>
            </a:pPr>
            <a:r>
              <a:rPr lang="ja-JP" altLang="en-US" sz="2100" b="1" dirty="0" smtClean="0"/>
              <a:t>（５）　公益事業サービス区分が追加</a:t>
            </a:r>
            <a:endParaRPr lang="en-US" altLang="ja-JP" sz="2100" b="1" dirty="0" smtClean="0"/>
          </a:p>
          <a:p>
            <a:pPr marL="0" indent="0">
              <a:buNone/>
            </a:pPr>
            <a:r>
              <a:rPr lang="ja-JP" altLang="en-US" sz="2100" dirty="0"/>
              <a:t>　</a:t>
            </a:r>
            <a:r>
              <a:rPr lang="ja-JP" altLang="en-US" sz="2100" dirty="0" smtClean="0"/>
              <a:t>　　</a:t>
            </a:r>
            <a:r>
              <a:rPr lang="ja-JP" altLang="en-US" sz="1900" dirty="0" smtClean="0"/>
              <a:t>公益</a:t>
            </a:r>
            <a:r>
              <a:rPr lang="ja-JP" altLang="en-US" sz="1900" dirty="0"/>
              <a:t>事業サービス</a:t>
            </a:r>
            <a:r>
              <a:rPr lang="ja-JP" altLang="en-US" sz="1900" dirty="0" smtClean="0"/>
              <a:t>区分に「地域包括支援センター」、「幼稚園型認定こども園」、「病院」、</a:t>
            </a:r>
            <a:r>
              <a:rPr lang="en-US" altLang="ja-JP" sz="1900" dirty="0" smtClean="0"/>
              <a:t/>
            </a:r>
            <a:br>
              <a:rPr lang="en-US" altLang="ja-JP" sz="1900" dirty="0" smtClean="0"/>
            </a:br>
            <a:r>
              <a:rPr lang="ja-JP" altLang="en-US" sz="1900" dirty="0" smtClean="0"/>
              <a:t>　　　　「診療所」が追加されました。</a:t>
            </a:r>
            <a:endParaRPr lang="en-US" altLang="ja-JP" sz="1900" dirty="0"/>
          </a:p>
        </p:txBody>
      </p:sp>
    </p:spTree>
    <p:extLst>
      <p:ext uri="{BB962C8B-B14F-4D97-AF65-F5344CB8AC3E}">
        <p14:creationId xmlns:p14="http://schemas.microsoft.com/office/powerpoint/2010/main" val="960613856"/>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a:t>
            </a:r>
            <a:r>
              <a:rPr kumimoji="1" lang="en-US" altLang="ja-JP" dirty="0" smtClean="0"/>
              <a:t>8</a:t>
            </a:r>
            <a:r>
              <a:rPr kumimoji="1" lang="en-US" altLang="zh-CN" dirty="0" smtClean="0"/>
              <a:t>-</a:t>
            </a:r>
            <a:r>
              <a:rPr kumimoji="1" lang="en-US" altLang="ja-JP" dirty="0" smtClean="0"/>
              <a:t>2</a:t>
            </a:r>
            <a:r>
              <a:rPr kumimoji="1" lang="en-US" altLang="zh-CN" dirty="0" smtClean="0"/>
              <a:t>-2</a:t>
            </a:r>
            <a:r>
              <a:rPr kumimoji="1" lang="en-US" altLang="ja-JP" dirty="0" smtClean="0"/>
              <a:t>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17</a:t>
            </a:fld>
            <a:endParaRPr kumimoji="1" lang="ja-JP" altLang="en-US"/>
          </a:p>
        </p:txBody>
      </p:sp>
      <p:sp>
        <p:nvSpPr>
          <p:cNvPr id="6" name="タイトル 1"/>
          <p:cNvSpPr>
            <a:spLocks noGrp="1"/>
          </p:cNvSpPr>
          <p:nvPr>
            <p:ph type="title"/>
          </p:nvPr>
        </p:nvSpPr>
        <p:spPr>
          <a:xfrm>
            <a:off x="457200" y="418654"/>
            <a:ext cx="6995120" cy="778098"/>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en-US" altLang="ja-JP" sz="2600" dirty="0" smtClean="0"/>
              <a:t>III</a:t>
            </a:r>
            <a:r>
              <a:rPr lang="ja-JP" altLang="en-US" sz="2600" dirty="0" err="1" smtClean="0"/>
              <a:t>．</a:t>
            </a:r>
            <a:r>
              <a:rPr lang="ja-JP" altLang="en-US" sz="2600" dirty="0" smtClean="0"/>
              <a:t>財務諸表等電子開示システムの留意事項</a:t>
            </a:r>
            <a:endParaRPr kumimoji="1" lang="ja-JP" altLang="en-US" sz="2600" dirty="0"/>
          </a:p>
        </p:txBody>
      </p:sp>
      <p:sp>
        <p:nvSpPr>
          <p:cNvPr id="7" name="コンテンツ プレースホルダー 2"/>
          <p:cNvSpPr>
            <a:spLocks noGrp="1"/>
          </p:cNvSpPr>
          <p:nvPr>
            <p:ph idx="1"/>
          </p:nvPr>
        </p:nvSpPr>
        <p:spPr>
          <a:xfrm>
            <a:off x="457200" y="1412776"/>
            <a:ext cx="8229600" cy="4392488"/>
          </a:xfrm>
          <a:ln>
            <a:solidFill>
              <a:schemeClr val="tx1"/>
            </a:solidFill>
          </a:ln>
        </p:spPr>
        <p:txBody>
          <a:bodyPr>
            <a:normAutofit/>
          </a:bodyPr>
          <a:lstStyle/>
          <a:p>
            <a:pPr marL="0" indent="0">
              <a:buNone/>
            </a:pPr>
            <a:r>
              <a:rPr kumimoji="1" lang="ja-JP" altLang="en-US" sz="2300" b="1" u="sng" dirty="0" smtClean="0"/>
              <a:t>３．主な変更点について</a:t>
            </a:r>
            <a:endParaRPr kumimoji="1" lang="en-US" altLang="ja-JP" sz="2300" b="1" u="sng" dirty="0" smtClean="0"/>
          </a:p>
          <a:p>
            <a:pPr marL="0" indent="0">
              <a:buNone/>
            </a:pPr>
            <a:endParaRPr kumimoji="1" lang="en-US" altLang="ja-JP" sz="1000" b="1" u="sng" dirty="0" smtClean="0"/>
          </a:p>
          <a:p>
            <a:pPr marL="0" indent="0">
              <a:buNone/>
            </a:pPr>
            <a:r>
              <a:rPr lang="en-US" altLang="ja-JP" sz="1800" b="1" dirty="0">
                <a:latin typeface="ＭＳ ゴシック" panose="020B0609070205080204" pitchFamily="49" charset="-128"/>
                <a:ea typeface="ＭＳ ゴシック" panose="020B0609070205080204" pitchFamily="49" charset="-128"/>
              </a:rPr>
              <a:t>(</a:t>
            </a:r>
            <a:r>
              <a:rPr lang="ja-JP" altLang="en-US" sz="1800" b="1" dirty="0" smtClean="0">
                <a:latin typeface="ＭＳ ゴシック" panose="020B0609070205080204" pitchFamily="49" charset="-128"/>
                <a:ea typeface="ＭＳ ゴシック" panose="020B0609070205080204" pitchFamily="49" charset="-128"/>
              </a:rPr>
              <a:t>６</a:t>
            </a:r>
            <a:r>
              <a:rPr lang="en-US" altLang="ja-JP" sz="1800" b="1" dirty="0">
                <a:latin typeface="ＭＳ ゴシック" panose="020B0609070205080204" pitchFamily="49" charset="-128"/>
                <a:ea typeface="ＭＳ ゴシック" panose="020B0609070205080204" pitchFamily="49" charset="-128"/>
              </a:rPr>
              <a:t>)</a:t>
            </a:r>
            <a:r>
              <a:rPr lang="ja-JP" altLang="en-US" sz="1800" b="1" dirty="0" smtClean="0">
                <a:latin typeface="ＭＳ ゴシック" panose="020B0609070205080204" pitchFamily="49" charset="-128"/>
                <a:ea typeface="ＭＳ ゴシック" panose="020B0609070205080204" pitchFamily="49" charset="-128"/>
              </a:rPr>
              <a:t>取組類型コードが追加　　　　　　　　　　　　　　　　　　　　　　　　　　　　　　　　　　</a:t>
            </a:r>
            <a:r>
              <a:rPr lang="en-US" altLang="ja-JP" sz="1800" b="1" dirty="0" smtClean="0">
                <a:latin typeface="ＭＳ ゴシック" panose="020B0609070205080204" pitchFamily="49" charset="-128"/>
                <a:ea typeface="ＭＳ ゴシック" panose="020B0609070205080204" pitchFamily="49" charset="-128"/>
              </a:rPr>
              <a:t/>
            </a:r>
            <a:br>
              <a:rPr lang="en-US" altLang="ja-JP" sz="1800" b="1" dirty="0" smtClean="0">
                <a:latin typeface="ＭＳ ゴシック" panose="020B0609070205080204" pitchFamily="49" charset="-128"/>
                <a:ea typeface="ＭＳ ゴシック" panose="020B0609070205080204" pitchFamily="49" charset="-128"/>
              </a:rPr>
            </a:br>
            <a:r>
              <a:rPr lang="ja-JP" altLang="en-US" sz="1800" b="1" dirty="0" smtClean="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現況</a:t>
            </a:r>
            <a:r>
              <a:rPr lang="ja-JP" altLang="en-US" sz="1600" dirty="0">
                <a:latin typeface="ＭＳ ゴシック" panose="020B0609070205080204" pitchFamily="49" charset="-128"/>
                <a:ea typeface="ＭＳ ゴシック" panose="020B0609070205080204" pitchFamily="49" charset="-128"/>
              </a:rPr>
              <a:t>報告書のセクション</a:t>
            </a:r>
            <a:r>
              <a:rPr lang="ja-JP" altLang="en-US" sz="1600" dirty="0" smtClean="0">
                <a:latin typeface="ＭＳ ゴシック" panose="020B0609070205080204" pitchFamily="49" charset="-128"/>
                <a:ea typeface="ＭＳ ゴシック" panose="020B0609070205080204" pitchFamily="49" charset="-128"/>
              </a:rPr>
              <a:t>１１－２．の</a:t>
            </a:r>
            <a:r>
              <a:rPr lang="ja-JP" altLang="en-US" sz="1600" dirty="0">
                <a:latin typeface="ＭＳ ゴシック" panose="020B0609070205080204" pitchFamily="49" charset="-128"/>
                <a:ea typeface="ＭＳ ゴシック" panose="020B0609070205080204" pitchFamily="49" charset="-128"/>
              </a:rPr>
              <a:t>取組</a:t>
            </a:r>
            <a:r>
              <a:rPr lang="ja-JP" altLang="en-US" sz="1600" dirty="0" smtClean="0">
                <a:latin typeface="ＭＳ ゴシック" panose="020B0609070205080204" pitchFamily="49" charset="-128"/>
                <a:ea typeface="ＭＳ ゴシック" panose="020B0609070205080204" pitchFamily="49" charset="-128"/>
              </a:rPr>
              <a:t>類型</a:t>
            </a:r>
            <a:r>
              <a:rPr lang="ja-JP" altLang="en-US" sz="1600" dirty="0">
                <a:latin typeface="ＭＳ ゴシック" panose="020B0609070205080204" pitchFamily="49" charset="-128"/>
                <a:ea typeface="ＭＳ ゴシック" panose="020B0609070205080204" pitchFamily="49" charset="-128"/>
              </a:rPr>
              <a:t>コードが</a:t>
            </a:r>
            <a:r>
              <a:rPr lang="ja-JP" altLang="en-US" sz="1600" dirty="0" smtClean="0">
                <a:latin typeface="ＭＳ ゴシック" panose="020B0609070205080204" pitchFamily="49" charset="-128"/>
                <a:ea typeface="ＭＳ ゴシック" panose="020B0609070205080204" pitchFamily="49" charset="-128"/>
              </a:rPr>
              <a:t>追加されました。</a:t>
            </a:r>
            <a:endParaRPr lang="en-US" altLang="ja-JP" sz="1600" dirty="0">
              <a:latin typeface="ＭＳ ゴシック" panose="020B0609070205080204" pitchFamily="49" charset="-128"/>
              <a:ea typeface="ＭＳ ゴシック" panose="020B0609070205080204" pitchFamily="49" charset="-128"/>
            </a:endParaRPr>
          </a:p>
          <a:p>
            <a:pPr marL="0" indent="0">
              <a:buNone/>
            </a:pPr>
            <a:r>
              <a:rPr kumimoji="1" lang="en-US" altLang="ja-JP" sz="1800" b="1" dirty="0" smtClean="0">
                <a:latin typeface="ＭＳ ゴシック" panose="020B0609070205080204" pitchFamily="49" charset="-128"/>
                <a:ea typeface="ＭＳ ゴシック" panose="020B0609070205080204" pitchFamily="49" charset="-128"/>
              </a:rPr>
              <a:t>(</a:t>
            </a:r>
            <a:r>
              <a:rPr kumimoji="1" lang="ja-JP" altLang="en-US" sz="1800" b="1" dirty="0" smtClean="0">
                <a:latin typeface="ＭＳ ゴシック" panose="020B0609070205080204" pitchFamily="49" charset="-128"/>
                <a:ea typeface="ＭＳ ゴシック" panose="020B0609070205080204" pitchFamily="49" charset="-128"/>
              </a:rPr>
              <a:t>７</a:t>
            </a:r>
            <a:r>
              <a:rPr lang="en-US" altLang="ja-JP" sz="1800" b="1" dirty="0">
                <a:latin typeface="ＭＳ ゴシック" panose="020B0609070205080204" pitchFamily="49" charset="-128"/>
                <a:ea typeface="ＭＳ ゴシック" panose="020B0609070205080204" pitchFamily="49" charset="-128"/>
              </a:rPr>
              <a:t>)</a:t>
            </a:r>
            <a:r>
              <a:rPr lang="ja-JP" altLang="en-US" sz="1800" b="1" dirty="0" smtClean="0">
                <a:latin typeface="ＭＳ ゴシック" panose="020B0609070205080204" pitchFamily="49" charset="-128"/>
                <a:ea typeface="ＭＳ ゴシック" panose="020B0609070205080204" pitchFamily="49" charset="-128"/>
              </a:rPr>
              <a:t>勘定科目の設定　　　　　　　　　　　　　　</a:t>
            </a:r>
            <a:r>
              <a:rPr kumimoji="1" lang="ja-JP" altLang="en-US" sz="2300" b="1" dirty="0" smtClean="0">
                <a:latin typeface="ＭＳ ゴシック" panose="020B0609070205080204" pitchFamily="49" charset="-128"/>
                <a:ea typeface="ＭＳ ゴシック" panose="020B0609070205080204" pitchFamily="49" charset="-128"/>
              </a:rPr>
              <a:t>　　</a:t>
            </a:r>
            <a:r>
              <a:rPr kumimoji="1" lang="en-US" altLang="ja-JP" sz="2300" b="1" dirty="0" smtClean="0">
                <a:latin typeface="ＭＳ ゴシック" panose="020B0609070205080204" pitchFamily="49" charset="-128"/>
                <a:ea typeface="ＭＳ ゴシック" panose="020B0609070205080204" pitchFamily="49" charset="-128"/>
              </a:rPr>
              <a:t/>
            </a:r>
            <a:br>
              <a:rPr kumimoji="1" lang="en-US" altLang="ja-JP" sz="2300" b="1" dirty="0" smtClean="0">
                <a:latin typeface="ＭＳ ゴシック" panose="020B0609070205080204" pitchFamily="49" charset="-128"/>
                <a:ea typeface="ＭＳ ゴシック" panose="020B0609070205080204" pitchFamily="49" charset="-128"/>
              </a:rPr>
            </a:br>
            <a:r>
              <a:rPr lang="ja-JP" altLang="en-US" sz="1900" b="1"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勘定</a:t>
            </a:r>
            <a:r>
              <a:rPr lang="ja-JP" altLang="en-US" sz="1600" dirty="0">
                <a:latin typeface="ＭＳ ゴシック" panose="020B0609070205080204" pitchFamily="49" charset="-128"/>
                <a:ea typeface="ＭＳ ゴシック" panose="020B0609070205080204" pitchFamily="49" charset="-128"/>
              </a:rPr>
              <a:t>科目</a:t>
            </a:r>
            <a:r>
              <a:rPr kumimoji="1" lang="ja-JP" altLang="en-US" sz="1600" dirty="0" smtClean="0">
                <a:latin typeface="ＭＳ ゴシック" panose="020B0609070205080204" pitchFamily="49" charset="-128"/>
                <a:ea typeface="ＭＳ ゴシック" panose="020B0609070205080204" pitchFamily="49" charset="-128"/>
              </a:rPr>
              <a:t>の変更に伴い、</a:t>
            </a:r>
            <a:r>
              <a:rPr kumimoji="1" lang="en-US" altLang="ja-JP" sz="1600" dirty="0" smtClean="0">
                <a:latin typeface="ＭＳ ゴシック" panose="020B0609070205080204" pitchFamily="49" charset="-128"/>
                <a:ea typeface="ＭＳ ゴシック" panose="020B0609070205080204" pitchFamily="49" charset="-128"/>
              </a:rPr>
              <a:t>(</a:t>
            </a:r>
            <a:r>
              <a:rPr kumimoji="1" lang="ja-JP" altLang="en-US" sz="1600" dirty="0" smtClean="0">
                <a:latin typeface="ＭＳ ゴシック" panose="020B0609070205080204" pitchFamily="49" charset="-128"/>
                <a:ea typeface="ＭＳ ゴシック" panose="020B0609070205080204" pitchFamily="49" charset="-128"/>
              </a:rPr>
              <a:t>公費）、（一般）の区別が追加されました。</a:t>
            </a:r>
            <a:endParaRPr kumimoji="1" lang="en-US" altLang="ja-JP" sz="1600" dirty="0" smtClean="0">
              <a:latin typeface="ＭＳ ゴシック" panose="020B0609070205080204" pitchFamily="49" charset="-128"/>
              <a:ea typeface="ＭＳ ゴシック" panose="020B0609070205080204" pitchFamily="49" charset="-128"/>
            </a:endParaRPr>
          </a:p>
          <a:p>
            <a:pPr marL="0" indent="0">
              <a:buNone/>
            </a:pPr>
            <a:endParaRPr kumimoji="1" lang="en-US" altLang="ja-JP" sz="800" dirty="0">
              <a:latin typeface="ＭＳ ゴシック" panose="020B0609070205080204" pitchFamily="49" charset="-128"/>
              <a:ea typeface="ＭＳ ゴシック" panose="020B0609070205080204" pitchFamily="49" charset="-128"/>
            </a:endParaRPr>
          </a:p>
          <a:p>
            <a:pPr marL="0" indent="0">
              <a:buNone/>
            </a:pPr>
            <a:r>
              <a:rPr lang="en-US" altLang="ja-JP" sz="1800" b="1" dirty="0">
                <a:latin typeface="ＭＳ ゴシック" panose="020B0609070205080204" pitchFamily="49" charset="-128"/>
                <a:ea typeface="ＭＳ ゴシック" panose="020B0609070205080204" pitchFamily="49" charset="-128"/>
              </a:rPr>
              <a:t>(</a:t>
            </a:r>
            <a:r>
              <a:rPr kumimoji="1" lang="ja-JP" altLang="en-US" sz="1800" b="1" dirty="0" smtClean="0">
                <a:latin typeface="ＭＳ ゴシック" panose="020B0609070205080204" pitchFamily="49" charset="-128"/>
                <a:ea typeface="ＭＳ ゴシック" panose="020B0609070205080204" pitchFamily="49" charset="-128"/>
              </a:rPr>
              <a:t>８</a:t>
            </a:r>
            <a:r>
              <a:rPr lang="en-US" altLang="ja-JP" sz="1800" b="1" dirty="0">
                <a:latin typeface="ＭＳ ゴシック" panose="020B0609070205080204" pitchFamily="49" charset="-128"/>
                <a:ea typeface="ＭＳ ゴシック" panose="020B0609070205080204" pitchFamily="49" charset="-128"/>
              </a:rPr>
              <a:t>)</a:t>
            </a:r>
            <a:r>
              <a:rPr kumimoji="1" lang="ja-JP" altLang="en-US" sz="1800" b="1" dirty="0" smtClean="0">
                <a:latin typeface="ＭＳ ゴシック" panose="020B0609070205080204" pitchFamily="49" charset="-128"/>
                <a:ea typeface="ＭＳ ゴシック" panose="020B0609070205080204" pitchFamily="49" charset="-128"/>
              </a:rPr>
              <a:t>社会福祉充実計画用財産の表示　　　　　　　　　　　　　　　　　　　　　　　　　　　　</a:t>
            </a:r>
            <a:r>
              <a:rPr kumimoji="1" lang="en-US" altLang="ja-JP" sz="1800" b="1" dirty="0" smtClean="0">
                <a:latin typeface="ＭＳ ゴシック" panose="020B0609070205080204" pitchFamily="49" charset="-128"/>
                <a:ea typeface="ＭＳ ゴシック" panose="020B0609070205080204" pitchFamily="49" charset="-128"/>
              </a:rPr>
              <a:t/>
            </a:r>
            <a:br>
              <a:rPr kumimoji="1" lang="en-US" altLang="ja-JP" sz="1800" b="1" dirty="0" smtClean="0">
                <a:latin typeface="ＭＳ ゴシック" panose="020B0609070205080204" pitchFamily="49" charset="-128"/>
                <a:ea typeface="ＭＳ ゴシック" panose="020B0609070205080204" pitchFamily="49" charset="-128"/>
              </a:rPr>
            </a:br>
            <a:r>
              <a:rPr lang="ja-JP" altLang="en-US" sz="1800" b="1"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実施された</a:t>
            </a:r>
            <a:r>
              <a:rPr lang="ja-JP" altLang="en-US" sz="1600" dirty="0">
                <a:latin typeface="ＭＳ ゴシック" panose="020B0609070205080204" pitchFamily="49" charset="-128"/>
                <a:ea typeface="ＭＳ ゴシック" panose="020B0609070205080204" pitchFamily="49" charset="-128"/>
              </a:rPr>
              <a:t>社会福祉充実計画用</a:t>
            </a:r>
            <a:r>
              <a:rPr lang="ja-JP" altLang="en-US" sz="1600" dirty="0" smtClean="0">
                <a:latin typeface="ＭＳ ゴシック" panose="020B0609070205080204" pitchFamily="49" charset="-128"/>
                <a:ea typeface="ＭＳ ゴシック" panose="020B0609070205080204" pitchFamily="49" charset="-128"/>
              </a:rPr>
              <a:t>財産を表示します。</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r>
              <a:rPr lang="ja-JP" altLang="en-US" sz="1600" b="1"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７．「現況報告書に記載する「社会福祉充実残額」」が新設され、社会福祉充実</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r>
              <a:rPr lang="ja-JP" altLang="en-US" sz="1600" b="1"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残額から実施された金額を控除した残高が、表示されます。</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endParaRPr lang="en-US" altLang="ja-JP" sz="800" dirty="0" smtClean="0">
              <a:latin typeface="ＭＳ ゴシック" panose="020B0609070205080204" pitchFamily="49" charset="-128"/>
              <a:ea typeface="ＭＳ ゴシック" panose="020B0609070205080204" pitchFamily="49" charset="-128"/>
            </a:endParaRPr>
          </a:p>
          <a:p>
            <a:pPr marL="0" indent="0">
              <a:buNone/>
            </a:pPr>
            <a:r>
              <a:rPr lang="en-US" altLang="ja-JP" sz="1800" b="1" dirty="0">
                <a:latin typeface="ＭＳ ゴシック" panose="020B0609070205080204" pitchFamily="49" charset="-128"/>
                <a:ea typeface="ＭＳ ゴシック" panose="020B0609070205080204" pitchFamily="49" charset="-128"/>
              </a:rPr>
              <a:t>(</a:t>
            </a:r>
            <a:r>
              <a:rPr kumimoji="1" lang="ja-JP" altLang="en-US" sz="1800" b="1" dirty="0" smtClean="0">
                <a:latin typeface="ＭＳ ゴシック" panose="020B0609070205080204" pitchFamily="49" charset="-128"/>
                <a:ea typeface="ＭＳ ゴシック" panose="020B0609070205080204" pitchFamily="49" charset="-128"/>
              </a:rPr>
              <a:t>９</a:t>
            </a:r>
            <a:r>
              <a:rPr lang="en-US" altLang="ja-JP" sz="1800" b="1" dirty="0">
                <a:latin typeface="ＭＳ ゴシック" panose="020B0609070205080204" pitchFamily="49" charset="-128"/>
                <a:ea typeface="ＭＳ ゴシック" panose="020B0609070205080204" pitchFamily="49" charset="-128"/>
              </a:rPr>
              <a:t>)</a:t>
            </a:r>
            <a:r>
              <a:rPr lang="ja-JP" altLang="en-US" sz="1800" b="1" dirty="0" smtClean="0">
                <a:latin typeface="ＭＳ ゴシック" panose="020B0609070205080204" pitchFamily="49" charset="-128"/>
                <a:ea typeface="ＭＳ ゴシック" panose="020B0609070205080204" pitchFamily="49" charset="-128"/>
              </a:rPr>
              <a:t>社会</a:t>
            </a:r>
            <a:r>
              <a:rPr lang="ja-JP" altLang="en-US" sz="1800" b="1" dirty="0">
                <a:latin typeface="ＭＳ ゴシック" panose="020B0609070205080204" pitchFamily="49" charset="-128"/>
                <a:ea typeface="ＭＳ ゴシック" panose="020B0609070205080204" pitchFamily="49" charset="-128"/>
              </a:rPr>
              <a:t>福祉</a:t>
            </a:r>
            <a:r>
              <a:rPr lang="ja-JP" altLang="en-US" sz="1800" b="1" dirty="0" smtClean="0">
                <a:latin typeface="ＭＳ ゴシック" panose="020B0609070205080204" pitchFamily="49" charset="-128"/>
                <a:ea typeface="ＭＳ ゴシック" panose="020B0609070205080204" pitchFamily="49" charset="-128"/>
              </a:rPr>
              <a:t>充実残額算定に係わる「計算の特例」の選択　　　　　　　　　　　　　　　　</a:t>
            </a:r>
            <a:r>
              <a:rPr kumimoji="1" lang="ja-JP" altLang="en-US" sz="1800" dirty="0" smtClean="0">
                <a:latin typeface="ＭＳ ゴシック" panose="020B0609070205080204" pitchFamily="49" charset="-128"/>
                <a:ea typeface="ＭＳ ゴシック" panose="020B0609070205080204" pitchFamily="49" charset="-128"/>
              </a:rPr>
              <a:t>　</a:t>
            </a:r>
            <a:r>
              <a:rPr kumimoji="1" lang="en-US" altLang="ja-JP" sz="1800" dirty="0" smtClean="0">
                <a:latin typeface="ＭＳ ゴシック" panose="020B0609070205080204" pitchFamily="49" charset="-128"/>
                <a:ea typeface="ＭＳ ゴシック" panose="020B0609070205080204" pitchFamily="49" charset="-128"/>
              </a:rPr>
              <a:t/>
            </a:r>
            <a:br>
              <a:rPr kumimoji="1" lang="en-US" altLang="ja-JP" sz="1800" dirty="0" smtClean="0">
                <a:latin typeface="ＭＳ ゴシック" panose="020B0609070205080204" pitchFamily="49" charset="-128"/>
                <a:ea typeface="ＭＳ ゴシック" panose="020B0609070205080204" pitchFamily="49" charset="-128"/>
              </a:rPr>
            </a:br>
            <a:r>
              <a:rPr kumimoji="1" lang="ja-JP" altLang="en-US" sz="1800" dirty="0" smtClean="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社会</a:t>
            </a:r>
            <a:r>
              <a:rPr lang="ja-JP" altLang="en-US" sz="1600" dirty="0">
                <a:latin typeface="ＭＳ ゴシック" panose="020B0609070205080204" pitchFamily="49" charset="-128"/>
                <a:ea typeface="ＭＳ ゴシック" panose="020B0609070205080204" pitchFamily="49" charset="-128"/>
              </a:rPr>
              <a:t>福祉充実残額算定に係わる「計算の特例</a:t>
            </a:r>
            <a:r>
              <a:rPr lang="ja-JP" altLang="en-US" sz="1600" dirty="0" smtClean="0">
                <a:latin typeface="ＭＳ ゴシック" panose="020B0609070205080204" pitchFamily="49" charset="-128"/>
                <a:ea typeface="ＭＳ ゴシック" panose="020B0609070205080204" pitchFamily="49" charset="-128"/>
              </a:rPr>
              <a:t>」を適用するかどうか選択できる</a:t>
            </a:r>
            <a:endParaRPr lang="en-US" altLang="ja-JP" sz="1600" dirty="0" smtClean="0">
              <a:latin typeface="ＭＳ ゴシック" panose="020B0609070205080204" pitchFamily="49" charset="-128"/>
              <a:ea typeface="ＭＳ ゴシック" panose="020B0609070205080204" pitchFamily="49" charset="-128"/>
            </a:endParaRPr>
          </a:p>
          <a:p>
            <a:pPr marL="0" indent="0">
              <a:buNone/>
            </a:pPr>
            <a:r>
              <a:rPr lang="ja-JP" altLang="en-US" sz="1600"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　ようになりました。</a:t>
            </a:r>
            <a:endParaRPr kumimoji="1" lang="en-US" altLang="ja-JP" sz="1600" dirty="0" smtClean="0">
              <a:latin typeface="ＭＳ ゴシック" panose="020B0609070205080204" pitchFamily="49" charset="-128"/>
              <a:ea typeface="ＭＳ ゴシック" panose="020B0609070205080204" pitchFamily="49" charset="-128"/>
            </a:endParaRPr>
          </a:p>
        </p:txBody>
      </p:sp>
    </p:spTree>
    <p:extLst>
      <p:ext uri="{BB962C8B-B14F-4D97-AF65-F5344CB8AC3E}">
        <p14:creationId xmlns:p14="http://schemas.microsoft.com/office/powerpoint/2010/main" val="264039655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395536" y="1196752"/>
            <a:ext cx="8424936" cy="5112568"/>
          </a:xfrm>
          <a:ln>
            <a:solidFill>
              <a:schemeClr val="tx1"/>
            </a:solidFill>
          </a:ln>
        </p:spPr>
        <p:txBody>
          <a:bodyPr>
            <a:normAutofit fontScale="47500" lnSpcReduction="20000"/>
          </a:bodyPr>
          <a:lstStyle/>
          <a:p>
            <a:pPr marL="0" indent="0">
              <a:buNone/>
            </a:pPr>
            <a:endParaRPr kumimoji="1" lang="en-US" altLang="ja-JP" sz="1100" b="1" dirty="0" smtClean="0"/>
          </a:p>
          <a:p>
            <a:pPr marL="0" indent="0">
              <a:buNone/>
            </a:pPr>
            <a:r>
              <a:rPr lang="ja-JP" altLang="en-US" sz="4200" b="1" u="sng" dirty="0" smtClean="0"/>
              <a:t>４．会計</a:t>
            </a:r>
            <a:r>
              <a:rPr lang="ja-JP" altLang="en-US" sz="4200" b="1" u="sng" dirty="0"/>
              <a:t>情報の入力で多く見られた課題・改善点について</a:t>
            </a:r>
            <a:endParaRPr lang="en-US" altLang="ja-JP" sz="4200" b="1" u="sng" dirty="0"/>
          </a:p>
          <a:p>
            <a:pPr marL="742950" indent="-742950">
              <a:buAutoNum type="arabicDbPeriod" startAt="4"/>
            </a:pPr>
            <a:endParaRPr kumimoji="1" lang="en-US" altLang="ja-JP" sz="1500" b="1" u="sng" dirty="0" smtClean="0"/>
          </a:p>
          <a:p>
            <a:pPr marL="0" indent="0">
              <a:buNone/>
            </a:pPr>
            <a:r>
              <a:rPr lang="ja-JP" altLang="en-US" sz="3600" b="1" dirty="0"/>
              <a:t>　</a:t>
            </a:r>
            <a:r>
              <a:rPr lang="ja-JP" altLang="en-US" sz="3600" b="1" dirty="0" smtClean="0"/>
              <a:t>　</a:t>
            </a:r>
            <a:r>
              <a:rPr kumimoji="1" lang="ja-JP" altLang="en-US" sz="3800" b="1" dirty="0" smtClean="0"/>
              <a:t>平成２９年５～６月に電子開示システムによる情報</a:t>
            </a:r>
            <a:r>
              <a:rPr lang="ja-JP" altLang="en-US" sz="3800" b="1" dirty="0" smtClean="0"/>
              <a:t>提出をして頂きましたが、多く　</a:t>
            </a:r>
            <a:r>
              <a:rPr lang="en-US" altLang="ja-JP" sz="3800" b="1" dirty="0" smtClean="0"/>
              <a:t/>
            </a:r>
            <a:br>
              <a:rPr lang="en-US" altLang="ja-JP" sz="3800" b="1" dirty="0" smtClean="0"/>
            </a:br>
            <a:r>
              <a:rPr lang="ja-JP" altLang="en-US" sz="3800" b="1" dirty="0" smtClean="0"/>
              <a:t>　　見られた課題・改善事例に関し、再度確認させて頂きます。</a:t>
            </a:r>
            <a:r>
              <a:rPr lang="en-US" altLang="ja-JP" sz="3800" b="1" dirty="0" smtClean="0"/>
              <a:t/>
            </a:r>
            <a:br>
              <a:rPr lang="en-US" altLang="ja-JP" sz="3800" b="1" dirty="0" smtClean="0"/>
            </a:br>
            <a:endParaRPr lang="en-US" altLang="ja-JP" sz="3800" b="1" dirty="0" smtClean="0"/>
          </a:p>
          <a:p>
            <a:pPr marL="0" indent="0">
              <a:buNone/>
            </a:pPr>
            <a:r>
              <a:rPr lang="ja-JP" altLang="en-US" sz="2900" dirty="0" smtClean="0">
                <a:latin typeface="ＭＳ ゴシック" panose="020B0609070205080204" pitchFamily="49" charset="-128"/>
                <a:ea typeface="ＭＳ ゴシック" panose="020B0609070205080204" pitchFamily="49" charset="-128"/>
              </a:rPr>
              <a:t>①勘定定義の誤り　　　：　保育所経営法人が介護・障害関係の勘定科目を残してしまった事例な</a:t>
            </a:r>
            <a:r>
              <a:rPr lang="en-US" altLang="ja-JP" sz="2900" dirty="0" smtClean="0">
                <a:latin typeface="ＭＳ ゴシック" panose="020B0609070205080204" pitchFamily="49" charset="-128"/>
                <a:ea typeface="ＭＳ ゴシック" panose="020B0609070205080204" pitchFamily="49" charset="-128"/>
              </a:rPr>
              <a:t/>
            </a:r>
            <a:br>
              <a:rPr lang="en-US" altLang="ja-JP" sz="2900" dirty="0" smtClean="0">
                <a:latin typeface="ＭＳ ゴシック" panose="020B0609070205080204" pitchFamily="49" charset="-128"/>
                <a:ea typeface="ＭＳ ゴシック" panose="020B0609070205080204" pitchFamily="49" charset="-128"/>
              </a:rPr>
            </a:br>
            <a:r>
              <a:rPr lang="ja-JP" altLang="en-US" sz="2900" dirty="0" smtClean="0">
                <a:latin typeface="ＭＳ ゴシック" panose="020B0609070205080204" pitchFamily="49" charset="-128"/>
                <a:ea typeface="ＭＳ ゴシック" panose="020B0609070205080204" pitchFamily="49" charset="-128"/>
              </a:rPr>
              <a:t>　　　　　　　　　　　　　ど、不要な勘定科目が存在している。</a:t>
            </a:r>
            <a:endParaRPr kumimoji="1"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②</a:t>
            </a:r>
            <a:r>
              <a:rPr kumimoji="1" lang="ja-JP" altLang="en-US" sz="2900" dirty="0" smtClean="0">
                <a:latin typeface="ＭＳ ゴシック" panose="020B0609070205080204" pitchFamily="49" charset="-128"/>
                <a:ea typeface="ＭＳ ゴシック" panose="020B0609070205080204" pitchFamily="49" charset="-128"/>
              </a:rPr>
              <a:t>第一～三号の第一様式 ：　法人全体の予算数値、前年実績数値の入力漏れある</a:t>
            </a:r>
            <a:r>
              <a:rPr lang="ja-JP" altLang="en-US" sz="2900" dirty="0" smtClean="0">
                <a:latin typeface="ＭＳ ゴシック" panose="020B0609070205080204" pitchFamily="49" charset="-128"/>
                <a:ea typeface="ＭＳ ゴシック" panose="020B0609070205080204" pitchFamily="49" charset="-128"/>
              </a:rPr>
              <a:t>。　</a:t>
            </a:r>
            <a:endParaRPr lang="en-US" altLang="ja-JP" sz="2900" b="1"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③内部取引消去の入力  ：　</a:t>
            </a:r>
            <a:r>
              <a:rPr lang="ja-JP" altLang="en-US" sz="2900" dirty="0">
                <a:latin typeface="ＭＳ ゴシック" panose="020B0609070205080204" pitchFamily="49" charset="-128"/>
                <a:ea typeface="ＭＳ ゴシック" panose="020B0609070205080204" pitchFamily="49" charset="-128"/>
              </a:rPr>
              <a:t>内部取引</a:t>
            </a:r>
            <a:r>
              <a:rPr lang="ja-JP" altLang="en-US" sz="2900" dirty="0" smtClean="0">
                <a:latin typeface="ＭＳ ゴシック" panose="020B0609070205080204" pitchFamily="49" charset="-128"/>
                <a:ea typeface="ＭＳ ゴシック" panose="020B0609070205080204" pitchFamily="49" charset="-128"/>
              </a:rPr>
              <a:t>消去の入力漏れ、または、マイナス数値で入力している。　</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④入力ミス　　　　　　：　入力したい科目の段ずれ。</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⑤</a:t>
            </a:r>
            <a:r>
              <a:rPr lang="ja-JP" altLang="en-US" sz="2500" dirty="0" smtClean="0">
                <a:latin typeface="ＭＳ ゴシック" panose="020B0609070205080204" pitchFamily="49" charset="-128"/>
                <a:ea typeface="ＭＳ ゴシック" panose="020B0609070205080204" pitchFamily="49" charset="-128"/>
              </a:rPr>
              <a:t>社会福祉充実残額算定</a:t>
            </a:r>
            <a:r>
              <a:rPr lang="ja-JP" altLang="en-US" sz="2900" dirty="0" smtClean="0">
                <a:latin typeface="ＭＳ ゴシック" panose="020B0609070205080204" pitchFamily="49" charset="-128"/>
                <a:ea typeface="ＭＳ ゴシック" panose="020B0609070205080204" pitchFamily="49" charset="-128"/>
              </a:rPr>
              <a:t>ｼｰﾄ：  ２</a:t>
            </a:r>
            <a:r>
              <a:rPr lang="ja-JP" altLang="en-US" sz="2900" dirty="0">
                <a:latin typeface="ＭＳ ゴシック" panose="020B0609070205080204" pitchFamily="49" charset="-128"/>
                <a:ea typeface="ＭＳ ゴシック" panose="020B0609070205080204" pitchFamily="49" charset="-128"/>
              </a:rPr>
              <a:t>－</a:t>
            </a:r>
            <a:r>
              <a:rPr lang="en-US" altLang="ja-JP" sz="2900" dirty="0">
                <a:latin typeface="ＭＳ ゴシック" panose="020B0609070205080204" pitchFamily="49" charset="-128"/>
                <a:ea typeface="ＭＳ ゴシック" panose="020B0609070205080204" pitchFamily="49" charset="-128"/>
              </a:rPr>
              <a:t>(3)</a:t>
            </a:r>
            <a:r>
              <a:rPr lang="ja-JP" altLang="en-US" sz="2900" dirty="0">
                <a:latin typeface="ＭＳ ゴシック" panose="020B0609070205080204" pitchFamily="49" charset="-128"/>
                <a:ea typeface="ＭＳ ゴシック" panose="020B0609070205080204" pitchFamily="49" charset="-128"/>
              </a:rPr>
              <a:t>「社会福祉法に基づく事業に活用している</a:t>
            </a:r>
            <a:r>
              <a:rPr lang="ja-JP" altLang="en-US" sz="2900" dirty="0" smtClean="0">
                <a:latin typeface="ＭＳ ゴシック" panose="020B0609070205080204" pitchFamily="49" charset="-128"/>
                <a:ea typeface="ＭＳ ゴシック" panose="020B0609070205080204" pitchFamily="49" charset="-128"/>
              </a:rPr>
              <a:t>不動産等」の</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a:latin typeface="ＭＳ ゴシック" panose="020B0609070205080204" pitchFamily="49" charset="-128"/>
                <a:ea typeface="ＭＳ ゴシック" panose="020B0609070205080204" pitchFamily="49" charset="-128"/>
              </a:rPr>
              <a:t>　</a:t>
            </a:r>
            <a:r>
              <a:rPr lang="ja-JP" altLang="en-US" sz="2900" dirty="0" smtClean="0">
                <a:latin typeface="ＭＳ ゴシック" panose="020B0609070205080204" pitchFamily="49" charset="-128"/>
                <a:ea typeface="ＭＳ ゴシック" panose="020B0609070205080204" pitchFamily="49" charset="-128"/>
              </a:rPr>
              <a:t>　　　　　　　　　　　　対応基本金の入力は、第三号基本金をはずす。</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a:latin typeface="ＭＳ ゴシック" panose="020B0609070205080204" pitchFamily="49" charset="-128"/>
                <a:ea typeface="ＭＳ ゴシック" panose="020B0609070205080204" pitchFamily="49" charset="-128"/>
              </a:rPr>
              <a:t>　</a:t>
            </a:r>
            <a:r>
              <a:rPr lang="ja-JP" altLang="en-US" sz="2900" dirty="0" smtClean="0">
                <a:latin typeface="ＭＳ ゴシック" panose="020B0609070205080204" pitchFamily="49" charset="-128"/>
                <a:ea typeface="ＭＳ ゴシック" panose="020B0609070205080204" pitchFamily="49" charset="-128"/>
              </a:rPr>
              <a:t>　　　　　　　　　　　　</a:t>
            </a:r>
            <a:r>
              <a:rPr lang="en-US" altLang="ja-JP" sz="2900" dirty="0" smtClean="0">
                <a:latin typeface="ＭＳ ゴシック" panose="020B0609070205080204" pitchFamily="49" charset="-128"/>
                <a:ea typeface="ＭＳ ゴシック" panose="020B0609070205080204" pitchFamily="49" charset="-128"/>
              </a:rPr>
              <a:t>(</a:t>
            </a:r>
            <a:r>
              <a:rPr lang="ja-JP" altLang="en-US" sz="2900" dirty="0" smtClean="0">
                <a:latin typeface="ＭＳ ゴシック" panose="020B0609070205080204" pitchFamily="49" charset="-128"/>
                <a:ea typeface="ＭＳ ゴシック" panose="020B0609070205080204" pitchFamily="49" charset="-128"/>
              </a:rPr>
              <a:t>第三号基本金は運転資金目的である為）</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endParaRPr lang="en-US" altLang="ja-JP" sz="23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⑥別添（財産目録）の入力：控除対象資産の選択で、○</a:t>
            </a:r>
            <a:r>
              <a:rPr lang="en-US" altLang="ja-JP" sz="2900" dirty="0" smtClean="0">
                <a:latin typeface="ＭＳ ゴシック" panose="020B0609070205080204" pitchFamily="49" charset="-128"/>
                <a:ea typeface="ＭＳ ゴシック" panose="020B0609070205080204" pitchFamily="49" charset="-128"/>
              </a:rPr>
              <a:t>×</a:t>
            </a:r>
            <a:r>
              <a:rPr lang="ja-JP" altLang="en-US" sz="2900" dirty="0" smtClean="0">
                <a:latin typeface="ＭＳ ゴシック" panose="020B0609070205080204" pitchFamily="49" charset="-128"/>
                <a:ea typeface="ＭＳ ゴシック" panose="020B0609070205080204" pitchFamily="49" charset="-128"/>
              </a:rPr>
              <a:t>の入力ミスがある。</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endParaRPr lang="en-US" altLang="ja-JP" sz="2300" dirty="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⑦別添</a:t>
            </a:r>
            <a:r>
              <a:rPr lang="en-US" altLang="ja-JP" sz="2900" dirty="0">
                <a:latin typeface="ＭＳ ゴシック" panose="020B0609070205080204" pitchFamily="49" charset="-128"/>
                <a:ea typeface="ＭＳ ゴシック" panose="020B0609070205080204" pitchFamily="49" charset="-128"/>
              </a:rPr>
              <a:t>(</a:t>
            </a:r>
            <a:r>
              <a:rPr lang="ja-JP" altLang="en-US" sz="2900" dirty="0" smtClean="0">
                <a:latin typeface="ＭＳ ゴシック" panose="020B0609070205080204" pitchFamily="49" charset="-128"/>
                <a:ea typeface="ＭＳ ゴシック" panose="020B0609070205080204" pitchFamily="49" charset="-128"/>
              </a:rPr>
              <a:t>財産目録</a:t>
            </a:r>
            <a:r>
              <a:rPr lang="en-US" altLang="ja-JP" sz="2900" dirty="0" smtClean="0">
                <a:latin typeface="ＭＳ ゴシック" panose="020B0609070205080204" pitchFamily="49" charset="-128"/>
                <a:ea typeface="ＭＳ ゴシック" panose="020B0609070205080204" pitchFamily="49" charset="-128"/>
              </a:rPr>
              <a:t>)</a:t>
            </a:r>
            <a:r>
              <a:rPr lang="ja-JP" altLang="en-US" sz="2900" dirty="0" smtClean="0">
                <a:latin typeface="ＭＳ ゴシック" panose="020B0609070205080204" pitchFamily="49" charset="-128"/>
                <a:ea typeface="ＭＳ ゴシック" panose="020B0609070205080204" pitchFamily="49" charset="-128"/>
              </a:rPr>
              <a:t>の入力：　減価償却累計額で、間接法で計算された減価償却累計額合計を</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　　　　　　　　　　　　　貸借対照表価額に入力している。</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a:latin typeface="ＭＳ ゴシック" panose="020B0609070205080204" pitchFamily="49" charset="-128"/>
                <a:ea typeface="ＭＳ ゴシック" panose="020B0609070205080204" pitchFamily="49" charset="-128"/>
              </a:rPr>
              <a:t>　</a:t>
            </a:r>
            <a:r>
              <a:rPr lang="ja-JP" altLang="en-US" sz="2900" dirty="0" smtClean="0">
                <a:latin typeface="ＭＳ ゴシック" panose="020B0609070205080204" pitchFamily="49" charset="-128"/>
                <a:ea typeface="ＭＳ ゴシック" panose="020B0609070205080204" pitchFamily="49" charset="-128"/>
              </a:rPr>
              <a:t>　　　　　　　　　　　＊（取得価額－減価償却累計額＝貸借対照表価額）となるよう入力する。</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⑧拠点名称の入力</a:t>
            </a:r>
            <a:r>
              <a:rPr lang="en-US" altLang="ja-JP" sz="2900" dirty="0" smtClean="0">
                <a:latin typeface="ＭＳ ゴシック" panose="020B0609070205080204" pitchFamily="49" charset="-128"/>
                <a:ea typeface="ＭＳ ゴシック" panose="020B0609070205080204" pitchFamily="49" charset="-128"/>
              </a:rPr>
              <a:t>(</a:t>
            </a:r>
            <a:r>
              <a:rPr lang="ja-JP" altLang="en-US" sz="2900" dirty="0" smtClean="0">
                <a:latin typeface="ＭＳ ゴシック" panose="020B0609070205080204" pitchFamily="49" charset="-128"/>
                <a:ea typeface="ＭＳ ゴシック" panose="020B0609070205080204" pitchFamily="49" charset="-128"/>
              </a:rPr>
              <a:t>現況報告書</a:t>
            </a:r>
            <a:r>
              <a:rPr lang="en-US" altLang="ja-JP" sz="2900" dirty="0">
                <a:latin typeface="ＭＳ ゴシック" panose="020B0609070205080204" pitchFamily="49" charset="-128"/>
                <a:ea typeface="ＭＳ ゴシック" panose="020B0609070205080204" pitchFamily="49" charset="-128"/>
              </a:rPr>
              <a:t>11</a:t>
            </a:r>
            <a:r>
              <a:rPr lang="ja-JP" altLang="en-US" sz="2900" dirty="0" smtClean="0">
                <a:latin typeface="ＭＳ ゴシック" panose="020B0609070205080204" pitchFamily="49" charset="-128"/>
                <a:ea typeface="ＭＳ ゴシック" panose="020B0609070205080204" pitchFamily="49" charset="-128"/>
              </a:rPr>
              <a:t>－</a:t>
            </a:r>
            <a:r>
              <a:rPr lang="en-US" altLang="ja-JP" sz="2900" dirty="0" smtClean="0">
                <a:latin typeface="ＭＳ ゴシック" panose="020B0609070205080204" pitchFamily="49" charset="-128"/>
                <a:ea typeface="ＭＳ ゴシック" panose="020B0609070205080204" pitchFamily="49" charset="-128"/>
              </a:rPr>
              <a:t>(</a:t>
            </a:r>
            <a:r>
              <a:rPr lang="en-US" altLang="ja-JP" sz="2900" dirty="0">
                <a:latin typeface="ＭＳ ゴシック" panose="020B0609070205080204" pitchFamily="49" charset="-128"/>
                <a:ea typeface="ＭＳ ゴシック" panose="020B0609070205080204" pitchFamily="49" charset="-128"/>
              </a:rPr>
              <a:t>1</a:t>
            </a:r>
            <a:r>
              <a:rPr lang="en-US" altLang="ja-JP" sz="2900" dirty="0" smtClean="0">
                <a:latin typeface="ＭＳ ゴシック" panose="020B0609070205080204" pitchFamily="49" charset="-128"/>
                <a:ea typeface="ＭＳ ゴシック" panose="020B0609070205080204" pitchFamily="49" charset="-128"/>
              </a:rPr>
              <a:t>)</a:t>
            </a:r>
            <a:r>
              <a:rPr lang="ja-JP" altLang="en-US" sz="2900" dirty="0" smtClean="0">
                <a:latin typeface="ＭＳ ゴシック" panose="020B0609070205080204" pitchFamily="49" charset="-128"/>
                <a:ea typeface="ＭＳ ゴシック" panose="020B0609070205080204" pitchFamily="49" charset="-128"/>
              </a:rPr>
              <a:t>－②</a:t>
            </a:r>
            <a:r>
              <a:rPr lang="en-US" altLang="ja-JP" sz="2900" dirty="0" smtClean="0">
                <a:latin typeface="ＭＳ ゴシック" panose="020B0609070205080204" pitchFamily="49" charset="-128"/>
                <a:ea typeface="ＭＳ ゴシック" panose="020B0609070205080204" pitchFamily="49" charset="-128"/>
              </a:rPr>
              <a:t>)</a:t>
            </a:r>
            <a:r>
              <a:rPr lang="ja-JP" altLang="en-US" sz="2900" dirty="0" smtClean="0">
                <a:latin typeface="ＭＳ ゴシック" panose="020B0609070205080204" pitchFamily="49" charset="-128"/>
                <a:ea typeface="ＭＳ ゴシック" panose="020B0609070205080204" pitchFamily="49" charset="-128"/>
              </a:rPr>
              <a:t>：注記に記載されている拠点名称と異なる名称を</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a:latin typeface="ＭＳ ゴシック" panose="020B0609070205080204" pitchFamily="49" charset="-128"/>
                <a:ea typeface="ＭＳ ゴシック" panose="020B0609070205080204" pitchFamily="49" charset="-128"/>
              </a:rPr>
              <a:t>　</a:t>
            </a:r>
            <a:r>
              <a:rPr lang="ja-JP" altLang="en-US" sz="2900" dirty="0" smtClean="0">
                <a:latin typeface="ＭＳ ゴシック" panose="020B0609070205080204" pitchFamily="49" charset="-128"/>
                <a:ea typeface="ＭＳ ゴシック" panose="020B0609070205080204" pitchFamily="49" charset="-128"/>
              </a:rPr>
              <a:t>　　　　　　　　　　　　　　　　　　　入力している。</a:t>
            </a:r>
            <a:endParaRPr lang="en-US" altLang="ja-JP" sz="2900" dirty="0" smtClean="0">
              <a:latin typeface="ＭＳ ゴシック" panose="020B0609070205080204" pitchFamily="49" charset="-128"/>
              <a:ea typeface="ＭＳ ゴシック" panose="020B0609070205080204" pitchFamily="49" charset="-128"/>
            </a:endParaRPr>
          </a:p>
          <a:p>
            <a:pPr marL="0" indent="0">
              <a:buNone/>
            </a:pPr>
            <a:r>
              <a:rPr lang="ja-JP" altLang="en-US" sz="2900" dirty="0" smtClean="0">
                <a:latin typeface="ＭＳ ゴシック" panose="020B0609070205080204" pitchFamily="49" charset="-128"/>
                <a:ea typeface="ＭＳ ゴシック" panose="020B0609070205080204" pitchFamily="49" charset="-128"/>
              </a:rPr>
              <a:t>　　　　　　　　　　　　　　＊入力する際は、「○○拠点」と、「拠点」を入力することが望ましい。</a:t>
            </a:r>
            <a:r>
              <a:rPr lang="ja-JP" altLang="en-US" sz="3100" dirty="0" smtClean="0">
                <a:latin typeface="ＭＳ ゴシック" panose="020B0609070205080204" pitchFamily="49" charset="-128"/>
                <a:ea typeface="ＭＳ ゴシック" panose="020B0609070205080204" pitchFamily="49" charset="-128"/>
              </a:rPr>
              <a:t>　　　</a:t>
            </a:r>
            <a:r>
              <a:rPr lang="ja-JP" altLang="en-US" sz="3100" dirty="0" smtClean="0"/>
              <a:t>　　　　　</a:t>
            </a:r>
            <a:endParaRPr kumimoji="1" lang="en-US" altLang="ja-JP" sz="3100" dirty="0" smtClean="0"/>
          </a:p>
        </p:txBody>
      </p:sp>
      <p:sp>
        <p:nvSpPr>
          <p:cNvPr id="4" name="フッター プレースホルダー 3"/>
          <p:cNvSpPr>
            <a:spLocks noGrp="1"/>
          </p:cNvSpPr>
          <p:nvPr>
            <p:ph type="ftr" sz="quarter" idx="11"/>
          </p:nvPr>
        </p:nvSpPr>
        <p:spPr/>
        <p:txBody>
          <a:bodyPr/>
          <a:lstStyle/>
          <a:p>
            <a:r>
              <a:rPr kumimoji="1" lang="zh-CN" altLang="en-US" dirty="0" smtClean="0">
                <a:solidFill>
                  <a:schemeClr val="tx1">
                    <a:lumMod val="95000"/>
                    <a:lumOff val="5000"/>
                  </a:schemeClr>
                </a:solidFill>
              </a:rPr>
              <a:t>大田区福祉部 福祉管理課 法人指導担当　　</a:t>
            </a:r>
            <a:r>
              <a:rPr kumimoji="1" lang="en-US" altLang="zh-CN" dirty="0" smtClean="0">
                <a:solidFill>
                  <a:schemeClr val="tx1">
                    <a:lumMod val="95000"/>
                    <a:lumOff val="5000"/>
                  </a:schemeClr>
                </a:solidFill>
              </a:rPr>
              <a:t>2018-2-20</a:t>
            </a:r>
            <a:endParaRPr kumimoji="1" lang="ja-JP" altLang="en-US" dirty="0">
              <a:solidFill>
                <a:schemeClr val="tx1">
                  <a:lumMod val="95000"/>
                  <a:lumOff val="5000"/>
                </a:schemeClr>
              </a:solidFill>
            </a:endParaRPr>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z="1100" smtClean="0">
                <a:solidFill>
                  <a:schemeClr val="tx1">
                    <a:lumMod val="95000"/>
                    <a:lumOff val="5000"/>
                  </a:schemeClr>
                </a:solidFill>
              </a:rPr>
              <a:t>18</a:t>
            </a:fld>
            <a:endParaRPr kumimoji="1" lang="ja-JP" altLang="en-US" sz="1100" dirty="0">
              <a:solidFill>
                <a:schemeClr val="tx1">
                  <a:lumMod val="95000"/>
                  <a:lumOff val="5000"/>
                </a:schemeClr>
              </a:solidFill>
            </a:endParaRPr>
          </a:p>
        </p:txBody>
      </p:sp>
      <p:sp>
        <p:nvSpPr>
          <p:cNvPr id="6" name="タイトル 1"/>
          <p:cNvSpPr>
            <a:spLocks noGrp="1"/>
          </p:cNvSpPr>
          <p:nvPr>
            <p:ph type="title"/>
          </p:nvPr>
        </p:nvSpPr>
        <p:spPr>
          <a:xfrm>
            <a:off x="467544" y="260648"/>
            <a:ext cx="6912768" cy="720080"/>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en-US" altLang="ja-JP" sz="2600" dirty="0"/>
              <a:t>III</a:t>
            </a:r>
            <a:r>
              <a:rPr lang="ja-JP" altLang="en-US" sz="2600" dirty="0" err="1" smtClean="0"/>
              <a:t>．</a:t>
            </a:r>
            <a:r>
              <a:rPr lang="ja-JP" altLang="en-US" sz="2600" dirty="0" smtClean="0"/>
              <a:t>財務諸表等電子開示システムの留意事項</a:t>
            </a:r>
            <a:endParaRPr kumimoji="1" lang="ja-JP" altLang="en-US" sz="2600" dirty="0"/>
          </a:p>
        </p:txBody>
      </p:sp>
    </p:spTree>
    <p:extLst>
      <p:ext uri="{BB962C8B-B14F-4D97-AF65-F5344CB8AC3E}">
        <p14:creationId xmlns:p14="http://schemas.microsoft.com/office/powerpoint/2010/main" val="2127374494"/>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395536" y="1196752"/>
            <a:ext cx="8280920" cy="4896544"/>
          </a:xfrm>
          <a:ln>
            <a:solidFill>
              <a:schemeClr val="tx1"/>
            </a:solidFill>
          </a:ln>
        </p:spPr>
        <p:txBody>
          <a:bodyPr>
            <a:normAutofit lnSpcReduction="10000"/>
          </a:bodyPr>
          <a:lstStyle/>
          <a:p>
            <a:pPr marL="0" indent="0">
              <a:buNone/>
            </a:pPr>
            <a:r>
              <a:rPr kumimoji="1" lang="ja-JP" altLang="en-US" sz="2000" dirty="0" smtClean="0"/>
              <a:t>１．情報開示の必要性</a:t>
            </a:r>
            <a:endParaRPr kumimoji="1" lang="en-US" altLang="ja-JP" sz="2000" dirty="0" smtClean="0"/>
          </a:p>
          <a:p>
            <a:pPr marL="0" indent="0">
              <a:buNone/>
            </a:pPr>
            <a:r>
              <a:rPr lang="ja-JP" altLang="en-US" sz="1700" dirty="0" smtClean="0"/>
              <a:t>（１）社会福祉法人は福祉ｻｰﾋﾞｽを提供する高い公共性と非営利性を備えた法人であり、</a:t>
            </a:r>
            <a:r>
              <a:rPr lang="en-US" altLang="ja-JP" sz="1700" dirty="0" smtClean="0"/>
              <a:t/>
            </a:r>
            <a:br>
              <a:rPr lang="en-US" altLang="ja-JP" sz="1700" dirty="0" smtClean="0"/>
            </a:br>
            <a:r>
              <a:rPr lang="ja-JP" altLang="en-US" sz="1700" dirty="0" smtClean="0"/>
              <a:t>　　　税制上の優遇措置を受けていることからも、広く国民に説明責任を果たす必要があり</a:t>
            </a:r>
            <a:r>
              <a:rPr lang="en-US" altLang="ja-JP" sz="1700" dirty="0" smtClean="0"/>
              <a:t/>
            </a:r>
            <a:br>
              <a:rPr lang="en-US" altLang="ja-JP" sz="1700" dirty="0" smtClean="0"/>
            </a:br>
            <a:r>
              <a:rPr lang="ja-JP" altLang="en-US" sz="1700" dirty="0" smtClean="0"/>
              <a:t>　　　ます。そのため事業や財務に関する情報提供義務が規定されています。</a:t>
            </a:r>
            <a:endParaRPr lang="en-US" altLang="ja-JP" sz="1700" dirty="0" smtClean="0"/>
          </a:p>
          <a:p>
            <a:pPr marL="0" indent="0">
              <a:buNone/>
            </a:pPr>
            <a:r>
              <a:rPr lang="ja-JP" altLang="en-US" sz="1700" dirty="0"/>
              <a:t>　</a:t>
            </a:r>
            <a:r>
              <a:rPr lang="ja-JP" altLang="en-US" sz="1700" dirty="0" smtClean="0"/>
              <a:t>　</a:t>
            </a:r>
            <a:r>
              <a:rPr lang="ja-JP" altLang="en-US" sz="1600" dirty="0" smtClean="0"/>
              <a:t>　（社会福祉法第</a:t>
            </a:r>
            <a:r>
              <a:rPr lang="en-US" altLang="ja-JP" sz="1600" dirty="0" smtClean="0"/>
              <a:t>59</a:t>
            </a:r>
            <a:r>
              <a:rPr lang="ja-JP" altLang="en-US" sz="1600" dirty="0" smtClean="0"/>
              <a:t>条の</a:t>
            </a:r>
            <a:r>
              <a:rPr lang="en-US" altLang="ja-JP" sz="1600" dirty="0" smtClean="0"/>
              <a:t>2</a:t>
            </a:r>
            <a:r>
              <a:rPr lang="ja-JP" altLang="en-US" sz="1600" dirty="0" smtClean="0"/>
              <a:t>）</a:t>
            </a:r>
            <a:endParaRPr lang="en-US" altLang="ja-JP" sz="1600" dirty="0" smtClean="0"/>
          </a:p>
          <a:p>
            <a:pPr marL="0" indent="0">
              <a:buNone/>
            </a:pPr>
            <a:endParaRPr lang="en-US" altLang="ja-JP" sz="800" dirty="0"/>
          </a:p>
          <a:p>
            <a:pPr marL="0" indent="0">
              <a:buNone/>
            </a:pPr>
            <a:r>
              <a:rPr lang="ja-JP" altLang="en-US" sz="1700" dirty="0" smtClean="0"/>
              <a:t>（２）情報公開の内容･･･財務諸表等電子開示システムで届出を行っている場合、</a:t>
            </a:r>
            <a:endParaRPr lang="en-US" altLang="ja-JP" sz="1700" dirty="0" smtClean="0"/>
          </a:p>
          <a:p>
            <a:pPr marL="0" indent="0">
              <a:buNone/>
            </a:pPr>
            <a:r>
              <a:rPr lang="ja-JP" altLang="en-US" sz="1700" dirty="0"/>
              <a:t>　</a:t>
            </a:r>
            <a:r>
              <a:rPr lang="ja-JP" altLang="en-US" sz="1700" dirty="0" smtClean="0"/>
              <a:t>　　　　　　　　　　　　　　法人ホームページに公表する必要がある情報は、</a:t>
            </a:r>
            <a:endParaRPr lang="en-US" altLang="ja-JP" sz="1700" dirty="0" smtClean="0"/>
          </a:p>
          <a:p>
            <a:pPr marL="0" indent="0">
              <a:buNone/>
            </a:pPr>
            <a:r>
              <a:rPr lang="ja-JP" altLang="en-US" sz="1700" dirty="0" smtClean="0"/>
              <a:t>　　　　　　　　　　　　　　　</a:t>
            </a:r>
            <a:r>
              <a:rPr lang="ja-JP" altLang="en-US" sz="1700" b="1" dirty="0" smtClean="0"/>
              <a:t>「定款」、「役員等名簿」、「役員報酬</a:t>
            </a:r>
            <a:r>
              <a:rPr lang="ja-JP" altLang="en-US" sz="1700" b="1" dirty="0"/>
              <a:t>規程</a:t>
            </a:r>
            <a:r>
              <a:rPr lang="ja-JP" altLang="en-US" sz="1700" b="1" dirty="0" smtClean="0"/>
              <a:t>」</a:t>
            </a:r>
            <a:r>
              <a:rPr lang="ja-JP" altLang="en-US" sz="1700" dirty="0" smtClean="0"/>
              <a:t>の３点です</a:t>
            </a:r>
            <a:r>
              <a:rPr lang="ja-JP" altLang="en-US" sz="1800" dirty="0" smtClean="0"/>
              <a:t>。　　　　　　　　　　　　　　</a:t>
            </a:r>
            <a:endParaRPr lang="en-US" altLang="ja-JP" sz="1800" dirty="0" smtClean="0"/>
          </a:p>
          <a:p>
            <a:pPr marL="0" indent="0">
              <a:buNone/>
            </a:pPr>
            <a:r>
              <a:rPr lang="ja-JP" altLang="en-US" sz="1800" dirty="0" smtClean="0"/>
              <a:t>　＊役員等名簿は定時評議員会終了後</a:t>
            </a:r>
            <a:r>
              <a:rPr lang="en-US" altLang="ja-JP" sz="1800" dirty="0" smtClean="0"/>
              <a:t>6</a:t>
            </a:r>
            <a:r>
              <a:rPr lang="ja-JP" altLang="en-US" sz="1800" dirty="0" smtClean="0"/>
              <a:t>月</a:t>
            </a:r>
            <a:r>
              <a:rPr lang="en-US" altLang="ja-JP" sz="1800" dirty="0" smtClean="0"/>
              <a:t>30</a:t>
            </a:r>
            <a:r>
              <a:rPr lang="ja-JP" altLang="en-US" sz="1800" dirty="0" smtClean="0"/>
              <a:t>日までの間で所轄庁に提出した内容を</a:t>
            </a:r>
            <a:endParaRPr lang="en-US" altLang="ja-JP" sz="1800" dirty="0" smtClean="0"/>
          </a:p>
          <a:p>
            <a:pPr marL="0" indent="0">
              <a:buNone/>
            </a:pPr>
            <a:r>
              <a:rPr lang="ja-JP" altLang="en-US" sz="1800" dirty="0"/>
              <a:t>　</a:t>
            </a:r>
            <a:r>
              <a:rPr lang="ja-JP" altLang="en-US" sz="1800" dirty="0" smtClean="0"/>
              <a:t>　　掲載してください。</a:t>
            </a:r>
            <a:endParaRPr lang="en-US" altLang="ja-JP" sz="1800" dirty="0" smtClean="0"/>
          </a:p>
          <a:p>
            <a:pPr marL="0" indent="0">
              <a:buNone/>
            </a:pPr>
            <a:r>
              <a:rPr lang="ja-JP" altLang="en-US" sz="2000" dirty="0" smtClean="0"/>
              <a:t>２．ＨＰ掲載の状況</a:t>
            </a:r>
            <a:endParaRPr lang="en-US" altLang="ja-JP" sz="2000" dirty="0"/>
          </a:p>
          <a:p>
            <a:pPr marL="0" indent="0">
              <a:buNone/>
            </a:pPr>
            <a:r>
              <a:rPr lang="ja-JP" altLang="en-US" sz="1700" dirty="0" smtClean="0"/>
              <a:t>（</a:t>
            </a:r>
            <a:r>
              <a:rPr lang="ja-JP" altLang="en-US" sz="1700" dirty="0"/>
              <a:t>１</a:t>
            </a:r>
            <a:r>
              <a:rPr lang="ja-JP" altLang="en-US" sz="1700" dirty="0" smtClean="0"/>
              <a:t>）ＨＰ未作成の法人　　　　　　　　　　　　　　　　　　　･･･２法人</a:t>
            </a:r>
            <a:endParaRPr lang="en-US" altLang="ja-JP" sz="1700" dirty="0" smtClean="0"/>
          </a:p>
          <a:p>
            <a:pPr marL="0" indent="0">
              <a:buNone/>
            </a:pPr>
            <a:r>
              <a:rPr kumimoji="1" lang="ja-JP" altLang="en-US" sz="1700" dirty="0"/>
              <a:t>（２</a:t>
            </a:r>
            <a:r>
              <a:rPr kumimoji="1" lang="ja-JP" altLang="en-US" sz="1700" dirty="0" smtClean="0"/>
              <a:t>）データの未更新、必要情報の未掲載の法人　</a:t>
            </a:r>
            <a:r>
              <a:rPr kumimoji="1" lang="ja-JP" altLang="en-US" sz="1800" dirty="0" smtClean="0"/>
              <a:t>     </a:t>
            </a:r>
            <a:r>
              <a:rPr lang="ja-JP" altLang="en-US" sz="1700" dirty="0" smtClean="0"/>
              <a:t>･</a:t>
            </a:r>
            <a:r>
              <a:rPr lang="ja-JP" altLang="en-US" sz="1700" dirty="0"/>
              <a:t>･</a:t>
            </a:r>
            <a:r>
              <a:rPr lang="ja-JP" altLang="en-US" sz="1700" dirty="0" smtClean="0"/>
              <a:t>･３法人</a:t>
            </a:r>
            <a:endParaRPr kumimoji="1" lang="en-US" altLang="ja-JP" sz="1700" dirty="0" smtClean="0"/>
          </a:p>
          <a:p>
            <a:pPr marL="0" indent="0">
              <a:buNone/>
            </a:pPr>
            <a:endParaRPr lang="en-US" altLang="ja-JP" sz="1000" dirty="0" smtClean="0"/>
          </a:p>
          <a:p>
            <a:pPr marL="0" indent="0">
              <a:buNone/>
            </a:pPr>
            <a:r>
              <a:rPr lang="ja-JP" altLang="en-US" sz="2000" dirty="0" smtClean="0"/>
              <a:t>３．ＨＰの掲載、並びに更新の関するスケジュール</a:t>
            </a:r>
            <a:endParaRPr lang="en-US" altLang="ja-JP" sz="2000" dirty="0" smtClean="0"/>
          </a:p>
          <a:p>
            <a:pPr marL="0" indent="0">
              <a:buNone/>
            </a:pPr>
            <a:r>
              <a:rPr kumimoji="1" lang="ja-JP" altLang="en-US" sz="2000" dirty="0" smtClean="0"/>
              <a:t>　</a:t>
            </a:r>
            <a:r>
              <a:rPr kumimoji="1" lang="ja-JP" altLang="en-US" sz="1700" b="1" dirty="0" smtClean="0"/>
              <a:t>　速やか</a:t>
            </a:r>
            <a:r>
              <a:rPr lang="ja-JP" altLang="en-US" sz="1700" b="1" dirty="0" smtClean="0"/>
              <a:t>に</a:t>
            </a:r>
            <a:r>
              <a:rPr lang="ja-JP" altLang="en-US" sz="1700" dirty="0" smtClean="0"/>
              <a:t>ＨＰの作成、および更新をお願い致します。</a:t>
            </a:r>
            <a:r>
              <a:rPr kumimoji="1" lang="ja-JP" altLang="en-US" sz="1700" dirty="0" smtClean="0"/>
              <a:t>　</a:t>
            </a:r>
            <a:endParaRPr kumimoji="1" lang="en-US" altLang="ja-JP" sz="1700" dirty="0" smtClean="0"/>
          </a:p>
          <a:p>
            <a:pPr marL="0" indent="0">
              <a:buNone/>
            </a:pPr>
            <a:endParaRPr kumimoji="1" lang="ja-JP" altLang="en-US" sz="1700" dirty="0"/>
          </a:p>
        </p:txBody>
      </p:sp>
      <p:sp>
        <p:nvSpPr>
          <p:cNvPr id="4" name="フッター プレースホルダー 3"/>
          <p:cNvSpPr>
            <a:spLocks noGrp="1"/>
          </p:cNvSpPr>
          <p:nvPr>
            <p:ph type="ftr" sz="quarter" idx="11"/>
          </p:nvPr>
        </p:nvSpPr>
        <p:spPr/>
        <p:txBody>
          <a:bodyPr/>
          <a:lstStyle/>
          <a:p>
            <a:r>
              <a:rPr kumimoji="1" lang="zh-CN" altLang="en-US" dirty="0" smtClean="0"/>
              <a:t>大田区福祉部 福祉管理課 法人指導担当　　</a:t>
            </a:r>
            <a:r>
              <a:rPr kumimoji="1" lang="en-US" altLang="zh-CN" dirty="0" smtClean="0"/>
              <a:t>2018-2-20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19</a:t>
            </a:fld>
            <a:endParaRPr kumimoji="1" lang="ja-JP" altLang="en-US"/>
          </a:p>
        </p:txBody>
      </p:sp>
      <p:sp>
        <p:nvSpPr>
          <p:cNvPr id="6" name="タイトル 1"/>
          <p:cNvSpPr>
            <a:spLocks noGrp="1"/>
          </p:cNvSpPr>
          <p:nvPr>
            <p:ph type="title"/>
          </p:nvPr>
        </p:nvSpPr>
        <p:spPr>
          <a:xfrm>
            <a:off x="457200" y="260648"/>
            <a:ext cx="6923112" cy="720080"/>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en-US" altLang="ja-JP" sz="2800" dirty="0" smtClean="0"/>
              <a:t>IV</a:t>
            </a:r>
            <a:r>
              <a:rPr lang="ja-JP" altLang="en-US" sz="2800" dirty="0" err="1" smtClean="0"/>
              <a:t>．</a:t>
            </a:r>
            <a:r>
              <a:rPr lang="ja-JP" altLang="en-US" sz="2800" dirty="0" smtClean="0"/>
              <a:t>　ホームページによる情報開示について</a:t>
            </a:r>
            <a:endParaRPr kumimoji="1" lang="ja-JP" altLang="en-US" sz="2800" dirty="0"/>
          </a:p>
        </p:txBody>
      </p:sp>
    </p:spTree>
    <p:extLst>
      <p:ext uri="{BB962C8B-B14F-4D97-AF65-F5344CB8AC3E}">
        <p14:creationId xmlns:p14="http://schemas.microsoft.com/office/powerpoint/2010/main" val="358153347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215516" y="1052736"/>
            <a:ext cx="8712968" cy="5112568"/>
          </a:xfrm>
          <a:ln>
            <a:solidFill>
              <a:schemeClr val="tx1"/>
            </a:solidFill>
          </a:ln>
        </p:spPr>
        <p:txBody>
          <a:bodyPr>
            <a:normAutofit/>
          </a:bodyPr>
          <a:lstStyle/>
          <a:p>
            <a:pPr marL="0" indent="0">
              <a:buNone/>
            </a:pPr>
            <a:r>
              <a:rPr lang="ja-JP" altLang="en-US" sz="2600" dirty="0" smtClean="0"/>
              <a:t>    Ｉ．　決算上の留意事項　　　　　　　　　　　　　　　　　  </a:t>
            </a:r>
            <a:r>
              <a:rPr lang="ja-JP" altLang="en-US" sz="1600" dirty="0" smtClean="0"/>
              <a:t>　（ページ）</a:t>
            </a:r>
            <a:r>
              <a:rPr lang="ja-JP" altLang="en-US" sz="2600" dirty="0" smtClean="0"/>
              <a:t>　</a:t>
            </a:r>
            <a:endParaRPr lang="en-US" altLang="ja-JP" sz="2600" dirty="0" smtClean="0"/>
          </a:p>
          <a:p>
            <a:pPr marL="449263" indent="0">
              <a:buNone/>
            </a:pPr>
            <a:r>
              <a:rPr lang="ja-JP" altLang="en-US" sz="1800" b="1" dirty="0" smtClean="0"/>
              <a:t>１</a:t>
            </a:r>
            <a:r>
              <a:rPr lang="ja-JP" altLang="en-US" sz="2000" b="1" dirty="0" smtClean="0"/>
              <a:t>．</a:t>
            </a:r>
            <a:r>
              <a:rPr lang="ja-JP" altLang="en-US" sz="1800" b="1" dirty="0" smtClean="0"/>
              <a:t>指導監査における指摘事項　　　　　　　　　　　　　　　　　　　　　　　  　   </a:t>
            </a:r>
            <a:r>
              <a:rPr lang="ja-JP" altLang="en-US" sz="1800" dirty="0" smtClean="0"/>
              <a:t>　      </a:t>
            </a:r>
            <a:r>
              <a:rPr lang="en-US" altLang="ja-JP" sz="1800" dirty="0" smtClean="0"/>
              <a:t>3</a:t>
            </a:r>
            <a:r>
              <a:rPr lang="ja-JP" altLang="en-US" sz="1800" dirty="0" smtClean="0"/>
              <a:t>～</a:t>
            </a:r>
            <a:r>
              <a:rPr lang="en-US" altLang="ja-JP" sz="1800" dirty="0" smtClean="0"/>
              <a:t>6</a:t>
            </a:r>
          </a:p>
          <a:p>
            <a:pPr marL="0" indent="0">
              <a:buNone/>
            </a:pPr>
            <a:r>
              <a:rPr lang="ja-JP" altLang="en-US" sz="1800" b="1" dirty="0"/>
              <a:t>　</a:t>
            </a:r>
            <a:r>
              <a:rPr lang="ja-JP" altLang="en-US" sz="1800" b="1" dirty="0" smtClean="0"/>
              <a:t>　　　　</a:t>
            </a:r>
            <a:r>
              <a:rPr lang="ja-JP" altLang="en-US" sz="1800" dirty="0" smtClean="0"/>
              <a:t>　　（１</a:t>
            </a:r>
            <a:r>
              <a:rPr lang="ja-JP" altLang="en-US" sz="1800" dirty="0"/>
              <a:t>）計算書類等、</a:t>
            </a:r>
            <a:r>
              <a:rPr lang="ja-JP" altLang="en-US" sz="1800" dirty="0" smtClean="0"/>
              <a:t>　（２</a:t>
            </a:r>
            <a:r>
              <a:rPr lang="ja-JP" altLang="en-US" sz="1800" dirty="0"/>
              <a:t>）資金管理、</a:t>
            </a:r>
            <a:r>
              <a:rPr lang="ja-JP" altLang="en-US" sz="1800" dirty="0" smtClean="0"/>
              <a:t>　　（３）経理</a:t>
            </a:r>
            <a:r>
              <a:rPr lang="ja-JP" altLang="en-US" sz="1800" dirty="0"/>
              <a:t>規程、</a:t>
            </a:r>
            <a:r>
              <a:rPr lang="ja-JP" altLang="en-US" sz="1800" dirty="0" smtClean="0"/>
              <a:t>　（４）任命</a:t>
            </a:r>
            <a:endParaRPr lang="en-US" altLang="ja-JP" sz="1800" dirty="0" smtClean="0"/>
          </a:p>
          <a:p>
            <a:pPr marL="0" indent="0">
              <a:buNone/>
            </a:pPr>
            <a:r>
              <a:rPr lang="ja-JP" altLang="en-US" sz="1800" dirty="0"/>
              <a:t>　</a:t>
            </a:r>
            <a:r>
              <a:rPr lang="ja-JP" altLang="en-US" sz="1800" dirty="0" smtClean="0"/>
              <a:t>　　　　　　（５）契約、　　　　（６）予算との乖離、　（７）その他の事項</a:t>
            </a:r>
            <a:endParaRPr lang="en-US" altLang="ja-JP" sz="1800" dirty="0" smtClean="0"/>
          </a:p>
          <a:p>
            <a:pPr marL="449263" indent="0">
              <a:buNone/>
            </a:pPr>
            <a:r>
              <a:rPr lang="ja-JP" altLang="en-US" sz="1800" b="1" dirty="0" smtClean="0"/>
              <a:t>２</a:t>
            </a:r>
            <a:r>
              <a:rPr lang="ja-JP" altLang="en-US" sz="1800" b="1" dirty="0"/>
              <a:t>．平成２９年度　社会福祉会計基準等の変更点　　　　　　　　　　　   　　   　</a:t>
            </a:r>
            <a:r>
              <a:rPr lang="ja-JP" altLang="en-US" sz="1800" b="1" dirty="0" smtClean="0"/>
              <a:t>     </a:t>
            </a:r>
            <a:r>
              <a:rPr lang="en-US" altLang="ja-JP" sz="1800" dirty="0" smtClean="0"/>
              <a:t>7</a:t>
            </a:r>
            <a:r>
              <a:rPr lang="ja-JP" altLang="en-US" sz="1800" dirty="0"/>
              <a:t>～</a:t>
            </a:r>
            <a:r>
              <a:rPr lang="en-US" altLang="ja-JP" sz="1800" dirty="0"/>
              <a:t>8</a:t>
            </a:r>
          </a:p>
          <a:p>
            <a:pPr marL="449263" indent="0">
              <a:buNone/>
            </a:pPr>
            <a:r>
              <a:rPr lang="ja-JP" altLang="en-US" sz="1800" b="1" dirty="0" smtClean="0"/>
              <a:t>３</a:t>
            </a:r>
            <a:r>
              <a:rPr lang="ja-JP" altLang="en-US" sz="1800" b="1" dirty="0"/>
              <a:t>．電子開示システムからの決算数値と、法人作成の決算数値との乖離　     　</a:t>
            </a:r>
            <a:r>
              <a:rPr lang="ja-JP" altLang="en-US" sz="1800" b="1" dirty="0" smtClean="0"/>
              <a:t>  </a:t>
            </a:r>
            <a:r>
              <a:rPr lang="en-US" altLang="ja-JP" sz="1800" dirty="0" smtClean="0"/>
              <a:t>9</a:t>
            </a:r>
            <a:endParaRPr lang="en-US" altLang="ja-JP" sz="1800" dirty="0"/>
          </a:p>
          <a:p>
            <a:pPr marL="449263" indent="0">
              <a:buNone/>
            </a:pPr>
            <a:r>
              <a:rPr lang="ja-JP" altLang="en-US" sz="1800" b="1" dirty="0" smtClean="0"/>
              <a:t>４．会計専門家の</a:t>
            </a:r>
            <a:r>
              <a:rPr lang="ja-JP" altLang="en-US" sz="1800" b="1" dirty="0"/>
              <a:t>活用　　　　　　　　　　　　　　　　　　　　　　  　　　　　   　  　</a:t>
            </a:r>
            <a:r>
              <a:rPr lang="ja-JP" altLang="en-US" sz="1800" b="1" dirty="0" smtClean="0"/>
              <a:t>       </a:t>
            </a:r>
            <a:r>
              <a:rPr lang="en-US" altLang="ja-JP" sz="1800" dirty="0" smtClean="0"/>
              <a:t>10</a:t>
            </a:r>
            <a:r>
              <a:rPr lang="ja-JP" altLang="en-US" sz="1800" dirty="0"/>
              <a:t>～</a:t>
            </a:r>
            <a:r>
              <a:rPr lang="en-US" altLang="ja-JP" sz="1800" dirty="0"/>
              <a:t>11</a:t>
            </a:r>
          </a:p>
          <a:p>
            <a:pPr marL="0" indent="0">
              <a:buNone/>
            </a:pPr>
            <a:r>
              <a:rPr kumimoji="1" lang="ja-JP" altLang="en-US" sz="2800" dirty="0" smtClean="0"/>
              <a:t>　ＩＩ．　</a:t>
            </a:r>
            <a:r>
              <a:rPr kumimoji="1" lang="ja-JP" altLang="en-US" sz="2600" dirty="0" smtClean="0"/>
              <a:t>平成</a:t>
            </a:r>
            <a:r>
              <a:rPr kumimoji="1" lang="en-US" altLang="ja-JP" sz="2600" dirty="0" smtClean="0"/>
              <a:t>29</a:t>
            </a:r>
            <a:r>
              <a:rPr kumimoji="1" lang="ja-JP" altLang="en-US" sz="2600" dirty="0" smtClean="0"/>
              <a:t>年度</a:t>
            </a:r>
            <a:r>
              <a:rPr lang="ja-JP" altLang="en-US" sz="2600" dirty="0" smtClean="0"/>
              <a:t>版</a:t>
            </a:r>
            <a:r>
              <a:rPr kumimoji="1" lang="ja-JP" altLang="en-US" sz="2600" dirty="0" smtClean="0"/>
              <a:t>　経理規程改訂のポイント                 </a:t>
            </a:r>
            <a:r>
              <a:rPr kumimoji="1" lang="en-US" altLang="ja-JP" sz="1800" dirty="0" smtClean="0"/>
              <a:t>12</a:t>
            </a:r>
            <a:r>
              <a:rPr kumimoji="1" lang="ja-JP" altLang="en-US" sz="1800" dirty="0" smtClean="0"/>
              <a:t>～</a:t>
            </a:r>
            <a:r>
              <a:rPr kumimoji="1" lang="en-US" altLang="ja-JP" sz="1800" dirty="0" smtClean="0"/>
              <a:t>13</a:t>
            </a:r>
          </a:p>
          <a:p>
            <a:pPr marL="0" indent="0">
              <a:buNone/>
            </a:pPr>
            <a:r>
              <a:rPr lang="ja-JP" altLang="en-US" sz="2600" dirty="0" smtClean="0"/>
              <a:t>　ＩＩＩ．　財務諸表等電子開示システムの留意事項             </a:t>
            </a:r>
            <a:r>
              <a:rPr lang="en-US" altLang="ja-JP" sz="1800" dirty="0" smtClean="0"/>
              <a:t>14</a:t>
            </a:r>
            <a:r>
              <a:rPr lang="ja-JP" altLang="en-US" sz="1800" dirty="0" smtClean="0"/>
              <a:t>～</a:t>
            </a:r>
            <a:r>
              <a:rPr lang="en-US" altLang="ja-JP" sz="1800" dirty="0" smtClean="0"/>
              <a:t>17</a:t>
            </a:r>
          </a:p>
          <a:p>
            <a:pPr marL="0" indent="0">
              <a:buNone/>
            </a:pPr>
            <a:r>
              <a:rPr kumimoji="1" lang="ja-JP" altLang="en-US" sz="2600" dirty="0" smtClean="0">
                <a:latin typeface="+mn-ea"/>
              </a:rPr>
              <a:t>　</a:t>
            </a:r>
            <a:r>
              <a:rPr kumimoji="1" lang="en-US" altLang="ja-JP" sz="2600" dirty="0" smtClean="0">
                <a:latin typeface="+mn-ea"/>
              </a:rPr>
              <a:t>IV</a:t>
            </a:r>
            <a:r>
              <a:rPr kumimoji="1" lang="ja-JP" altLang="en-US" sz="2600" dirty="0" err="1" smtClean="0">
                <a:latin typeface="+mn-ea"/>
              </a:rPr>
              <a:t>．</a:t>
            </a:r>
            <a:r>
              <a:rPr kumimoji="1" lang="ja-JP" altLang="en-US" sz="2600" dirty="0" smtClean="0"/>
              <a:t>　ホームページによる情報公開について　　                  </a:t>
            </a:r>
            <a:r>
              <a:rPr kumimoji="1" lang="en-US" altLang="ja-JP" sz="1800" dirty="0" smtClean="0"/>
              <a:t>19</a:t>
            </a:r>
          </a:p>
          <a:p>
            <a:pPr marL="0" indent="0">
              <a:buNone/>
            </a:pPr>
            <a:r>
              <a:rPr lang="ja-JP" altLang="en-US" sz="2600" dirty="0">
                <a:latin typeface="+mn-ea"/>
              </a:rPr>
              <a:t> </a:t>
            </a:r>
            <a:r>
              <a:rPr lang="ja-JP" altLang="en-US" sz="2600" dirty="0" smtClean="0">
                <a:latin typeface="+mn-ea"/>
              </a:rPr>
              <a:t> </a:t>
            </a:r>
            <a:r>
              <a:rPr lang="en-US" altLang="ja-JP" sz="2600" dirty="0" smtClean="0">
                <a:latin typeface="+mn-ea"/>
              </a:rPr>
              <a:t>V</a:t>
            </a:r>
            <a:r>
              <a:rPr lang="ja-JP" altLang="en-US" sz="2600" dirty="0" err="1" smtClean="0"/>
              <a:t>．</a:t>
            </a:r>
            <a:r>
              <a:rPr lang="ja-JP" altLang="en-US" sz="2600" dirty="0" smtClean="0"/>
              <a:t>　 さいごに                                                        　 　　　           </a:t>
            </a:r>
            <a:r>
              <a:rPr lang="en-US" altLang="ja-JP" sz="1800" dirty="0" smtClean="0"/>
              <a:t>20</a:t>
            </a:r>
          </a:p>
          <a:p>
            <a:pPr marL="0" indent="0">
              <a:buNone/>
            </a:pPr>
            <a:r>
              <a:rPr kumimoji="1" lang="ja-JP" altLang="en-US" sz="2600" dirty="0" smtClean="0">
                <a:latin typeface="+mn-ea"/>
              </a:rPr>
              <a:t>  ＶＩ</a:t>
            </a:r>
            <a:r>
              <a:rPr kumimoji="1" lang="ja-JP" altLang="en-US" sz="2600" dirty="0" smtClean="0"/>
              <a:t>．  補足資料　　　　　　　　　　　　　　　　　　　　　　　      </a:t>
            </a:r>
            <a:r>
              <a:rPr kumimoji="1" lang="en-US" altLang="ja-JP" sz="1800" dirty="0" smtClean="0"/>
              <a:t>21</a:t>
            </a:r>
            <a:r>
              <a:rPr kumimoji="1" lang="ja-JP" altLang="en-US" sz="1800" dirty="0" smtClean="0"/>
              <a:t>～</a:t>
            </a:r>
            <a:r>
              <a:rPr kumimoji="1" lang="en-US" altLang="ja-JP" sz="1800" dirty="0" smtClean="0"/>
              <a:t>23</a:t>
            </a:r>
            <a:endParaRPr kumimoji="1" lang="ja-JP" altLang="en-US" sz="1800" dirty="0"/>
          </a:p>
        </p:txBody>
      </p:sp>
      <p:sp>
        <p:nvSpPr>
          <p:cNvPr id="4" name="フッター プレースホルダー 3"/>
          <p:cNvSpPr>
            <a:spLocks noGrp="1"/>
          </p:cNvSpPr>
          <p:nvPr>
            <p:ph type="ftr" sz="quarter" idx="11"/>
          </p:nvPr>
        </p:nvSpPr>
        <p:spPr>
          <a:xfrm>
            <a:off x="3124200" y="6237312"/>
            <a:ext cx="2895600" cy="484163"/>
          </a:xfrm>
        </p:spPr>
        <p:txBody>
          <a:bodyPr/>
          <a:lstStyle/>
          <a:p>
            <a:r>
              <a:rPr kumimoji="1" lang="zh-CN" altLang="en-US" dirty="0" smtClean="0"/>
              <a:t>大田区福祉部 福祉管理課 法人指導担当　　</a:t>
            </a:r>
            <a:r>
              <a:rPr kumimoji="1" lang="en-US" altLang="zh-CN" dirty="0" smtClean="0"/>
              <a:t>201</a:t>
            </a:r>
            <a:r>
              <a:rPr kumimoji="1" lang="en-US" altLang="ja-JP" dirty="0" smtClean="0"/>
              <a:t>8</a:t>
            </a:r>
            <a:r>
              <a:rPr kumimoji="1" lang="en-US" altLang="zh-CN" dirty="0" smtClean="0"/>
              <a:t>-</a:t>
            </a:r>
            <a:r>
              <a:rPr kumimoji="1" lang="en-US" altLang="ja-JP" dirty="0" smtClean="0"/>
              <a:t>2</a:t>
            </a:r>
            <a:r>
              <a:rPr kumimoji="1" lang="en-US" altLang="zh-CN" dirty="0" smtClean="0"/>
              <a:t>-20</a:t>
            </a:r>
          </a:p>
          <a:p>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2</a:t>
            </a:fld>
            <a:endParaRPr kumimoji="1" lang="ja-JP" altLang="en-US"/>
          </a:p>
        </p:txBody>
      </p:sp>
      <p:sp>
        <p:nvSpPr>
          <p:cNvPr id="6" name="タイトル 1"/>
          <p:cNvSpPr>
            <a:spLocks noGrp="1"/>
          </p:cNvSpPr>
          <p:nvPr>
            <p:ph type="title"/>
          </p:nvPr>
        </p:nvSpPr>
        <p:spPr>
          <a:xfrm>
            <a:off x="601216" y="188640"/>
            <a:ext cx="2458616" cy="648072"/>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目　次</a:t>
            </a:r>
            <a:endParaRPr kumimoji="1" lang="ja-JP" altLang="en-US" sz="2800" dirty="0"/>
          </a:p>
        </p:txBody>
      </p:sp>
    </p:spTree>
    <p:extLst>
      <p:ext uri="{BB962C8B-B14F-4D97-AF65-F5344CB8AC3E}">
        <p14:creationId xmlns:p14="http://schemas.microsoft.com/office/powerpoint/2010/main" val="123860831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2018-2-20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20</a:t>
            </a:fld>
            <a:endParaRPr kumimoji="1" lang="ja-JP" altLang="en-US"/>
          </a:p>
        </p:txBody>
      </p:sp>
      <p:sp>
        <p:nvSpPr>
          <p:cNvPr id="6" name="タイトル 1"/>
          <p:cNvSpPr>
            <a:spLocks noGrp="1"/>
          </p:cNvSpPr>
          <p:nvPr>
            <p:ph type="title"/>
          </p:nvPr>
        </p:nvSpPr>
        <p:spPr>
          <a:xfrm>
            <a:off x="457200" y="116632"/>
            <a:ext cx="3538736" cy="576064"/>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en-US" altLang="ja-JP" sz="2800" dirty="0" smtClean="0"/>
              <a:t>V</a:t>
            </a:r>
            <a:r>
              <a:rPr lang="ja-JP" altLang="en-US" sz="2800" dirty="0" err="1" smtClean="0"/>
              <a:t>．</a:t>
            </a:r>
            <a:r>
              <a:rPr lang="ja-JP" altLang="en-US" sz="2800" dirty="0" smtClean="0"/>
              <a:t>　さいごに　　　</a:t>
            </a:r>
            <a:endParaRPr kumimoji="1" lang="ja-JP" altLang="en-US" sz="2800" dirty="0"/>
          </a:p>
        </p:txBody>
      </p:sp>
      <p:sp>
        <p:nvSpPr>
          <p:cNvPr id="7" name="コンテンツ プレースホルダー 2"/>
          <p:cNvSpPr txBox="1">
            <a:spLocks/>
          </p:cNvSpPr>
          <p:nvPr/>
        </p:nvSpPr>
        <p:spPr>
          <a:xfrm>
            <a:off x="179512" y="980728"/>
            <a:ext cx="8568951" cy="3456384"/>
          </a:xfrm>
          <a:prstGeom prst="rect">
            <a:avLst/>
          </a:prstGeom>
          <a:ln>
            <a:solidFill>
              <a:schemeClr val="tx1"/>
            </a:solidFill>
          </a:ln>
        </p:spPr>
        <p:txBody>
          <a:bodyPr vert="horz" lIns="91440" tIns="45720" rIns="91440" bIns="45720" rtlCol="0">
            <a:normAutofit/>
          </a:bodyPr>
          <a:lstStyle>
            <a:lvl1pPr marL="342900" indent="-342900" algn="l" defTabSz="914400" rtl="0" eaLnBrk="1" latinLnBrk="0" hangingPunct="1">
              <a:spcBef>
                <a:spcPct val="20000"/>
              </a:spcBef>
              <a:buFont typeface="Arial"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a:lstStyle>
          <a:p>
            <a:pPr marL="0" indent="0">
              <a:buNone/>
            </a:pPr>
            <a:r>
              <a:rPr lang="ja-JP" altLang="en-US" sz="2000" b="1" dirty="0" smtClean="0"/>
              <a:t>１．決算</a:t>
            </a:r>
            <a:r>
              <a:rPr lang="ja-JP" altLang="en-US" sz="2000" b="1" dirty="0"/>
              <a:t>に</a:t>
            </a:r>
            <a:r>
              <a:rPr lang="ja-JP" altLang="en-US" sz="2000" b="1" dirty="0" smtClean="0"/>
              <a:t>際して　</a:t>
            </a:r>
            <a:r>
              <a:rPr lang="ja-JP" altLang="en-US" sz="2400" b="1" dirty="0" smtClean="0"/>
              <a:t>　　　　　　　　　　　　　　　　　　　　　　　　　</a:t>
            </a:r>
            <a:r>
              <a:rPr lang="ja-JP" altLang="en-US" sz="2400" dirty="0" smtClean="0"/>
              <a:t>　</a:t>
            </a:r>
            <a:r>
              <a:rPr lang="en-US" altLang="ja-JP" sz="2400" dirty="0" smtClean="0"/>
              <a:t/>
            </a:r>
            <a:br>
              <a:rPr lang="en-US" altLang="ja-JP" sz="2400" dirty="0" smtClean="0"/>
            </a:br>
            <a:r>
              <a:rPr lang="ja-JP" altLang="en-US" sz="2400" dirty="0" smtClean="0"/>
              <a:t>　　 </a:t>
            </a:r>
            <a:r>
              <a:rPr lang="ja-JP" altLang="en-US" sz="1800" dirty="0" smtClean="0"/>
              <a:t>平成２９年度もあと１ｶ月余りで終了いたします。近年、社会福祉法人会計基準の  </a:t>
            </a:r>
            <a:r>
              <a:rPr lang="en-US" altLang="ja-JP" sz="1800" dirty="0" smtClean="0"/>
              <a:t/>
            </a:r>
            <a:br>
              <a:rPr lang="en-US" altLang="ja-JP" sz="1800" dirty="0" smtClean="0"/>
            </a:br>
            <a:r>
              <a:rPr lang="ja-JP" altLang="en-US" sz="1800" dirty="0" smtClean="0"/>
              <a:t>　　相次ぐ改正で、その対応に苦慮されておられると思います。　</a:t>
            </a:r>
            <a:endParaRPr lang="en-US" altLang="ja-JP" sz="1800" dirty="0" smtClean="0"/>
          </a:p>
          <a:p>
            <a:pPr marL="0" indent="0">
              <a:buNone/>
            </a:pPr>
            <a:r>
              <a:rPr lang="ja-JP" altLang="en-US" sz="1800" dirty="0" smtClean="0"/>
              <a:t>　　    また、財務</a:t>
            </a:r>
            <a:r>
              <a:rPr lang="ja-JP" altLang="en-US" sz="1800" dirty="0"/>
              <a:t>諸表等電子開示</a:t>
            </a:r>
            <a:r>
              <a:rPr lang="ja-JP" altLang="en-US" sz="1800" dirty="0" smtClean="0"/>
              <a:t>システムにつきましては、２回目の本番運用となります。  　</a:t>
            </a:r>
            <a:r>
              <a:rPr lang="en-US" altLang="ja-JP" sz="1800" dirty="0" smtClean="0"/>
              <a:t/>
            </a:r>
            <a:br>
              <a:rPr lang="en-US" altLang="ja-JP" sz="1800" dirty="0" smtClean="0"/>
            </a:br>
            <a:r>
              <a:rPr lang="ja-JP" altLang="en-US" sz="1800" dirty="0" smtClean="0"/>
              <a:t>　　大変ご負担をおかけしておりますが、これまでの留意事項を念頭に、ご対応ください </a:t>
            </a:r>
            <a:r>
              <a:rPr lang="en-US" altLang="ja-JP" sz="1800" dirty="0" smtClean="0"/>
              <a:t/>
            </a:r>
            <a:br>
              <a:rPr lang="en-US" altLang="ja-JP" sz="1800" dirty="0" smtClean="0"/>
            </a:br>
            <a:r>
              <a:rPr lang="ja-JP" altLang="en-US" sz="1800" dirty="0" smtClean="0"/>
              <a:t>　　ますよう、宜しくお願い申し上げます。</a:t>
            </a:r>
            <a:endParaRPr lang="en-US" altLang="ja-JP" sz="1800" dirty="0"/>
          </a:p>
          <a:p>
            <a:pPr marL="0" indent="0">
              <a:buNone/>
            </a:pPr>
            <a:r>
              <a:rPr lang="ja-JP" altLang="en-US" sz="2000" b="1" dirty="0" smtClean="0"/>
              <a:t>２．</a:t>
            </a:r>
            <a:r>
              <a:rPr lang="ja-JP" altLang="en-US" sz="2000" b="1" dirty="0"/>
              <a:t>決算資料</a:t>
            </a:r>
            <a:r>
              <a:rPr lang="ja-JP" altLang="en-US" sz="2000" b="1" dirty="0" smtClean="0"/>
              <a:t>一式の送付に関するご依頼</a:t>
            </a:r>
            <a:r>
              <a:rPr lang="ja-JP" altLang="en-US" sz="2200" b="1" dirty="0" smtClean="0"/>
              <a:t>　　　　　　　　　　　　　　　　　　　　　　　　　　　　　　　　　</a:t>
            </a:r>
            <a:r>
              <a:rPr lang="en-US" altLang="ja-JP" sz="2200" b="1" dirty="0" smtClean="0"/>
              <a:t/>
            </a:r>
            <a:br>
              <a:rPr lang="en-US" altLang="ja-JP" sz="2200" b="1" dirty="0" smtClean="0"/>
            </a:br>
            <a:r>
              <a:rPr lang="ja-JP" altLang="en-US" sz="2200" b="1" dirty="0" smtClean="0"/>
              <a:t>　　　</a:t>
            </a:r>
            <a:r>
              <a:rPr lang="ja-JP" altLang="en-US" sz="1800" dirty="0" smtClean="0"/>
              <a:t>お手数</a:t>
            </a:r>
            <a:r>
              <a:rPr lang="ja-JP" altLang="en-US" sz="1800" dirty="0"/>
              <a:t>をおかけいたしますが</a:t>
            </a:r>
            <a:r>
              <a:rPr lang="ja-JP" altLang="en-US" sz="1800" dirty="0" smtClean="0"/>
              <a:t>、</a:t>
            </a:r>
            <a:r>
              <a:rPr lang="ja-JP" altLang="en-US" sz="1800" dirty="0"/>
              <a:t>従</a:t>
            </a:r>
            <a:r>
              <a:rPr lang="ja-JP" altLang="en-US" sz="1800" dirty="0" smtClean="0"/>
              <a:t>来</a:t>
            </a:r>
            <a:r>
              <a:rPr lang="ja-JP" altLang="en-US" sz="1800" dirty="0"/>
              <a:t>より書類でご提出いただいて</a:t>
            </a:r>
            <a:r>
              <a:rPr lang="ja-JP" altLang="en-US" sz="1800" dirty="0" smtClean="0"/>
              <a:t>おります方法に　　</a:t>
            </a:r>
            <a:r>
              <a:rPr lang="en-US" altLang="ja-JP" sz="1800" dirty="0" smtClean="0"/>
              <a:t/>
            </a:r>
            <a:br>
              <a:rPr lang="en-US" altLang="ja-JP" sz="1800" dirty="0" smtClean="0"/>
            </a:br>
            <a:r>
              <a:rPr lang="ja-JP" altLang="en-US" sz="1800" dirty="0" smtClean="0"/>
              <a:t>　　て、</a:t>
            </a:r>
            <a:r>
              <a:rPr lang="ja-JP" altLang="en-US" sz="1800" dirty="0"/>
              <a:t>決算資料一式</a:t>
            </a:r>
            <a:r>
              <a:rPr lang="ja-JP" altLang="en-US" sz="1800" dirty="0" smtClean="0"/>
              <a:t>（理事会・評議員会で承認されたもの）１部をご送付</a:t>
            </a:r>
            <a:r>
              <a:rPr lang="ja-JP" altLang="en-US" sz="1800" dirty="0"/>
              <a:t>くださいます</a:t>
            </a:r>
            <a:r>
              <a:rPr lang="ja-JP" altLang="en-US" sz="1800" dirty="0" smtClean="0"/>
              <a:t>よ</a:t>
            </a:r>
            <a:r>
              <a:rPr lang="en-US" altLang="ja-JP" sz="1800" dirty="0" smtClean="0"/>
              <a:t/>
            </a:r>
            <a:br>
              <a:rPr lang="en-US" altLang="ja-JP" sz="1800" dirty="0" smtClean="0"/>
            </a:br>
            <a:r>
              <a:rPr lang="ja-JP" altLang="en-US" sz="1800" dirty="0" smtClean="0"/>
              <a:t>　　う、ご依頼申し上げます。</a:t>
            </a:r>
            <a:r>
              <a:rPr lang="ja-JP" altLang="en-US" sz="1800" dirty="0"/>
              <a:t>　</a:t>
            </a:r>
            <a:endParaRPr lang="en-US" altLang="ja-JP" sz="2200" b="1" dirty="0" smtClean="0"/>
          </a:p>
          <a:p>
            <a:pPr marL="0" indent="0">
              <a:buFont typeface="Arial" pitchFamily="34" charset="0"/>
              <a:buNone/>
            </a:pPr>
            <a:endParaRPr lang="ja-JP" altLang="en-US" sz="2400" dirty="0"/>
          </a:p>
        </p:txBody>
      </p:sp>
      <p:sp>
        <p:nvSpPr>
          <p:cNvPr id="9" name="コンテンツ プレースホルダー 2"/>
          <p:cNvSpPr>
            <a:spLocks noGrp="1"/>
          </p:cNvSpPr>
          <p:nvPr>
            <p:ph idx="1"/>
          </p:nvPr>
        </p:nvSpPr>
        <p:spPr>
          <a:xfrm>
            <a:off x="179512" y="4653136"/>
            <a:ext cx="8568952" cy="1512168"/>
          </a:xfrm>
          <a:ln>
            <a:solidFill>
              <a:schemeClr val="tx1"/>
            </a:solidFill>
          </a:ln>
        </p:spPr>
        <p:txBody>
          <a:bodyPr>
            <a:normAutofit fontScale="77500" lnSpcReduction="20000"/>
          </a:bodyPr>
          <a:lstStyle/>
          <a:p>
            <a:pPr marL="0" indent="0">
              <a:buNone/>
            </a:pPr>
            <a:endParaRPr lang="en-US" altLang="ja-JP" sz="2300" dirty="0" smtClean="0"/>
          </a:p>
          <a:p>
            <a:pPr marL="0" indent="0">
              <a:buNone/>
            </a:pPr>
            <a:r>
              <a:rPr lang="ja-JP" altLang="en-US" sz="2300" dirty="0" smtClean="0"/>
              <a:t>　</a:t>
            </a:r>
            <a:r>
              <a:rPr lang="ja-JP" altLang="en-US" sz="2300" dirty="0"/>
              <a:t>ご質問、ご相談等の際は、下記へご連絡のほど、お願い</a:t>
            </a:r>
            <a:r>
              <a:rPr lang="ja-JP" altLang="en-US" sz="2300" dirty="0" smtClean="0"/>
              <a:t>申し上げます</a:t>
            </a:r>
            <a:endParaRPr lang="en-US" altLang="ja-JP" sz="2300" dirty="0" smtClean="0"/>
          </a:p>
          <a:p>
            <a:pPr marL="0" indent="0">
              <a:buNone/>
            </a:pPr>
            <a:endParaRPr lang="en-US" altLang="ja-JP" sz="1100" dirty="0" smtClean="0"/>
          </a:p>
          <a:p>
            <a:pPr marL="0" indent="0">
              <a:buNone/>
            </a:pPr>
            <a:r>
              <a:rPr lang="ja-JP" altLang="en-US" sz="2800" dirty="0" smtClean="0"/>
              <a:t>　</a:t>
            </a:r>
            <a:r>
              <a:rPr lang="ja-JP" altLang="en-US" dirty="0" smtClean="0"/>
              <a:t>　　   　</a:t>
            </a:r>
            <a:r>
              <a:rPr lang="ja-JP" altLang="en-US" sz="2600" b="1" dirty="0" smtClean="0"/>
              <a:t>連絡</a:t>
            </a:r>
            <a:r>
              <a:rPr lang="ja-JP" altLang="en-US" sz="2600" b="1" dirty="0"/>
              <a:t>窓口</a:t>
            </a:r>
            <a:r>
              <a:rPr lang="ja-JP" altLang="en-US" sz="2600" b="1" dirty="0" smtClean="0"/>
              <a:t>：　　大田区福祉管理課法人指導担当</a:t>
            </a:r>
            <a:endParaRPr lang="en-US" altLang="ja-JP" sz="2600" b="1" dirty="0" smtClean="0"/>
          </a:p>
          <a:p>
            <a:pPr marL="0" indent="0">
              <a:buNone/>
            </a:pPr>
            <a:r>
              <a:rPr lang="ja-JP" altLang="en-US" dirty="0" smtClean="0"/>
              <a:t>　　　</a:t>
            </a:r>
            <a:r>
              <a:rPr lang="ja-JP" altLang="en-US" sz="2600" dirty="0" smtClean="0"/>
              <a:t>　        　</a:t>
            </a:r>
            <a:r>
              <a:rPr lang="ja-JP" altLang="en-US" sz="2600" b="1" dirty="0" smtClean="0"/>
              <a:t>（</a:t>
            </a:r>
            <a:r>
              <a:rPr lang="en-US" altLang="ja-JP" sz="2600" b="1" dirty="0" smtClean="0"/>
              <a:t>Tel)</a:t>
            </a:r>
            <a:r>
              <a:rPr lang="ja-JP" altLang="en-US" sz="2600" b="1" dirty="0" smtClean="0"/>
              <a:t>　：　</a:t>
            </a:r>
            <a:r>
              <a:rPr lang="en-US" altLang="ja-JP" sz="2600" b="1" dirty="0" smtClean="0"/>
              <a:t>03-5744-1215</a:t>
            </a:r>
            <a:r>
              <a:rPr lang="ja-JP" altLang="en-US" sz="2600" b="1" dirty="0" smtClean="0"/>
              <a:t>　　　武田、清水（靖）、青山</a:t>
            </a:r>
            <a:endParaRPr lang="en-US" altLang="ja-JP" sz="2600" b="1" dirty="0" smtClean="0"/>
          </a:p>
          <a:p>
            <a:endParaRPr lang="en-US" altLang="ja-JP" sz="2400" dirty="0"/>
          </a:p>
        </p:txBody>
      </p:sp>
    </p:spTree>
    <p:extLst>
      <p:ext uri="{BB962C8B-B14F-4D97-AF65-F5344CB8AC3E}">
        <p14:creationId xmlns:p14="http://schemas.microsoft.com/office/powerpoint/2010/main" val="1529620535"/>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a:t>
            </a:r>
            <a:r>
              <a:rPr kumimoji="1" lang="en-US" altLang="ja-JP" dirty="0" smtClean="0"/>
              <a:t>8</a:t>
            </a:r>
            <a:r>
              <a:rPr kumimoji="1" lang="en-US" altLang="zh-CN" dirty="0" smtClean="0"/>
              <a:t>-</a:t>
            </a:r>
            <a:r>
              <a:rPr kumimoji="1" lang="en-US" altLang="ja-JP" dirty="0" smtClean="0"/>
              <a:t>2</a:t>
            </a:r>
            <a:r>
              <a:rPr kumimoji="1" lang="en-US" altLang="zh-CN" dirty="0" smtClean="0"/>
              <a:t>-2</a:t>
            </a:r>
            <a:r>
              <a:rPr kumimoji="1" lang="en-US" altLang="ja-JP" dirty="0" smtClean="0"/>
              <a:t>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21</a:t>
            </a:fld>
            <a:endParaRPr kumimoji="1" lang="ja-JP" altLang="en-US"/>
          </a:p>
        </p:txBody>
      </p:sp>
      <p:sp>
        <p:nvSpPr>
          <p:cNvPr id="6" name="タイトル 1"/>
          <p:cNvSpPr>
            <a:spLocks noGrp="1"/>
          </p:cNvSpPr>
          <p:nvPr>
            <p:ph type="title"/>
          </p:nvPr>
        </p:nvSpPr>
        <p:spPr>
          <a:xfrm>
            <a:off x="395536" y="332656"/>
            <a:ext cx="3024336" cy="576064"/>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補足資料　</a:t>
            </a:r>
            <a:r>
              <a:rPr lang="ja-JP" altLang="en-US" sz="2000" dirty="0" smtClean="0"/>
              <a:t>（１）</a:t>
            </a:r>
            <a:endParaRPr kumimoji="1" lang="ja-JP" altLang="en-US" sz="2000" dirty="0"/>
          </a:p>
        </p:txBody>
      </p:sp>
      <p:pic>
        <p:nvPicPr>
          <p:cNvPr id="1027" name="Picture 3"/>
          <p:cNvPicPr>
            <a:picLocks noGrp="1" noChangeAspect="1" noChangeArrowheads="1"/>
          </p:cNvPicPr>
          <p:nvPr>
            <p:ph idx="1"/>
          </p:nvPr>
        </p:nvPicPr>
        <p:blipFill>
          <a:blip r:embed="rId2">
            <a:extLst>
              <a:ext uri="{28A0092B-C50C-407E-A947-70E740481C1C}">
                <a14:useLocalDpi xmlns:a14="http://schemas.microsoft.com/office/drawing/2010/main" val="0"/>
              </a:ext>
            </a:extLst>
          </a:blip>
          <a:srcRect/>
          <a:stretch>
            <a:fillRect/>
          </a:stretch>
        </p:blipFill>
        <p:spPr bwMode="auto">
          <a:xfrm>
            <a:off x="251520" y="1340768"/>
            <a:ext cx="8712968" cy="404050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70234087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2018-2-20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22</a:t>
            </a:fld>
            <a:endParaRPr kumimoji="1" lang="ja-JP" altLang="en-US"/>
          </a:p>
        </p:txBody>
      </p:sp>
      <p:sp>
        <p:nvSpPr>
          <p:cNvPr id="9" name="タイトル 1"/>
          <p:cNvSpPr>
            <a:spLocks noGrp="1"/>
          </p:cNvSpPr>
          <p:nvPr>
            <p:ph type="title"/>
          </p:nvPr>
        </p:nvSpPr>
        <p:spPr>
          <a:xfrm>
            <a:off x="395536" y="332656"/>
            <a:ext cx="3096344" cy="576064"/>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補足資料　</a:t>
            </a:r>
            <a:r>
              <a:rPr lang="ja-JP" altLang="en-US" sz="2000" dirty="0" smtClean="0"/>
              <a:t>（２）</a:t>
            </a:r>
            <a:endParaRPr kumimoji="1" lang="ja-JP" altLang="en-US" sz="2000" dirty="0"/>
          </a:p>
        </p:txBody>
      </p:sp>
      <p:pic>
        <p:nvPicPr>
          <p:cNvPr id="1027" name="Picture 3"/>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91641" y="1218302"/>
            <a:ext cx="8700839" cy="501901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02068945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p:cNvSpPr>
            <a:spLocks noGrp="1"/>
          </p:cNvSpPr>
          <p:nvPr>
            <p:ph type="sldNum" sz="quarter" idx="12"/>
          </p:nvPr>
        </p:nvSpPr>
        <p:spPr>
          <a:xfrm>
            <a:off x="6542856" y="6309320"/>
            <a:ext cx="2133600" cy="365125"/>
          </a:xfrm>
        </p:spPr>
        <p:txBody>
          <a:bodyPr/>
          <a:lstStyle/>
          <a:p>
            <a:fld id="{D2D8002D-B5B0-4BAC-B1F6-782DDCCE6D9C}" type="slidenum">
              <a:rPr kumimoji="1" lang="ja-JP" altLang="en-US" sz="1100" smtClean="0">
                <a:solidFill>
                  <a:schemeClr val="tx1">
                    <a:lumMod val="95000"/>
                    <a:lumOff val="5000"/>
                  </a:schemeClr>
                </a:solidFill>
              </a:rPr>
              <a:t>23</a:t>
            </a:fld>
            <a:endParaRPr kumimoji="1" lang="ja-JP" altLang="en-US" sz="1100" dirty="0">
              <a:solidFill>
                <a:schemeClr val="tx1">
                  <a:lumMod val="95000"/>
                  <a:lumOff val="5000"/>
                </a:schemeClr>
              </a:solidFill>
            </a:endParaRPr>
          </a:p>
        </p:txBody>
      </p:sp>
      <p:sp>
        <p:nvSpPr>
          <p:cNvPr id="7" name="フッター プレースホルダー 6"/>
          <p:cNvSpPr>
            <a:spLocks noGrp="1"/>
          </p:cNvSpPr>
          <p:nvPr>
            <p:ph type="ftr" sz="quarter" idx="11"/>
          </p:nvPr>
        </p:nvSpPr>
        <p:spPr/>
        <p:txBody>
          <a:bodyPr/>
          <a:lstStyle/>
          <a:p>
            <a:r>
              <a:rPr kumimoji="1" lang="zh-CN" altLang="en-US" dirty="0" smtClean="0">
                <a:solidFill>
                  <a:schemeClr val="tx1">
                    <a:lumMod val="95000"/>
                    <a:lumOff val="5000"/>
                  </a:schemeClr>
                </a:solidFill>
              </a:rPr>
              <a:t>大田区福祉部 福祉管理課 法人指導担当　　</a:t>
            </a:r>
            <a:r>
              <a:rPr kumimoji="1" lang="en-US" altLang="zh-CN" dirty="0" smtClean="0">
                <a:solidFill>
                  <a:schemeClr val="tx1">
                    <a:lumMod val="95000"/>
                    <a:lumOff val="5000"/>
                  </a:schemeClr>
                </a:solidFill>
              </a:rPr>
              <a:t>2018-2-20</a:t>
            </a:r>
            <a:endParaRPr kumimoji="1" lang="ja-JP" altLang="en-US" dirty="0">
              <a:solidFill>
                <a:schemeClr val="tx1">
                  <a:lumMod val="95000"/>
                  <a:lumOff val="5000"/>
                </a:schemeClr>
              </a:solidFill>
            </a:endParaRPr>
          </a:p>
        </p:txBody>
      </p:sp>
      <p:sp>
        <p:nvSpPr>
          <p:cNvPr id="6" name="タイトル 1"/>
          <p:cNvSpPr>
            <a:spLocks noGrp="1"/>
          </p:cNvSpPr>
          <p:nvPr>
            <p:ph type="title"/>
          </p:nvPr>
        </p:nvSpPr>
        <p:spPr>
          <a:xfrm>
            <a:off x="313184" y="332656"/>
            <a:ext cx="3106688" cy="576064"/>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補足資料　</a:t>
            </a:r>
            <a:r>
              <a:rPr lang="ja-JP" altLang="en-US" sz="2000" dirty="0" smtClean="0"/>
              <a:t>（３）</a:t>
            </a:r>
            <a:endParaRPr kumimoji="1" lang="ja-JP" altLang="en-US" sz="2000" dirty="0"/>
          </a:p>
        </p:txBody>
      </p:sp>
      <p:pic>
        <p:nvPicPr>
          <p:cNvPr id="2050"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79512" y="1387611"/>
            <a:ext cx="8784976" cy="398560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882831831"/>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2018-2-20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24</a:t>
            </a:fld>
            <a:endParaRPr kumimoji="1" lang="ja-JP" altLang="en-US"/>
          </a:p>
        </p:txBody>
      </p:sp>
      <p:sp>
        <p:nvSpPr>
          <p:cNvPr id="7" name="コンテンツ プレースホルダー 2"/>
          <p:cNvSpPr>
            <a:spLocks noGrp="1"/>
          </p:cNvSpPr>
          <p:nvPr>
            <p:ph idx="1"/>
          </p:nvPr>
        </p:nvSpPr>
        <p:spPr>
          <a:xfrm>
            <a:off x="4993704" y="4480521"/>
            <a:ext cx="3250704" cy="1324743"/>
          </a:xfrm>
        </p:spPr>
        <p:txBody>
          <a:bodyPr>
            <a:normAutofit/>
          </a:bodyPr>
          <a:lstStyle/>
          <a:p>
            <a:pPr marL="0" indent="0">
              <a:buNone/>
            </a:pPr>
            <a:r>
              <a:rPr kumimoji="1" lang="ja-JP" altLang="en-US" sz="5400" dirty="0" smtClean="0"/>
              <a:t>Ｅ Ｎ Ｄ</a:t>
            </a:r>
            <a:endParaRPr kumimoji="1" lang="ja-JP" altLang="en-US" sz="5400" dirty="0"/>
          </a:p>
        </p:txBody>
      </p:sp>
      <p:sp>
        <p:nvSpPr>
          <p:cNvPr id="10" name="角丸四角形 9"/>
          <p:cNvSpPr/>
          <p:nvPr/>
        </p:nvSpPr>
        <p:spPr>
          <a:xfrm>
            <a:off x="941334" y="2276872"/>
            <a:ext cx="7272808" cy="1152128"/>
          </a:xfrm>
          <a:prstGeom prst="roundRect">
            <a:avLst/>
          </a:prstGeom>
          <a:solidFill>
            <a:schemeClr val="accent6">
              <a:lumMod val="60000"/>
              <a:lumOff val="40000"/>
            </a:schemeClr>
          </a:solidFill>
          <a:ln>
            <a:solidFill>
              <a:schemeClr val="accent5">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ja-JP" altLang="en-US" sz="3200" dirty="0">
                <a:solidFill>
                  <a:schemeClr val="tx1"/>
                </a:solidFill>
                <a:latin typeface="HGP創英角ｺﾞｼｯｸUB" panose="020B0900000000000000" pitchFamily="50" charset="-128"/>
                <a:ea typeface="HGP創英角ｺﾞｼｯｸUB" panose="020B0900000000000000" pitchFamily="50" charset="-128"/>
              </a:rPr>
              <a:t>ご清聴ありがとうございました</a:t>
            </a:r>
            <a:endParaRPr kumimoji="1" lang="ja-JP" altLang="en-US" sz="3200" dirty="0">
              <a:solidFill>
                <a:schemeClr val="tx1"/>
              </a:solidFill>
              <a:latin typeface="HGP創英角ｺﾞｼｯｸUB" panose="020B0900000000000000" pitchFamily="50" charset="-128"/>
              <a:ea typeface="HGP創英角ｺﾞｼｯｸUB" panose="020B0900000000000000" pitchFamily="50" charset="-128"/>
            </a:endParaRPr>
          </a:p>
        </p:txBody>
      </p:sp>
    </p:spTree>
    <p:extLst>
      <p:ext uri="{BB962C8B-B14F-4D97-AF65-F5344CB8AC3E}">
        <p14:creationId xmlns:p14="http://schemas.microsoft.com/office/powerpoint/2010/main" val="170208139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395536" y="980728"/>
            <a:ext cx="8363272" cy="5328592"/>
          </a:xfrm>
          <a:ln>
            <a:solidFill>
              <a:schemeClr val="tx1"/>
            </a:solidFill>
          </a:ln>
        </p:spPr>
        <p:txBody>
          <a:bodyPr>
            <a:normAutofit lnSpcReduction="10000"/>
          </a:bodyPr>
          <a:lstStyle/>
          <a:p>
            <a:pPr marL="0" lvl="0" indent="0">
              <a:buNone/>
            </a:pPr>
            <a:endParaRPr kumimoji="1" lang="en-US" altLang="ja-JP" sz="900" u="sng" dirty="0" smtClean="0"/>
          </a:p>
          <a:p>
            <a:pPr marL="0" lvl="0" indent="0">
              <a:buNone/>
            </a:pPr>
            <a:r>
              <a:rPr lang="ja-JP" altLang="en-US" sz="2000" b="1" u="sng" dirty="0" smtClean="0"/>
              <a:t>　１．指導</a:t>
            </a:r>
            <a:r>
              <a:rPr lang="ja-JP" altLang="en-US" sz="2000" b="1" u="sng" dirty="0"/>
              <a:t>監査における</a:t>
            </a:r>
            <a:r>
              <a:rPr lang="ja-JP" altLang="en-US" sz="2000" b="1" u="sng" dirty="0" smtClean="0"/>
              <a:t>指摘事項について　（１）</a:t>
            </a:r>
            <a:endParaRPr lang="en-US" altLang="ja-JP" sz="2000" b="1" u="sng" dirty="0" smtClean="0"/>
          </a:p>
          <a:p>
            <a:pPr marL="0" lvl="0" indent="0">
              <a:buNone/>
            </a:pPr>
            <a:r>
              <a:rPr lang="ja-JP" altLang="en-US" sz="2400" dirty="0"/>
              <a:t>　</a:t>
            </a:r>
            <a:r>
              <a:rPr lang="ja-JP" altLang="en-US" sz="2400" dirty="0" smtClean="0"/>
              <a:t>　</a:t>
            </a:r>
            <a:r>
              <a:rPr lang="ja-JP" altLang="en-US" sz="1800" b="1" dirty="0" smtClean="0"/>
              <a:t>平成２８</a:t>
            </a:r>
            <a:r>
              <a:rPr lang="ja-JP" altLang="en-US" sz="1800" b="1" dirty="0"/>
              <a:t>～２９年度実地指導に</a:t>
            </a:r>
            <a:r>
              <a:rPr lang="ja-JP" altLang="en-US" sz="1800" b="1" dirty="0" smtClean="0"/>
              <a:t>おける指摘事項を紹介いたします。</a:t>
            </a:r>
            <a:endParaRPr lang="en-US" altLang="ja-JP" sz="1800" b="1" dirty="0" smtClean="0"/>
          </a:p>
          <a:p>
            <a:pPr marL="0" lvl="0" indent="0">
              <a:buNone/>
            </a:pPr>
            <a:endParaRPr lang="en-US" altLang="ja-JP" sz="800" b="1" dirty="0" smtClean="0"/>
          </a:p>
          <a:p>
            <a:pPr marL="0" lvl="0" indent="0">
              <a:buNone/>
            </a:pPr>
            <a:r>
              <a:rPr lang="ja-JP" altLang="en-US" sz="1800" b="1" dirty="0" smtClean="0"/>
              <a:t>（１）　計算書類等が適正に作成されていない。　　　　　　　　　　　　　　　　（１５件）</a:t>
            </a:r>
            <a:endParaRPr lang="en-US" altLang="ja-JP" sz="1800" b="1" dirty="0" smtClean="0"/>
          </a:p>
          <a:p>
            <a:pPr marL="0" lvl="0" indent="0">
              <a:buNone/>
            </a:pPr>
            <a:r>
              <a:rPr lang="ja-JP" altLang="en-US" sz="1500" dirty="0">
                <a:latin typeface="ＭＳ ゴシック" panose="020B0609070205080204" pitchFamily="49" charset="-128"/>
                <a:ea typeface="ＭＳ ゴシック" panose="020B0609070205080204" pitchFamily="49" charset="-128"/>
              </a:rPr>
              <a:t>　 </a:t>
            </a:r>
            <a:r>
              <a:rPr lang="ja-JP" altLang="en-US" sz="1500" dirty="0" smtClean="0">
                <a:latin typeface="ＭＳ ゴシック" panose="020B0609070205080204" pitchFamily="49" charset="-128"/>
                <a:ea typeface="ＭＳ ゴシック" panose="020B0609070205080204" pitchFamily="49" charset="-128"/>
              </a:rPr>
              <a:t> </a:t>
            </a:r>
            <a:r>
              <a:rPr lang="ja-JP" altLang="en-US" sz="1500" dirty="0">
                <a:latin typeface="ＭＳ ゴシック" panose="020B0609070205080204" pitchFamily="49" charset="-128"/>
                <a:ea typeface="ＭＳ ゴシック" panose="020B0609070205080204" pitchFamily="49" charset="-128"/>
              </a:rPr>
              <a:t>（ア</a:t>
            </a:r>
            <a:r>
              <a:rPr lang="ja-JP" altLang="en-US" sz="1500" dirty="0" smtClean="0">
                <a:latin typeface="ＭＳ ゴシック" panose="020B0609070205080204" pitchFamily="49" charset="-128"/>
                <a:ea typeface="ＭＳ ゴシック" panose="020B0609070205080204" pitchFamily="49" charset="-128"/>
              </a:rPr>
              <a:t>）号表</a:t>
            </a:r>
            <a:r>
              <a:rPr lang="ja-JP" altLang="en-US" sz="1500" dirty="0">
                <a:latin typeface="ＭＳ ゴシック" panose="020B0609070205080204" pitchFamily="49" charset="-128"/>
                <a:ea typeface="ＭＳ ゴシック" panose="020B0609070205080204" pitchFamily="49" charset="-128"/>
              </a:rPr>
              <a:t>、様式番号の未記入</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lang="ja-JP" altLang="en-US" sz="1500" dirty="0">
                <a:latin typeface="ＭＳ ゴシック" panose="020B0609070205080204" pitchFamily="49" charset="-128"/>
                <a:ea typeface="ＭＳ ゴシック" panose="020B0609070205080204" pitchFamily="49" charset="-128"/>
              </a:rPr>
              <a:t>　　（イ</a:t>
            </a:r>
            <a:r>
              <a:rPr lang="ja-JP" altLang="en-US" sz="1500" dirty="0" smtClean="0">
                <a:latin typeface="ＭＳ ゴシック" panose="020B0609070205080204" pitchFamily="49" charset="-128"/>
                <a:ea typeface="ＭＳ ゴシック" panose="020B0609070205080204" pitchFamily="49" charset="-128"/>
              </a:rPr>
              <a:t>）注記</a:t>
            </a:r>
            <a:r>
              <a:rPr lang="ja-JP" altLang="en-US" sz="1500" dirty="0">
                <a:latin typeface="ＭＳ ゴシック" panose="020B0609070205080204" pitchFamily="49" charset="-128"/>
                <a:ea typeface="ＭＳ ゴシック" panose="020B0609070205080204" pitchFamily="49" charset="-128"/>
              </a:rPr>
              <a:t>の記述が不十分（記載場所、重要な会計方針、法人で採用する退職給付制度、</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lang="ja-JP" altLang="en-US" sz="1500" dirty="0">
                <a:latin typeface="ＭＳ ゴシック" panose="020B0609070205080204" pitchFamily="49" charset="-128"/>
                <a:ea typeface="ＭＳ ゴシック" panose="020B0609070205080204" pitchFamily="49" charset="-128"/>
              </a:rPr>
              <a:t>　　　　　　　　　　　　　　　拠点区分・サービス区分、作成する計算書類の様式など）</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lang="ja-JP" altLang="en-US" sz="1500" dirty="0">
                <a:latin typeface="ＭＳ ゴシック" panose="020B0609070205080204" pitchFamily="49" charset="-128"/>
                <a:ea typeface="ＭＳ ゴシック" panose="020B0609070205080204" pitchFamily="49" charset="-128"/>
              </a:rPr>
              <a:t>　　（ウ</a:t>
            </a:r>
            <a:r>
              <a:rPr lang="ja-JP" altLang="en-US" sz="1500" dirty="0" smtClean="0">
                <a:latin typeface="ＭＳ ゴシック" panose="020B0609070205080204" pitchFamily="49" charset="-128"/>
                <a:ea typeface="ＭＳ ゴシック" panose="020B0609070205080204" pitchFamily="49" charset="-128"/>
              </a:rPr>
              <a:t>）付属</a:t>
            </a:r>
            <a:r>
              <a:rPr lang="ja-JP" altLang="en-US" sz="1500" dirty="0">
                <a:latin typeface="ＭＳ ゴシック" panose="020B0609070205080204" pitchFamily="49" charset="-128"/>
                <a:ea typeface="ＭＳ ゴシック" panose="020B0609070205080204" pitchFamily="49" charset="-128"/>
              </a:rPr>
              <a:t>明細書の記入ミス</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lang="ja-JP" altLang="en-US" sz="1500" dirty="0">
                <a:latin typeface="ＭＳ ゴシック" panose="020B0609070205080204" pitchFamily="49" charset="-128"/>
                <a:ea typeface="ＭＳ ゴシック" panose="020B0609070205080204" pitchFamily="49" charset="-128"/>
              </a:rPr>
              <a:t>　　（エ</a:t>
            </a:r>
            <a:r>
              <a:rPr lang="ja-JP" altLang="en-US" sz="1500" dirty="0" smtClean="0">
                <a:latin typeface="ＭＳ ゴシック" panose="020B0609070205080204" pitchFamily="49" charset="-128"/>
                <a:ea typeface="ＭＳ ゴシック" panose="020B0609070205080204" pitchFamily="49" charset="-128"/>
              </a:rPr>
              <a:t>）勘定</a:t>
            </a:r>
            <a:r>
              <a:rPr lang="ja-JP" altLang="en-US" sz="1500" dirty="0">
                <a:latin typeface="ＭＳ ゴシック" panose="020B0609070205080204" pitchFamily="49" charset="-128"/>
                <a:ea typeface="ＭＳ ゴシック" panose="020B0609070205080204" pitchFamily="49" charset="-128"/>
              </a:rPr>
              <a:t>科目の使用誤り　　</a:t>
            </a:r>
            <a:r>
              <a:rPr lang="en-US" altLang="ja-JP" sz="1500" dirty="0">
                <a:latin typeface="ＭＳ ゴシック" panose="020B0609070205080204" pitchFamily="49" charset="-128"/>
                <a:ea typeface="ＭＳ ゴシック" panose="020B0609070205080204" pitchFamily="49" charset="-128"/>
              </a:rPr>
              <a:t>[</a:t>
            </a:r>
            <a:r>
              <a:rPr lang="ja-JP" altLang="en-US" sz="1500" dirty="0">
                <a:latin typeface="ＭＳ ゴシック" panose="020B0609070205080204" pitchFamily="49" charset="-128"/>
                <a:ea typeface="ＭＳ ゴシック" panose="020B0609070205080204" pitchFamily="49" charset="-128"/>
              </a:rPr>
              <a:t>例；国庫補助金等特別積立金取崩額（除却等）</a:t>
            </a:r>
            <a:r>
              <a:rPr lang="en-US" altLang="ja-JP" sz="1500" dirty="0">
                <a:latin typeface="ＭＳ ゴシック" panose="020B0609070205080204" pitchFamily="49" charset="-128"/>
                <a:ea typeface="ＭＳ ゴシック" panose="020B0609070205080204" pitchFamily="49" charset="-128"/>
              </a:rPr>
              <a:t>]</a:t>
            </a:r>
          </a:p>
          <a:p>
            <a:pPr marL="0" lvl="0" indent="0">
              <a:buNone/>
            </a:pPr>
            <a:r>
              <a:rPr lang="ja-JP" altLang="en-US" sz="1500" dirty="0">
                <a:latin typeface="ＭＳ ゴシック" panose="020B0609070205080204" pitchFamily="49" charset="-128"/>
                <a:ea typeface="ＭＳ ゴシック" panose="020B0609070205080204" pitchFamily="49" charset="-128"/>
              </a:rPr>
              <a:t>　　（オ</a:t>
            </a:r>
            <a:r>
              <a:rPr lang="ja-JP" altLang="en-US" sz="1500" dirty="0" smtClean="0">
                <a:latin typeface="ＭＳ ゴシック" panose="020B0609070205080204" pitchFamily="49" charset="-128"/>
                <a:ea typeface="ＭＳ ゴシック" panose="020B0609070205080204" pitchFamily="49" charset="-128"/>
              </a:rPr>
              <a:t>）当期末</a:t>
            </a:r>
            <a:r>
              <a:rPr lang="ja-JP" altLang="en-US" sz="1500" dirty="0">
                <a:latin typeface="ＭＳ ゴシック" panose="020B0609070205080204" pitchFamily="49" charset="-128"/>
                <a:ea typeface="ＭＳ ゴシック" panose="020B0609070205080204" pitchFamily="49" charset="-128"/>
              </a:rPr>
              <a:t>支払資金残高が、</a:t>
            </a:r>
            <a:r>
              <a:rPr lang="en-US" altLang="ja-JP" sz="1500" dirty="0">
                <a:latin typeface="ＭＳ ゴシック" panose="020B0609070205080204" pitchFamily="49" charset="-128"/>
                <a:ea typeface="ＭＳ ゴシック" panose="020B0609070205080204" pitchFamily="49" charset="-128"/>
              </a:rPr>
              <a:t>(</a:t>
            </a:r>
            <a:r>
              <a:rPr lang="ja-JP" altLang="en-US" sz="1500" dirty="0">
                <a:latin typeface="ＭＳ ゴシック" panose="020B0609070205080204" pitchFamily="49" charset="-128"/>
                <a:ea typeface="ＭＳ ゴシック" panose="020B0609070205080204" pitchFamily="49" charset="-128"/>
              </a:rPr>
              <a:t>Ｂ／Ｓの流動資産－流動負債</a:t>
            </a:r>
            <a:r>
              <a:rPr lang="en-US" altLang="ja-JP" sz="1500" dirty="0">
                <a:latin typeface="ＭＳ ゴシック" panose="020B0609070205080204" pitchFamily="49" charset="-128"/>
                <a:ea typeface="ＭＳ ゴシック" panose="020B0609070205080204" pitchFamily="49" charset="-128"/>
              </a:rPr>
              <a:t>±</a:t>
            </a:r>
            <a:r>
              <a:rPr lang="ja-JP" altLang="en-US" sz="1500" dirty="0">
                <a:latin typeface="ＭＳ ゴシック" panose="020B0609070205080204" pitchFamily="49" charset="-128"/>
                <a:ea typeface="ＭＳ ゴシック" panose="020B0609070205080204" pitchFamily="49" charset="-128"/>
              </a:rPr>
              <a:t>１年基準</a:t>
            </a:r>
            <a:r>
              <a:rPr lang="en-US" altLang="ja-JP" sz="1500" dirty="0">
                <a:latin typeface="ＭＳ ゴシック" panose="020B0609070205080204" pitchFamily="49" charset="-128"/>
                <a:ea typeface="ＭＳ ゴシック" panose="020B0609070205080204" pitchFamily="49" charset="-128"/>
              </a:rPr>
              <a:t>)</a:t>
            </a:r>
            <a:r>
              <a:rPr lang="ja-JP" altLang="en-US" sz="1500" dirty="0">
                <a:latin typeface="ＭＳ ゴシック" panose="020B0609070205080204" pitchFamily="49" charset="-128"/>
                <a:ea typeface="ＭＳ ゴシック" panose="020B0609070205080204" pitchFamily="49" charset="-128"/>
              </a:rPr>
              <a:t>と一致しない</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lang="ja-JP" altLang="en-US" sz="1500" dirty="0">
                <a:latin typeface="ＭＳ ゴシック" panose="020B0609070205080204" pitchFamily="49" charset="-128"/>
                <a:ea typeface="ＭＳ ゴシック" panose="020B0609070205080204" pitchFamily="49" charset="-128"/>
              </a:rPr>
              <a:t>　　（カ</a:t>
            </a:r>
            <a:r>
              <a:rPr lang="ja-JP" altLang="en-US" sz="1500" dirty="0" smtClean="0">
                <a:latin typeface="ＭＳ ゴシック" panose="020B0609070205080204" pitchFamily="49" charset="-128"/>
                <a:ea typeface="ＭＳ ゴシック" panose="020B0609070205080204" pitchFamily="49" charset="-128"/>
              </a:rPr>
              <a:t>）拠点</a:t>
            </a:r>
            <a:r>
              <a:rPr lang="ja-JP" altLang="en-US" sz="1500" dirty="0">
                <a:latin typeface="ＭＳ ゴシック" panose="020B0609070205080204" pitchFamily="49" charset="-128"/>
                <a:ea typeface="ＭＳ ゴシック" panose="020B0609070205080204" pitchFamily="49" charset="-128"/>
              </a:rPr>
              <a:t>区分間の内部取引の消去が出来ていない</a:t>
            </a:r>
            <a:endParaRPr lang="en-US" altLang="ja-JP" sz="1500" dirty="0">
              <a:latin typeface="ＭＳ ゴシック" panose="020B0609070205080204" pitchFamily="49" charset="-128"/>
              <a:ea typeface="ＭＳ ゴシック" panose="020B0609070205080204" pitchFamily="49" charset="-128"/>
            </a:endParaRPr>
          </a:p>
          <a:p>
            <a:pPr marL="0" indent="0">
              <a:buNone/>
            </a:pPr>
            <a:r>
              <a:rPr lang="ja-JP" altLang="en-US" sz="1500" dirty="0">
                <a:latin typeface="ＭＳ ゴシック" panose="020B0609070205080204" pitchFamily="49" charset="-128"/>
                <a:ea typeface="ＭＳ ゴシック" panose="020B0609070205080204" pitchFamily="49" charset="-128"/>
              </a:rPr>
              <a:t>　　（キ</a:t>
            </a:r>
            <a:r>
              <a:rPr lang="ja-JP" altLang="en-US" sz="1500" dirty="0" smtClean="0">
                <a:latin typeface="ＭＳ ゴシック" panose="020B0609070205080204" pitchFamily="49" charset="-128"/>
                <a:ea typeface="ＭＳ ゴシック" panose="020B0609070205080204" pitchFamily="49" charset="-128"/>
              </a:rPr>
              <a:t>）国庫</a:t>
            </a:r>
            <a:r>
              <a:rPr lang="ja-JP" altLang="en-US" sz="1500" dirty="0">
                <a:latin typeface="ＭＳ ゴシック" panose="020B0609070205080204" pitchFamily="49" charset="-128"/>
                <a:ea typeface="ＭＳ ゴシック" panose="020B0609070205080204" pitchFamily="49" charset="-128"/>
              </a:rPr>
              <a:t>補助金等特別積立金取崩額がＰ／Ｌ、Ｂ／Ｓに反映されていない　</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lang="ja-JP" altLang="en-US" sz="1500" dirty="0">
                <a:latin typeface="ＭＳ ゴシック" panose="020B0609070205080204" pitchFamily="49" charset="-128"/>
                <a:ea typeface="ＭＳ ゴシック" panose="020B0609070205080204" pitchFamily="49" charset="-128"/>
              </a:rPr>
              <a:t>　　（ク</a:t>
            </a:r>
            <a:r>
              <a:rPr lang="ja-JP" altLang="en-US" sz="1500" dirty="0" smtClean="0">
                <a:latin typeface="ＭＳ ゴシック" panose="020B0609070205080204" pitchFamily="49" charset="-128"/>
                <a:ea typeface="ＭＳ ゴシック" panose="020B0609070205080204" pitchFamily="49" charset="-128"/>
              </a:rPr>
              <a:t>）就労</a:t>
            </a:r>
            <a:r>
              <a:rPr lang="ja-JP" altLang="en-US" sz="1500" dirty="0">
                <a:latin typeface="ＭＳ ゴシック" panose="020B0609070205080204" pitchFamily="49" charset="-128"/>
                <a:ea typeface="ＭＳ ゴシック" panose="020B0609070205080204" pitchFamily="49" charset="-128"/>
              </a:rPr>
              <a:t>支援事業の経費が各種事業間に適正に按分されていない</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lang="ja-JP" altLang="en-US" sz="1500" dirty="0">
                <a:latin typeface="ＭＳ ゴシック" panose="020B0609070205080204" pitchFamily="49" charset="-128"/>
                <a:ea typeface="ＭＳ ゴシック" panose="020B0609070205080204" pitchFamily="49" charset="-128"/>
              </a:rPr>
              <a:t>　　（ケ</a:t>
            </a:r>
            <a:r>
              <a:rPr lang="ja-JP" altLang="en-US" sz="1500" dirty="0" smtClean="0">
                <a:latin typeface="ＭＳ ゴシック" panose="020B0609070205080204" pitchFamily="49" charset="-128"/>
                <a:ea typeface="ＭＳ ゴシック" panose="020B0609070205080204" pitchFamily="49" charset="-128"/>
              </a:rPr>
              <a:t>）就労</a:t>
            </a:r>
            <a:r>
              <a:rPr lang="ja-JP" altLang="en-US" sz="1500" dirty="0">
                <a:latin typeface="ＭＳ ゴシック" panose="020B0609070205080204" pitchFamily="49" charset="-128"/>
                <a:ea typeface="ＭＳ ゴシック" panose="020B0609070205080204" pitchFamily="49" charset="-128"/>
              </a:rPr>
              <a:t>支援事業収益から必要な経費を控除した額と工賃が一致していない</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lang="ja-JP" altLang="en-US" sz="1500" dirty="0">
                <a:latin typeface="ＭＳ ゴシック" panose="020B0609070205080204" pitchFamily="49" charset="-128"/>
                <a:ea typeface="ＭＳ ゴシック" panose="020B0609070205080204" pitchFamily="49" charset="-128"/>
              </a:rPr>
              <a:t>　　（コ</a:t>
            </a:r>
            <a:r>
              <a:rPr lang="ja-JP" altLang="en-US" sz="1500" dirty="0" smtClean="0">
                <a:latin typeface="ＭＳ ゴシック" panose="020B0609070205080204" pitchFamily="49" charset="-128"/>
                <a:ea typeface="ＭＳ ゴシック" panose="020B0609070205080204" pitchFamily="49" charset="-128"/>
              </a:rPr>
              <a:t>）積立金</a:t>
            </a:r>
            <a:r>
              <a:rPr lang="ja-JP" altLang="en-US" sz="1500" dirty="0">
                <a:latin typeface="ＭＳ ゴシック" panose="020B0609070205080204" pitchFamily="49" charset="-128"/>
                <a:ea typeface="ＭＳ ゴシック" panose="020B0609070205080204" pitchFamily="49" charset="-128"/>
              </a:rPr>
              <a:t>の係わる金融機関名が記載誤り（財産目録）</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lang="ja-JP" altLang="en-US" sz="1500" dirty="0">
                <a:latin typeface="ＭＳ ゴシック" panose="020B0609070205080204" pitchFamily="49" charset="-128"/>
                <a:ea typeface="ＭＳ ゴシック" panose="020B0609070205080204" pitchFamily="49" charset="-128"/>
              </a:rPr>
              <a:t>　　（サ</a:t>
            </a:r>
            <a:r>
              <a:rPr lang="ja-JP" altLang="en-US" sz="1500" dirty="0" smtClean="0">
                <a:latin typeface="ＭＳ ゴシック" panose="020B0609070205080204" pitchFamily="49" charset="-128"/>
                <a:ea typeface="ＭＳ ゴシック" panose="020B0609070205080204" pitchFamily="49" charset="-128"/>
              </a:rPr>
              <a:t>）積立</a:t>
            </a:r>
            <a:r>
              <a:rPr lang="ja-JP" altLang="en-US" sz="1500" dirty="0">
                <a:latin typeface="ＭＳ ゴシック" panose="020B0609070205080204" pitchFamily="49" charset="-128"/>
                <a:ea typeface="ＭＳ ゴシック" panose="020B0609070205080204" pitchFamily="49" charset="-128"/>
              </a:rPr>
              <a:t>資産と積立金の科目名称が一致していない</a:t>
            </a:r>
            <a:endParaRPr lang="en-US" altLang="ja-JP" sz="1500" dirty="0">
              <a:latin typeface="ＭＳ ゴシック" panose="020B0609070205080204" pitchFamily="49" charset="-128"/>
              <a:ea typeface="ＭＳ ゴシック" panose="020B0609070205080204" pitchFamily="49" charset="-128"/>
            </a:endParaRPr>
          </a:p>
          <a:p>
            <a:pPr marL="0" indent="0">
              <a:buNone/>
            </a:pPr>
            <a:r>
              <a:rPr lang="ja-JP" altLang="en-US" sz="1500" dirty="0">
                <a:latin typeface="ＭＳ ゴシック" panose="020B0609070205080204" pitchFamily="49" charset="-128"/>
                <a:ea typeface="ＭＳ ゴシック" panose="020B0609070205080204" pitchFamily="49" charset="-128"/>
              </a:rPr>
              <a:t>　　（シ</a:t>
            </a:r>
            <a:r>
              <a:rPr lang="ja-JP" altLang="en-US" sz="1500" dirty="0" smtClean="0">
                <a:latin typeface="ＭＳ ゴシック" panose="020B0609070205080204" pitchFamily="49" charset="-128"/>
                <a:ea typeface="ＭＳ ゴシック" panose="020B0609070205080204" pitchFamily="49" charset="-128"/>
              </a:rPr>
              <a:t>）その他</a:t>
            </a:r>
            <a:r>
              <a:rPr lang="ja-JP" altLang="en-US" sz="1500" dirty="0">
                <a:latin typeface="ＭＳ ゴシック" panose="020B0609070205080204" pitchFamily="49" charset="-128"/>
                <a:ea typeface="ＭＳ ゴシック" panose="020B0609070205080204" pitchFamily="49" charset="-128"/>
              </a:rPr>
              <a:t>の固定資産である積立資産が流動資産に計上されている</a:t>
            </a:r>
            <a:endParaRPr lang="en-US" altLang="ja-JP" sz="1500" dirty="0">
              <a:latin typeface="ＭＳ ゴシック" panose="020B0609070205080204" pitchFamily="49" charset="-128"/>
              <a:ea typeface="ＭＳ ゴシック" panose="020B0609070205080204" pitchFamily="49" charset="-128"/>
            </a:endParaRPr>
          </a:p>
          <a:p>
            <a:pPr marL="0" lvl="0" indent="0">
              <a:buNone/>
            </a:pPr>
            <a:r>
              <a:rPr kumimoji="1" lang="ja-JP" altLang="en-US" sz="1800" dirty="0" smtClean="0"/>
              <a:t> </a:t>
            </a:r>
            <a:endParaRPr kumimoji="1" lang="en-US" altLang="ja-JP" sz="1400" dirty="0" smtClean="0"/>
          </a:p>
        </p:txBody>
      </p:sp>
      <p:sp>
        <p:nvSpPr>
          <p:cNvPr id="4" name="フッター プレースホルダー 3"/>
          <p:cNvSpPr>
            <a:spLocks noGrp="1"/>
          </p:cNvSpPr>
          <p:nvPr>
            <p:ph type="ftr" sz="quarter" idx="11"/>
          </p:nvPr>
        </p:nvSpPr>
        <p:spPr/>
        <p:txBody>
          <a:bodyPr/>
          <a:lstStyle/>
          <a:p>
            <a:r>
              <a:rPr kumimoji="1" lang="zh-CN" altLang="en-US" dirty="0" smtClean="0"/>
              <a:t>大田区福祉部 福祉管理課 法人指導担当　　</a:t>
            </a:r>
            <a:r>
              <a:rPr kumimoji="1" lang="en-US" altLang="zh-CN" dirty="0" smtClean="0"/>
              <a:t>2018-2-20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3</a:t>
            </a:fld>
            <a:endParaRPr kumimoji="1" lang="ja-JP" altLang="en-US"/>
          </a:p>
        </p:txBody>
      </p:sp>
      <p:sp>
        <p:nvSpPr>
          <p:cNvPr id="6" name="タイトル 1"/>
          <p:cNvSpPr>
            <a:spLocks noGrp="1"/>
          </p:cNvSpPr>
          <p:nvPr>
            <p:ph type="title"/>
          </p:nvPr>
        </p:nvSpPr>
        <p:spPr>
          <a:xfrm>
            <a:off x="467544" y="188640"/>
            <a:ext cx="4032448" cy="706090"/>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a:t>
            </a:r>
            <a:r>
              <a:rPr lang="en-US" altLang="ja-JP" sz="2800" dirty="0" smtClean="0"/>
              <a:t>I</a:t>
            </a:r>
            <a:r>
              <a:rPr lang="ja-JP" altLang="en-US" sz="2800" dirty="0" err="1" smtClean="0"/>
              <a:t>．</a:t>
            </a:r>
            <a:r>
              <a:rPr lang="ja-JP" altLang="en-US" sz="2800" dirty="0" smtClean="0"/>
              <a:t>決算上の留意事項　</a:t>
            </a:r>
            <a:endParaRPr kumimoji="1" lang="ja-JP" altLang="en-US" sz="2800" dirty="0"/>
          </a:p>
        </p:txBody>
      </p:sp>
    </p:spTree>
    <p:extLst>
      <p:ext uri="{BB962C8B-B14F-4D97-AF65-F5344CB8AC3E}">
        <p14:creationId xmlns:p14="http://schemas.microsoft.com/office/powerpoint/2010/main" val="394439218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ja-JP" dirty="0" smtClean="0"/>
              <a:t>2</a:t>
            </a:r>
            <a:r>
              <a:rPr kumimoji="1" lang="en-US" altLang="zh-CN" dirty="0" smtClean="0"/>
              <a:t>01</a:t>
            </a:r>
            <a:r>
              <a:rPr kumimoji="1" lang="en-US" altLang="ja-JP" dirty="0" smtClean="0"/>
              <a:t>8</a:t>
            </a:r>
            <a:r>
              <a:rPr kumimoji="1" lang="en-US" altLang="zh-CN" dirty="0" smtClean="0"/>
              <a:t>-</a:t>
            </a:r>
            <a:r>
              <a:rPr kumimoji="1" lang="en-US" altLang="ja-JP" dirty="0" smtClean="0"/>
              <a:t>2</a:t>
            </a:r>
            <a:r>
              <a:rPr kumimoji="1" lang="en-US" altLang="zh-CN" dirty="0" smtClean="0"/>
              <a:t>-2</a:t>
            </a:r>
            <a:r>
              <a:rPr kumimoji="1" lang="en-US" altLang="ja-JP" dirty="0" smtClean="0"/>
              <a:t>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4</a:t>
            </a:fld>
            <a:endParaRPr kumimoji="1" lang="ja-JP" altLang="en-US"/>
          </a:p>
        </p:txBody>
      </p:sp>
      <p:sp>
        <p:nvSpPr>
          <p:cNvPr id="6" name="タイトル 1"/>
          <p:cNvSpPr>
            <a:spLocks noGrp="1"/>
          </p:cNvSpPr>
          <p:nvPr>
            <p:ph type="title"/>
          </p:nvPr>
        </p:nvSpPr>
        <p:spPr>
          <a:xfrm>
            <a:off x="467544" y="332656"/>
            <a:ext cx="4176464" cy="648072"/>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a:t>
            </a:r>
            <a:r>
              <a:rPr lang="en-US" altLang="ja-JP" sz="2800" dirty="0" smtClean="0"/>
              <a:t>I</a:t>
            </a:r>
            <a:r>
              <a:rPr lang="ja-JP" altLang="en-US" sz="2800" dirty="0" err="1" smtClean="0"/>
              <a:t>．</a:t>
            </a:r>
            <a:r>
              <a:rPr lang="ja-JP" altLang="en-US" sz="2800" dirty="0" smtClean="0"/>
              <a:t>決算上の留意事項　</a:t>
            </a:r>
            <a:endParaRPr kumimoji="1" lang="ja-JP" altLang="en-US" sz="2800" dirty="0"/>
          </a:p>
        </p:txBody>
      </p:sp>
      <p:sp>
        <p:nvSpPr>
          <p:cNvPr id="7" name="コンテンツ プレースホルダー 2"/>
          <p:cNvSpPr>
            <a:spLocks noGrp="1"/>
          </p:cNvSpPr>
          <p:nvPr>
            <p:ph idx="1"/>
          </p:nvPr>
        </p:nvSpPr>
        <p:spPr>
          <a:xfrm>
            <a:off x="457200" y="1268760"/>
            <a:ext cx="8363272" cy="5040560"/>
          </a:xfrm>
          <a:ln>
            <a:solidFill>
              <a:schemeClr val="tx1"/>
            </a:solidFill>
          </a:ln>
        </p:spPr>
        <p:txBody>
          <a:bodyPr>
            <a:normAutofit fontScale="92500"/>
          </a:bodyPr>
          <a:lstStyle/>
          <a:p>
            <a:pPr marL="0" lvl="0" indent="0">
              <a:buNone/>
            </a:pPr>
            <a:endParaRPr kumimoji="1" lang="en-US" altLang="ja-JP" sz="900" u="sng" dirty="0" smtClean="0">
              <a:latin typeface="ＭＳ ゴシック" panose="020B0609070205080204" pitchFamily="49" charset="-128"/>
              <a:ea typeface="ＭＳ ゴシック" panose="020B0609070205080204" pitchFamily="49" charset="-128"/>
            </a:endParaRPr>
          </a:p>
          <a:p>
            <a:pPr marL="0" lvl="0" indent="0">
              <a:buNone/>
            </a:pPr>
            <a:r>
              <a:rPr lang="ja-JP" altLang="en-US" sz="2000" b="1" u="sng" dirty="0" smtClean="0">
                <a:latin typeface="ＭＳ ゴシック" panose="020B0609070205080204" pitchFamily="49" charset="-128"/>
                <a:ea typeface="ＭＳ ゴシック" panose="020B0609070205080204" pitchFamily="49" charset="-128"/>
              </a:rPr>
              <a:t>１．指導</a:t>
            </a:r>
            <a:r>
              <a:rPr lang="ja-JP" altLang="en-US" sz="2000" b="1" u="sng" dirty="0">
                <a:latin typeface="ＭＳ ゴシック" panose="020B0609070205080204" pitchFamily="49" charset="-128"/>
                <a:ea typeface="ＭＳ ゴシック" panose="020B0609070205080204" pitchFamily="49" charset="-128"/>
              </a:rPr>
              <a:t>監査における</a:t>
            </a:r>
            <a:r>
              <a:rPr lang="ja-JP" altLang="en-US" sz="2000" b="1" u="sng" dirty="0" smtClean="0">
                <a:latin typeface="ＭＳ ゴシック" panose="020B0609070205080204" pitchFamily="49" charset="-128"/>
                <a:ea typeface="ＭＳ ゴシック" panose="020B0609070205080204" pitchFamily="49" charset="-128"/>
              </a:rPr>
              <a:t>指摘事項について　（２）</a:t>
            </a:r>
            <a:endParaRPr lang="en-US" altLang="ja-JP" sz="2000" b="1" u="sng" dirty="0" smtClean="0">
              <a:latin typeface="ＭＳ ゴシック" panose="020B0609070205080204" pitchFamily="49" charset="-128"/>
              <a:ea typeface="ＭＳ ゴシック" panose="020B0609070205080204" pitchFamily="49" charset="-128"/>
            </a:endParaRPr>
          </a:p>
          <a:p>
            <a:pPr marL="0" lvl="0" indent="0">
              <a:buNone/>
            </a:pPr>
            <a:endParaRPr lang="en-US" altLang="ja-JP" sz="900" b="1" u="sng" dirty="0" smtClean="0">
              <a:latin typeface="ＭＳ ゴシック" panose="020B0609070205080204" pitchFamily="49" charset="-128"/>
              <a:ea typeface="ＭＳ ゴシック" panose="020B0609070205080204" pitchFamily="49" charset="-128"/>
            </a:endParaRPr>
          </a:p>
          <a:p>
            <a:pPr marL="0" lvl="0" indent="0">
              <a:buNone/>
            </a:pPr>
            <a:r>
              <a:rPr lang="ja-JP" altLang="en-US" sz="1800" b="1" dirty="0" smtClean="0">
                <a:latin typeface="ＭＳ ゴシック" panose="020B0609070205080204" pitchFamily="49" charset="-128"/>
                <a:ea typeface="ＭＳ ゴシック" panose="020B0609070205080204" pitchFamily="49" charset="-128"/>
              </a:rPr>
              <a:t>（２）資金管理が適正に行われていない。　　　　　　　　　　　　（１４件）</a:t>
            </a:r>
            <a:endParaRPr lang="en-US" altLang="ja-JP" sz="1800" b="1"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（ア</a:t>
            </a:r>
            <a:r>
              <a:rPr lang="ja-JP" altLang="en-US" sz="1600" dirty="0" smtClean="0">
                <a:latin typeface="ＭＳ ゴシック" panose="020B0609070205080204" pitchFamily="49" charset="-128"/>
                <a:ea typeface="ＭＳ ゴシック" panose="020B0609070205080204" pitchFamily="49" charset="-128"/>
              </a:rPr>
              <a:t>）小口現金残高の上限額が度々超えている、</a:t>
            </a:r>
            <a:r>
              <a:rPr lang="ja-JP" altLang="en-US" sz="1600" dirty="0">
                <a:latin typeface="ＭＳ ゴシック" panose="020B0609070205080204" pitchFamily="49" charset="-128"/>
                <a:ea typeface="ＭＳ ゴシック" panose="020B0609070205080204" pitchFamily="49" charset="-128"/>
              </a:rPr>
              <a:t>定額資金前渡制度</a:t>
            </a:r>
            <a:r>
              <a:rPr lang="ja-JP" altLang="en-US" sz="1600" dirty="0" smtClean="0">
                <a:latin typeface="ＭＳ ゴシック" panose="020B0609070205080204" pitchFamily="49" charset="-128"/>
                <a:ea typeface="ＭＳ ゴシック" panose="020B0609070205080204" pitchFamily="49" charset="-128"/>
              </a:rPr>
              <a:t>になっていない</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（イ</a:t>
            </a:r>
            <a:r>
              <a:rPr lang="ja-JP" altLang="en-US" sz="1600" dirty="0" smtClean="0">
                <a:latin typeface="ＭＳ ゴシック" panose="020B0609070205080204" pitchFamily="49" charset="-128"/>
                <a:ea typeface="ＭＳ ゴシック" panose="020B0609070205080204" pitchFamily="49" charset="-128"/>
              </a:rPr>
              <a:t>）小口現金の種類（通常、つり銭など）が複数あるが、規程に明記されていない</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（ウ</a:t>
            </a:r>
            <a:r>
              <a:rPr lang="ja-JP" altLang="en-US" sz="1600" dirty="0" smtClean="0">
                <a:latin typeface="ＭＳ ゴシック" panose="020B0609070205080204" pitchFamily="49" charset="-128"/>
                <a:ea typeface="ＭＳ ゴシック" panose="020B0609070205080204" pitchFamily="49" charset="-128"/>
              </a:rPr>
              <a:t>）銀行印と通帳が別々に保管されていない。　もしくは会計責任者と出納職員の分離が</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　　出来ていない</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（エ</a:t>
            </a:r>
            <a:r>
              <a:rPr lang="ja-JP" altLang="en-US" sz="1600" dirty="0" smtClean="0">
                <a:latin typeface="ＭＳ ゴシック" panose="020B0609070205080204" pitchFamily="49" charset="-128"/>
                <a:ea typeface="ＭＳ ゴシック" panose="020B0609070205080204" pitchFamily="49" charset="-128"/>
              </a:rPr>
              <a:t>）銀行口座数が</a:t>
            </a:r>
            <a:r>
              <a:rPr lang="ja-JP" altLang="en-US" sz="1600" dirty="0">
                <a:latin typeface="ＭＳ ゴシック" panose="020B0609070205080204" pitchFamily="49" charset="-128"/>
                <a:ea typeface="ＭＳ ゴシック" panose="020B0609070205080204" pitchFamily="49" charset="-128"/>
              </a:rPr>
              <a:t>多い</a:t>
            </a:r>
            <a:r>
              <a:rPr lang="ja-JP" altLang="en-US" sz="1600" dirty="0" smtClean="0">
                <a:latin typeface="ＭＳ ゴシック" panose="020B0609070205080204" pitchFamily="49" charset="-128"/>
                <a:ea typeface="ＭＳ ゴシック" panose="020B0609070205080204" pitchFamily="49" charset="-128"/>
              </a:rPr>
              <a:t>ため、口座を整理する必要がある</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（オ</a:t>
            </a:r>
            <a:r>
              <a:rPr lang="ja-JP" altLang="en-US" sz="1600" dirty="0" smtClean="0">
                <a:latin typeface="ＭＳ ゴシック" panose="020B0609070205080204" pitchFamily="49" charset="-128"/>
                <a:ea typeface="ＭＳ ゴシック" panose="020B0609070205080204" pitchFamily="49" charset="-128"/>
              </a:rPr>
              <a:t>）日常取引のある普通口座に、積立金の金額が混在している</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（カ</a:t>
            </a:r>
            <a:r>
              <a:rPr lang="ja-JP" altLang="en-US" sz="1600" dirty="0" smtClean="0">
                <a:latin typeface="ＭＳ ゴシック" panose="020B0609070205080204" pitchFamily="49" charset="-128"/>
                <a:ea typeface="ＭＳ ゴシック" panose="020B0609070205080204" pitchFamily="49" charset="-128"/>
              </a:rPr>
              <a:t>）現預金から積立資産への資金移動が決算日後、２ｶ月を超えている</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smtClean="0">
                <a:latin typeface="ＭＳ ゴシック" panose="020B0609070205080204" pitchFamily="49" charset="-128"/>
                <a:ea typeface="ＭＳ ゴシック" panose="020B0609070205080204" pitchFamily="49" charset="-128"/>
              </a:rPr>
              <a:t>（キ）他拠点への資金の繰入を理事会の承認なしで行った</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smtClean="0">
                <a:latin typeface="ＭＳ ゴシック" panose="020B0609070205080204" pitchFamily="49" charset="-128"/>
                <a:ea typeface="ＭＳ ゴシック" panose="020B0609070205080204" pitchFamily="49" charset="-128"/>
              </a:rPr>
              <a:t>（ケ）小口</a:t>
            </a:r>
            <a:r>
              <a:rPr lang="ja-JP" altLang="en-US" sz="1600" dirty="0">
                <a:latin typeface="ＭＳ ゴシック" panose="020B0609070205080204" pitchFamily="49" charset="-128"/>
                <a:ea typeface="ＭＳ ゴシック" panose="020B0609070205080204" pitchFamily="49" charset="-128"/>
              </a:rPr>
              <a:t>現金残高と現金出納帳の残高が一致</a:t>
            </a:r>
            <a:r>
              <a:rPr lang="ja-JP" altLang="en-US" sz="1600" dirty="0" smtClean="0">
                <a:latin typeface="ＭＳ ゴシック" panose="020B0609070205080204" pitchFamily="49" charset="-128"/>
                <a:ea typeface="ＭＳ ゴシック" panose="020B0609070205080204" pitchFamily="49" charset="-128"/>
              </a:rPr>
              <a:t>しない</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smtClean="0">
                <a:latin typeface="ＭＳ ゴシック" panose="020B0609070205080204" pitchFamily="49" charset="-128"/>
                <a:ea typeface="ＭＳ ゴシック" panose="020B0609070205080204" pitchFamily="49" charset="-128"/>
              </a:rPr>
              <a:t>（コ）受領した現金の金融機関への入金が経理規程にある日数を超えている</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endParaRPr lang="en-US" altLang="ja-JP" sz="1600" dirty="0">
              <a:latin typeface="ＭＳ ゴシック" panose="020B0609070205080204" pitchFamily="49" charset="-128"/>
              <a:ea typeface="ＭＳ ゴシック" panose="020B0609070205080204" pitchFamily="49" charset="-128"/>
            </a:endParaRPr>
          </a:p>
          <a:p>
            <a:pPr marL="0" indent="0">
              <a:buNone/>
            </a:pPr>
            <a:r>
              <a:rPr lang="ja-JP" altLang="en-US" sz="1800" b="1" dirty="0" smtClean="0">
                <a:latin typeface="ＭＳ ゴシック" panose="020B0609070205080204" pitchFamily="49" charset="-128"/>
                <a:ea typeface="ＭＳ ゴシック" panose="020B0609070205080204" pitchFamily="49" charset="-128"/>
              </a:rPr>
              <a:t>（３）経理</a:t>
            </a:r>
            <a:r>
              <a:rPr lang="ja-JP" altLang="en-US" sz="1800" b="1" dirty="0">
                <a:latin typeface="ＭＳ ゴシック" panose="020B0609070205080204" pitchFamily="49" charset="-128"/>
                <a:ea typeface="ＭＳ ゴシック" panose="020B0609070205080204" pitchFamily="49" charset="-128"/>
              </a:rPr>
              <a:t>規程が更新されていないか、実態と異なる文言となっている</a:t>
            </a:r>
            <a:r>
              <a:rPr lang="ja-JP" altLang="en-US" sz="1800" b="1" dirty="0" smtClean="0">
                <a:latin typeface="ＭＳ ゴシック" panose="020B0609070205080204" pitchFamily="49" charset="-128"/>
                <a:ea typeface="ＭＳ ゴシック" panose="020B0609070205080204" pitchFamily="49" charset="-128"/>
              </a:rPr>
              <a:t>。（</a:t>
            </a:r>
            <a:r>
              <a:rPr lang="ja-JP" altLang="en-US" sz="1800" b="1" dirty="0">
                <a:latin typeface="ＭＳ ゴシック" panose="020B0609070205080204" pitchFamily="49" charset="-128"/>
                <a:ea typeface="ＭＳ ゴシック" panose="020B0609070205080204" pitchFamily="49" charset="-128"/>
              </a:rPr>
              <a:t>９件）</a:t>
            </a:r>
            <a:endParaRPr lang="en-US" altLang="ja-JP" sz="1800" b="1" dirty="0">
              <a:latin typeface="ＭＳ ゴシック" panose="020B0609070205080204" pitchFamily="49" charset="-128"/>
              <a:ea typeface="ＭＳ ゴシック" panose="020B0609070205080204" pitchFamily="49" charset="-128"/>
            </a:endParaRPr>
          </a:p>
          <a:p>
            <a:pPr marL="0" lvl="0" indent="0">
              <a:buNone/>
            </a:pPr>
            <a:r>
              <a:rPr lang="ja-JP" altLang="en-US" sz="1600" dirty="0" smtClean="0">
                <a:latin typeface="ＭＳ ゴシック" panose="020B0609070205080204" pitchFamily="49" charset="-128"/>
                <a:ea typeface="ＭＳ ゴシック" panose="020B0609070205080204" pitchFamily="49" charset="-128"/>
              </a:rPr>
              <a:t>　　　　内容は後述します。</a:t>
            </a:r>
            <a:endParaRPr lang="en-US" altLang="ja-JP" sz="1600" dirty="0" smtClean="0">
              <a:latin typeface="ＭＳ ゴシック" panose="020B0609070205080204" pitchFamily="49" charset="-128"/>
              <a:ea typeface="ＭＳ ゴシック" panose="020B0609070205080204" pitchFamily="49" charset="-128"/>
            </a:endParaRPr>
          </a:p>
        </p:txBody>
      </p:sp>
    </p:spTree>
    <p:extLst>
      <p:ext uri="{BB962C8B-B14F-4D97-AF65-F5344CB8AC3E}">
        <p14:creationId xmlns:p14="http://schemas.microsoft.com/office/powerpoint/2010/main" val="35868108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a:t>
            </a:r>
            <a:r>
              <a:rPr kumimoji="1" lang="en-US" altLang="ja-JP" dirty="0" smtClean="0"/>
              <a:t>8</a:t>
            </a:r>
            <a:r>
              <a:rPr kumimoji="1" lang="en-US" altLang="zh-CN" dirty="0" smtClean="0"/>
              <a:t>-</a:t>
            </a:r>
            <a:r>
              <a:rPr kumimoji="1" lang="en-US" altLang="ja-JP" dirty="0" smtClean="0"/>
              <a:t>2</a:t>
            </a:r>
            <a:r>
              <a:rPr kumimoji="1" lang="en-US" altLang="zh-CN" dirty="0" smtClean="0"/>
              <a:t>-2</a:t>
            </a:r>
            <a:r>
              <a:rPr kumimoji="1" lang="en-US" altLang="ja-JP" dirty="0" smtClean="0"/>
              <a:t>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5</a:t>
            </a:fld>
            <a:endParaRPr kumimoji="1" lang="ja-JP" altLang="en-US"/>
          </a:p>
        </p:txBody>
      </p:sp>
      <p:sp>
        <p:nvSpPr>
          <p:cNvPr id="6" name="タイトル 1"/>
          <p:cNvSpPr>
            <a:spLocks noGrp="1"/>
          </p:cNvSpPr>
          <p:nvPr>
            <p:ph type="title"/>
          </p:nvPr>
        </p:nvSpPr>
        <p:spPr>
          <a:xfrm>
            <a:off x="457200" y="260648"/>
            <a:ext cx="4186808" cy="706090"/>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a:t>
            </a:r>
            <a:r>
              <a:rPr lang="en-US" altLang="ja-JP" sz="2800" dirty="0" smtClean="0"/>
              <a:t>I</a:t>
            </a:r>
            <a:r>
              <a:rPr lang="ja-JP" altLang="en-US" sz="2800" dirty="0" err="1" smtClean="0"/>
              <a:t>．</a:t>
            </a:r>
            <a:r>
              <a:rPr lang="ja-JP" altLang="en-US" sz="2800" dirty="0" smtClean="0"/>
              <a:t>決算上の留意事項　</a:t>
            </a:r>
            <a:endParaRPr kumimoji="1" lang="ja-JP" altLang="en-US" sz="2800" dirty="0"/>
          </a:p>
        </p:txBody>
      </p:sp>
      <p:sp>
        <p:nvSpPr>
          <p:cNvPr id="7" name="コンテンツ プレースホルダー 2"/>
          <p:cNvSpPr>
            <a:spLocks noGrp="1"/>
          </p:cNvSpPr>
          <p:nvPr>
            <p:ph idx="1"/>
          </p:nvPr>
        </p:nvSpPr>
        <p:spPr>
          <a:xfrm>
            <a:off x="539552" y="1196752"/>
            <a:ext cx="8229600" cy="5112568"/>
          </a:xfrm>
          <a:ln>
            <a:solidFill>
              <a:schemeClr val="tx1"/>
            </a:solidFill>
          </a:ln>
        </p:spPr>
        <p:txBody>
          <a:bodyPr>
            <a:normAutofit fontScale="77500" lnSpcReduction="20000"/>
          </a:bodyPr>
          <a:lstStyle/>
          <a:p>
            <a:pPr marL="0" lvl="0" indent="0">
              <a:buNone/>
            </a:pPr>
            <a:endParaRPr kumimoji="1" lang="en-US" altLang="ja-JP" sz="2400" u="sng" dirty="0" smtClean="0">
              <a:latin typeface="ＭＳ ゴシック" panose="020B0609070205080204" pitchFamily="49" charset="-128"/>
              <a:ea typeface="ＭＳ ゴシック" panose="020B0609070205080204" pitchFamily="49" charset="-128"/>
            </a:endParaRPr>
          </a:p>
          <a:p>
            <a:pPr marL="0" lvl="0" indent="0">
              <a:buNone/>
            </a:pPr>
            <a:r>
              <a:rPr lang="ja-JP" altLang="en-US" sz="2400" b="1" u="sng" dirty="0" smtClean="0">
                <a:latin typeface="ＭＳ ゴシック" panose="020B0609070205080204" pitchFamily="49" charset="-128"/>
                <a:ea typeface="ＭＳ ゴシック" panose="020B0609070205080204" pitchFamily="49" charset="-128"/>
              </a:rPr>
              <a:t>１．指導</a:t>
            </a:r>
            <a:r>
              <a:rPr lang="ja-JP" altLang="en-US" sz="2400" b="1" u="sng" dirty="0">
                <a:latin typeface="ＭＳ ゴシック" panose="020B0609070205080204" pitchFamily="49" charset="-128"/>
                <a:ea typeface="ＭＳ ゴシック" panose="020B0609070205080204" pitchFamily="49" charset="-128"/>
              </a:rPr>
              <a:t>監査における</a:t>
            </a:r>
            <a:r>
              <a:rPr lang="ja-JP" altLang="en-US" sz="2400" b="1" u="sng" dirty="0" smtClean="0">
                <a:latin typeface="ＭＳ ゴシック" panose="020B0609070205080204" pitchFamily="49" charset="-128"/>
                <a:ea typeface="ＭＳ ゴシック" panose="020B0609070205080204" pitchFamily="49" charset="-128"/>
              </a:rPr>
              <a:t>指摘事項について　（３）</a:t>
            </a:r>
            <a:endParaRPr lang="en-US" altLang="ja-JP" sz="2400" b="1" u="sng" dirty="0" smtClean="0">
              <a:latin typeface="ＭＳ ゴシック" panose="020B0609070205080204" pitchFamily="49" charset="-128"/>
              <a:ea typeface="ＭＳ ゴシック" panose="020B0609070205080204" pitchFamily="49" charset="-128"/>
            </a:endParaRPr>
          </a:p>
          <a:p>
            <a:pPr marL="0" lvl="0" indent="0">
              <a:buNone/>
            </a:pPr>
            <a:endParaRPr lang="en-US" altLang="ja-JP" sz="800" b="1" u="sng" dirty="0" smtClean="0">
              <a:latin typeface="ＭＳ ゴシック" panose="020B0609070205080204" pitchFamily="49" charset="-128"/>
              <a:ea typeface="ＭＳ ゴシック" panose="020B0609070205080204" pitchFamily="49" charset="-128"/>
            </a:endParaRPr>
          </a:p>
          <a:p>
            <a:pPr marL="0" lvl="0" indent="0">
              <a:buNone/>
            </a:pPr>
            <a:r>
              <a:rPr lang="ja-JP" altLang="en-US" sz="2100" b="1" dirty="0" smtClean="0">
                <a:latin typeface="ＭＳ ゴシック" panose="020B0609070205080204" pitchFamily="49" charset="-128"/>
                <a:ea typeface="ＭＳ ゴシック" panose="020B0609070205080204" pitchFamily="49" charset="-128"/>
              </a:rPr>
              <a:t>（４）会計責任者等の任命について　　　　　　　　　　　　　　　　　　　（６件）　</a:t>
            </a:r>
            <a:r>
              <a:rPr lang="ja-JP" altLang="en-US" sz="1900" dirty="0" smtClean="0">
                <a:latin typeface="ＭＳ ゴシック" panose="020B0609070205080204" pitchFamily="49" charset="-128"/>
                <a:ea typeface="ＭＳ ゴシック" panose="020B0609070205080204" pitchFamily="49" charset="-128"/>
              </a:rPr>
              <a:t>　　　　</a:t>
            </a:r>
            <a:endParaRPr lang="en-US" altLang="ja-JP" sz="1900" b="1" dirty="0" smtClean="0">
              <a:latin typeface="ＭＳ ゴシック" panose="020B0609070205080204" pitchFamily="49" charset="-128"/>
              <a:ea typeface="ＭＳ ゴシック" panose="020B0609070205080204" pitchFamily="49" charset="-128"/>
            </a:endParaRPr>
          </a:p>
          <a:p>
            <a:pPr marL="0" lvl="0" indent="0">
              <a:buNone/>
            </a:pPr>
            <a:r>
              <a:rPr kumimoji="1" lang="ja-JP" altLang="en-US" sz="1900" dirty="0" smtClean="0">
                <a:latin typeface="ＭＳ ゴシック" panose="020B0609070205080204" pitchFamily="49" charset="-128"/>
                <a:ea typeface="ＭＳ ゴシック" panose="020B0609070205080204" pitchFamily="49" charset="-128"/>
              </a:rPr>
              <a:t>    （ア）規定されている統括責任者が実在しておらず、規定とおりに業務が行われていない</a:t>
            </a:r>
            <a:endParaRPr kumimoji="1" lang="en-US" altLang="ja-JP" sz="1900" dirty="0" smtClean="0">
              <a:latin typeface="ＭＳ ゴシック" panose="020B0609070205080204" pitchFamily="49" charset="-128"/>
              <a:ea typeface="ＭＳ ゴシック" panose="020B0609070205080204" pitchFamily="49" charset="-128"/>
            </a:endParaRPr>
          </a:p>
          <a:p>
            <a:pPr marL="0" lvl="0" indent="0">
              <a:buNone/>
            </a:pPr>
            <a:r>
              <a:rPr lang="ja-JP" altLang="en-US" sz="1900" dirty="0" smtClean="0">
                <a:latin typeface="ＭＳ ゴシック" panose="020B0609070205080204" pitchFamily="49" charset="-128"/>
                <a:ea typeface="ＭＳ ゴシック" panose="020B0609070205080204" pitchFamily="49" charset="-128"/>
              </a:rPr>
              <a:t>    （イ）複数拠点を統括する統括責任者が任命されていない</a:t>
            </a:r>
            <a:endParaRPr lang="en-US" altLang="ja-JP" sz="1900" dirty="0" smtClean="0">
              <a:latin typeface="ＭＳ ゴシック" panose="020B0609070205080204" pitchFamily="49" charset="-128"/>
              <a:ea typeface="ＭＳ ゴシック" panose="020B0609070205080204" pitchFamily="49" charset="-128"/>
            </a:endParaRPr>
          </a:p>
          <a:p>
            <a:pPr marL="0" lvl="0" indent="0">
              <a:buNone/>
            </a:pPr>
            <a:r>
              <a:rPr kumimoji="1" lang="ja-JP" altLang="en-US" sz="1900" dirty="0" smtClean="0">
                <a:latin typeface="ＭＳ ゴシック" panose="020B0609070205080204" pitchFamily="49" charset="-128"/>
                <a:ea typeface="ＭＳ ゴシック" panose="020B0609070205080204" pitchFamily="49" charset="-128"/>
              </a:rPr>
              <a:t>    （</a:t>
            </a:r>
            <a:r>
              <a:rPr lang="ja-JP" altLang="en-US" sz="1900" dirty="0" smtClean="0">
                <a:latin typeface="ＭＳ ゴシック" panose="020B0609070205080204" pitchFamily="49" charset="-128"/>
                <a:ea typeface="ＭＳ ゴシック" panose="020B0609070205080204" pitchFamily="49" charset="-128"/>
              </a:rPr>
              <a:t>ウ）会計</a:t>
            </a:r>
            <a:r>
              <a:rPr lang="ja-JP" altLang="en-US" sz="1900" dirty="0">
                <a:latin typeface="ＭＳ ゴシック" panose="020B0609070205080204" pitchFamily="49" charset="-128"/>
                <a:ea typeface="ＭＳ ゴシック" panose="020B0609070205080204" pitchFamily="49" charset="-128"/>
              </a:rPr>
              <a:t>責任者と出納</a:t>
            </a:r>
            <a:r>
              <a:rPr lang="ja-JP" altLang="en-US" sz="1900" dirty="0" smtClean="0">
                <a:latin typeface="ＭＳ ゴシック" panose="020B0609070205080204" pitchFamily="49" charset="-128"/>
                <a:ea typeface="ＭＳ ゴシック" panose="020B0609070205080204" pitchFamily="49" charset="-128"/>
              </a:rPr>
              <a:t>責任者の任命が実務的</a:t>
            </a:r>
            <a:r>
              <a:rPr lang="ja-JP" altLang="en-US" sz="1900" dirty="0">
                <a:latin typeface="ＭＳ ゴシック" panose="020B0609070205080204" pitchFamily="49" charset="-128"/>
                <a:ea typeface="ＭＳ ゴシック" panose="020B0609070205080204" pitchFamily="49" charset="-128"/>
              </a:rPr>
              <a:t>に適切では</a:t>
            </a:r>
            <a:r>
              <a:rPr lang="ja-JP" altLang="en-US" sz="1900" dirty="0" smtClean="0">
                <a:latin typeface="ＭＳ ゴシック" panose="020B0609070205080204" pitchFamily="49" charset="-128"/>
                <a:ea typeface="ＭＳ ゴシック" panose="020B0609070205080204" pitchFamily="49" charset="-128"/>
              </a:rPr>
              <a:t>ない</a:t>
            </a:r>
            <a:endParaRPr lang="en-US" altLang="ja-JP" sz="1900" dirty="0" smtClean="0">
              <a:latin typeface="ＭＳ ゴシック" panose="020B0609070205080204" pitchFamily="49" charset="-128"/>
              <a:ea typeface="ＭＳ ゴシック" panose="020B0609070205080204" pitchFamily="49" charset="-128"/>
            </a:endParaRPr>
          </a:p>
          <a:p>
            <a:pPr marL="0" lvl="0" indent="0">
              <a:buNone/>
            </a:pPr>
            <a:r>
              <a:rPr lang="ja-JP" altLang="en-US" sz="1900" dirty="0" smtClean="0">
                <a:latin typeface="ＭＳ ゴシック" panose="020B0609070205080204" pitchFamily="49" charset="-128"/>
                <a:ea typeface="ＭＳ ゴシック" panose="020B0609070205080204" pitchFamily="49" charset="-128"/>
              </a:rPr>
              <a:t>    （エ）固定</a:t>
            </a:r>
            <a:r>
              <a:rPr lang="ja-JP" altLang="en-US" sz="1900" dirty="0">
                <a:latin typeface="ＭＳ ゴシック" panose="020B0609070205080204" pitchFamily="49" charset="-128"/>
                <a:ea typeface="ＭＳ ゴシック" panose="020B0609070205080204" pitchFamily="49" charset="-128"/>
              </a:rPr>
              <a:t>資産管理</a:t>
            </a:r>
            <a:r>
              <a:rPr lang="ja-JP" altLang="en-US" sz="1900" dirty="0" smtClean="0">
                <a:latin typeface="ＭＳ ゴシック" panose="020B0609070205080204" pitchFamily="49" charset="-128"/>
                <a:ea typeface="ＭＳ ゴシック" panose="020B0609070205080204" pitchFamily="49" charset="-128"/>
              </a:rPr>
              <a:t>責任者に実務</a:t>
            </a:r>
            <a:r>
              <a:rPr lang="ja-JP" altLang="en-US" sz="1900" dirty="0">
                <a:latin typeface="ＭＳ ゴシック" panose="020B0609070205080204" pitchFamily="49" charset="-128"/>
                <a:ea typeface="ＭＳ ゴシック" panose="020B0609070205080204" pitchFamily="49" charset="-128"/>
              </a:rPr>
              <a:t>に携わっていない人が任命されている</a:t>
            </a:r>
            <a:r>
              <a:rPr kumimoji="1" lang="ja-JP" altLang="en-US" sz="1900" dirty="0" smtClean="0">
                <a:latin typeface="ＭＳ ゴシック" panose="020B0609070205080204" pitchFamily="49" charset="-128"/>
                <a:ea typeface="ＭＳ ゴシック" panose="020B0609070205080204" pitchFamily="49" charset="-128"/>
              </a:rPr>
              <a:t>　</a:t>
            </a:r>
            <a:endParaRPr lang="en-US" altLang="ja-JP" sz="1900" dirty="0" smtClean="0">
              <a:latin typeface="ＭＳ ゴシック" panose="020B0609070205080204" pitchFamily="49" charset="-128"/>
              <a:ea typeface="ＭＳ ゴシック" panose="020B0609070205080204" pitchFamily="49" charset="-128"/>
            </a:endParaRPr>
          </a:p>
          <a:p>
            <a:pPr marL="0" lvl="0" indent="0">
              <a:buNone/>
            </a:pPr>
            <a:r>
              <a:rPr kumimoji="1" lang="ja-JP" altLang="en-US" sz="1900" dirty="0" smtClean="0">
                <a:latin typeface="ＭＳ ゴシック" panose="020B0609070205080204" pitchFamily="49" charset="-128"/>
                <a:ea typeface="ＭＳ ゴシック" panose="020B0609070205080204" pitchFamily="49" charset="-128"/>
              </a:rPr>
              <a:t>    （オ）会計責任者と出納職員の任命に関し、経理規程と事案決定規程が一致していない</a:t>
            </a:r>
            <a:endParaRPr kumimoji="1" lang="en-US" altLang="ja-JP" sz="1900" dirty="0" smtClean="0">
              <a:latin typeface="ＭＳ ゴシック" panose="020B0609070205080204" pitchFamily="49" charset="-128"/>
              <a:ea typeface="ＭＳ ゴシック" panose="020B0609070205080204" pitchFamily="49" charset="-128"/>
            </a:endParaRPr>
          </a:p>
          <a:p>
            <a:pPr marL="0" lvl="0" indent="0">
              <a:buNone/>
            </a:pPr>
            <a:endParaRPr kumimoji="1" lang="en-US" altLang="ja-JP" sz="1900" dirty="0" smtClean="0">
              <a:latin typeface="ＭＳ ゴシック" panose="020B0609070205080204" pitchFamily="49" charset="-128"/>
              <a:ea typeface="ＭＳ ゴシック" panose="020B0609070205080204" pitchFamily="49" charset="-128"/>
            </a:endParaRPr>
          </a:p>
          <a:p>
            <a:pPr marL="0" lvl="0" indent="0">
              <a:buNone/>
            </a:pPr>
            <a:endParaRPr kumimoji="1" lang="en-US" altLang="ja-JP" sz="1900" dirty="0" smtClean="0">
              <a:latin typeface="ＭＳ ゴシック" panose="020B0609070205080204" pitchFamily="49" charset="-128"/>
              <a:ea typeface="ＭＳ ゴシック" panose="020B0609070205080204" pitchFamily="49" charset="-128"/>
            </a:endParaRPr>
          </a:p>
          <a:p>
            <a:pPr marL="0" lvl="0" indent="0">
              <a:buNone/>
            </a:pPr>
            <a:r>
              <a:rPr lang="ja-JP" altLang="en-US" sz="2100" b="1" dirty="0" smtClean="0">
                <a:latin typeface="ＭＳ ゴシック" panose="020B0609070205080204" pitchFamily="49" charset="-128"/>
                <a:ea typeface="ＭＳ ゴシック" panose="020B0609070205080204" pitchFamily="49" charset="-128"/>
              </a:rPr>
              <a:t>（５）契約</a:t>
            </a:r>
            <a:r>
              <a:rPr lang="ja-JP" altLang="en-US" sz="2100" b="1" dirty="0">
                <a:latin typeface="ＭＳ ゴシック" panose="020B0609070205080204" pitchFamily="49" charset="-128"/>
                <a:ea typeface="ＭＳ ゴシック" panose="020B0609070205080204" pitchFamily="49" charset="-128"/>
              </a:rPr>
              <a:t>が適正に行われていない　</a:t>
            </a:r>
            <a:r>
              <a:rPr lang="ja-JP" altLang="en-US" sz="2100" b="1" dirty="0" smtClean="0">
                <a:latin typeface="ＭＳ ゴシック" panose="020B0609070205080204" pitchFamily="49" charset="-128"/>
                <a:ea typeface="ＭＳ ゴシック" panose="020B0609070205080204" pitchFamily="49" charset="-128"/>
              </a:rPr>
              <a:t>　　　　　　　　　　　　　　　　</a:t>
            </a:r>
            <a:r>
              <a:rPr lang="ja-JP" altLang="en-US" sz="2100" b="1" dirty="0">
                <a:latin typeface="ＭＳ ゴシック" panose="020B0609070205080204" pitchFamily="49" charset="-128"/>
                <a:ea typeface="ＭＳ ゴシック" panose="020B0609070205080204" pitchFamily="49" charset="-128"/>
              </a:rPr>
              <a:t>　　（</a:t>
            </a:r>
            <a:r>
              <a:rPr lang="ja-JP" altLang="en-US" sz="2100" b="1" dirty="0" smtClean="0">
                <a:latin typeface="ＭＳ ゴシック" panose="020B0609070205080204" pitchFamily="49" charset="-128"/>
                <a:ea typeface="ＭＳ ゴシック" panose="020B0609070205080204" pitchFamily="49" charset="-128"/>
              </a:rPr>
              <a:t>６件）</a:t>
            </a:r>
            <a:endParaRPr lang="en-US" altLang="ja-JP" sz="2100" b="1" dirty="0">
              <a:latin typeface="ＭＳ ゴシック" panose="020B0609070205080204" pitchFamily="49" charset="-128"/>
              <a:ea typeface="ＭＳ ゴシック" panose="020B0609070205080204" pitchFamily="49" charset="-128"/>
            </a:endParaRPr>
          </a:p>
          <a:p>
            <a:pPr marL="0" indent="0">
              <a:buNone/>
            </a:pPr>
            <a:r>
              <a:rPr lang="ja-JP" altLang="en-US" sz="1900" dirty="0">
                <a:latin typeface="ＭＳ ゴシック" panose="020B0609070205080204" pitchFamily="49" charset="-128"/>
                <a:ea typeface="ＭＳ ゴシック" panose="020B0609070205080204" pitchFamily="49" charset="-128"/>
              </a:rPr>
              <a:t>　　（ア</a:t>
            </a:r>
            <a:r>
              <a:rPr lang="ja-JP" altLang="en-US" sz="1900" dirty="0" smtClean="0">
                <a:latin typeface="ＭＳ ゴシック" panose="020B0609070205080204" pitchFamily="49" charset="-128"/>
                <a:ea typeface="ＭＳ ゴシック" panose="020B0609070205080204" pitchFamily="49" charset="-128"/>
              </a:rPr>
              <a:t>）随意</a:t>
            </a:r>
            <a:r>
              <a:rPr lang="ja-JP" altLang="en-US" sz="1900" dirty="0">
                <a:latin typeface="ＭＳ ゴシック" panose="020B0609070205080204" pitchFamily="49" charset="-128"/>
                <a:ea typeface="ＭＳ ゴシック" panose="020B0609070205080204" pitchFamily="49" charset="-128"/>
              </a:rPr>
              <a:t>契約において合い</a:t>
            </a:r>
            <a:r>
              <a:rPr lang="ja-JP" altLang="en-US" sz="1900" dirty="0" smtClean="0">
                <a:latin typeface="ＭＳ ゴシック" panose="020B0609070205080204" pitchFamily="49" charset="-128"/>
                <a:ea typeface="ＭＳ ゴシック" panose="020B0609070205080204" pitchFamily="49" charset="-128"/>
              </a:rPr>
              <a:t>見積り</a:t>
            </a:r>
            <a:r>
              <a:rPr lang="ja-JP" altLang="en-US" sz="1900" dirty="0">
                <a:latin typeface="ＭＳ ゴシック" panose="020B0609070205080204" pitchFamily="49" charset="-128"/>
                <a:ea typeface="ＭＳ ゴシック" panose="020B0609070205080204" pitchFamily="49" charset="-128"/>
              </a:rPr>
              <a:t>（２社見積り、もしくは３社</a:t>
            </a:r>
            <a:r>
              <a:rPr lang="ja-JP" altLang="en-US" sz="1900" dirty="0" smtClean="0">
                <a:latin typeface="ＭＳ ゴシック" panose="020B0609070205080204" pitchFamily="49" charset="-128"/>
                <a:ea typeface="ＭＳ ゴシック" panose="020B0609070205080204" pitchFamily="49" charset="-128"/>
              </a:rPr>
              <a:t>）が</a:t>
            </a:r>
            <a:r>
              <a:rPr lang="ja-JP" altLang="en-US" sz="1900" dirty="0">
                <a:latin typeface="ＭＳ ゴシック" panose="020B0609070205080204" pitchFamily="49" charset="-128"/>
                <a:ea typeface="ＭＳ ゴシック" panose="020B0609070205080204" pitchFamily="49" charset="-128"/>
              </a:rPr>
              <a:t>行われて</a:t>
            </a:r>
            <a:r>
              <a:rPr lang="ja-JP" altLang="en-US" sz="1900" dirty="0" smtClean="0">
                <a:latin typeface="ＭＳ ゴシック" panose="020B0609070205080204" pitchFamily="49" charset="-128"/>
                <a:ea typeface="ＭＳ ゴシック" panose="020B0609070205080204" pitchFamily="49" charset="-128"/>
              </a:rPr>
              <a:t>いない</a:t>
            </a:r>
            <a:endParaRPr lang="en-US" altLang="ja-JP" sz="1900" dirty="0" smtClean="0">
              <a:latin typeface="ＭＳ ゴシック" panose="020B0609070205080204" pitchFamily="49" charset="-128"/>
              <a:ea typeface="ＭＳ ゴシック" panose="020B0609070205080204" pitchFamily="49" charset="-128"/>
            </a:endParaRPr>
          </a:p>
          <a:p>
            <a:pPr marL="0" indent="0">
              <a:buNone/>
            </a:pPr>
            <a:r>
              <a:rPr lang="ja-JP" altLang="en-US" sz="1900" dirty="0">
                <a:latin typeface="ＭＳ ゴシック" panose="020B0609070205080204" pitchFamily="49" charset="-128"/>
                <a:ea typeface="ＭＳ ゴシック" panose="020B0609070205080204" pitchFamily="49" charset="-128"/>
              </a:rPr>
              <a:t>　　（イ</a:t>
            </a:r>
            <a:r>
              <a:rPr lang="ja-JP" altLang="en-US" sz="1900" dirty="0" smtClean="0">
                <a:latin typeface="ＭＳ ゴシック" panose="020B0609070205080204" pitchFamily="49" charset="-128"/>
                <a:ea typeface="ＭＳ ゴシック" panose="020B0609070205080204" pitchFamily="49" charset="-128"/>
              </a:rPr>
              <a:t>）合い見積書が無いうえ、</a:t>
            </a:r>
            <a:r>
              <a:rPr lang="ja-JP" altLang="en-US" sz="1900" dirty="0">
                <a:latin typeface="ＭＳ ゴシック" panose="020B0609070205080204" pitchFamily="49" charset="-128"/>
                <a:ea typeface="ＭＳ ゴシック" panose="020B0609070205080204" pitchFamily="49" charset="-128"/>
              </a:rPr>
              <a:t>契約の経緯や価格の適正性、契約の公平性を記した</a:t>
            </a:r>
            <a:r>
              <a:rPr lang="ja-JP" altLang="en-US" sz="1900" dirty="0" smtClean="0">
                <a:latin typeface="ＭＳ ゴシック" panose="020B0609070205080204" pitchFamily="49" charset="-128"/>
                <a:ea typeface="ＭＳ ゴシック" panose="020B0609070205080204" pitchFamily="49" charset="-128"/>
              </a:rPr>
              <a:t>稟議</a:t>
            </a:r>
            <a:r>
              <a:rPr lang="en-US" altLang="ja-JP" sz="1900" dirty="0" smtClean="0">
                <a:latin typeface="ＭＳ ゴシック" panose="020B0609070205080204" pitchFamily="49" charset="-128"/>
                <a:ea typeface="ＭＳ ゴシック" panose="020B0609070205080204" pitchFamily="49" charset="-128"/>
              </a:rPr>
              <a:t/>
            </a:r>
            <a:br>
              <a:rPr lang="en-US" altLang="ja-JP" sz="1900" dirty="0" smtClean="0">
                <a:latin typeface="ＭＳ ゴシック" panose="020B0609070205080204" pitchFamily="49" charset="-128"/>
                <a:ea typeface="ＭＳ ゴシック" panose="020B0609070205080204" pitchFamily="49" charset="-128"/>
              </a:rPr>
            </a:br>
            <a:r>
              <a:rPr lang="ja-JP" altLang="en-US" sz="1900" dirty="0" smtClean="0">
                <a:latin typeface="ＭＳ ゴシック" panose="020B0609070205080204" pitchFamily="49" charset="-128"/>
                <a:ea typeface="ＭＳ ゴシック" panose="020B0609070205080204" pitchFamily="49" charset="-128"/>
              </a:rPr>
              <a:t>　　　　　書、もしくは提案決定書</a:t>
            </a:r>
            <a:r>
              <a:rPr lang="ja-JP" altLang="en-US" sz="1900" dirty="0">
                <a:latin typeface="ＭＳ ゴシック" panose="020B0609070205080204" pitchFamily="49" charset="-128"/>
                <a:ea typeface="ＭＳ ゴシック" panose="020B0609070205080204" pitchFamily="49" charset="-128"/>
              </a:rPr>
              <a:t>等が作成されていない　　</a:t>
            </a:r>
            <a:r>
              <a:rPr lang="en-US" altLang="ja-JP" sz="1900" dirty="0">
                <a:latin typeface="ＭＳ ゴシック" panose="020B0609070205080204" pitchFamily="49" charset="-128"/>
                <a:ea typeface="ＭＳ ゴシック" panose="020B0609070205080204" pitchFamily="49" charset="-128"/>
              </a:rPr>
              <a:t/>
            </a:r>
            <a:br>
              <a:rPr lang="en-US" altLang="ja-JP" sz="1900" dirty="0">
                <a:latin typeface="ＭＳ ゴシック" panose="020B0609070205080204" pitchFamily="49" charset="-128"/>
                <a:ea typeface="ＭＳ ゴシック" panose="020B0609070205080204" pitchFamily="49" charset="-128"/>
              </a:rPr>
            </a:br>
            <a:r>
              <a:rPr lang="ja-JP" altLang="en-US" sz="1900" dirty="0" smtClean="0">
                <a:latin typeface="ＭＳ ゴシック" panose="020B0609070205080204" pitchFamily="49" charset="-128"/>
                <a:ea typeface="ＭＳ ゴシック" panose="020B0609070205080204" pitchFamily="49" charset="-128"/>
              </a:rPr>
              <a:t>　　（ウ）工事案件が予算に計上されておらず、且つ理事会での事前決議が無かった</a:t>
            </a:r>
            <a:endParaRPr lang="en-US" altLang="ja-JP" sz="1900" dirty="0" smtClean="0">
              <a:latin typeface="ＭＳ ゴシック" panose="020B0609070205080204" pitchFamily="49" charset="-128"/>
              <a:ea typeface="ＭＳ ゴシック" panose="020B0609070205080204" pitchFamily="49" charset="-128"/>
            </a:endParaRPr>
          </a:p>
          <a:p>
            <a:pPr marL="0" lvl="0" indent="0">
              <a:buNone/>
            </a:pPr>
            <a:endParaRPr lang="en-US" altLang="ja-JP" sz="1900" dirty="0">
              <a:latin typeface="ＭＳ ゴシック" panose="020B0609070205080204" pitchFamily="49" charset="-128"/>
              <a:ea typeface="ＭＳ ゴシック" panose="020B0609070205080204" pitchFamily="49" charset="-128"/>
            </a:endParaRPr>
          </a:p>
          <a:p>
            <a:pPr marL="0" lvl="0" indent="0">
              <a:buNone/>
            </a:pPr>
            <a:r>
              <a:rPr lang="ja-JP" altLang="en-US" sz="2100" b="1" dirty="0" smtClean="0">
                <a:latin typeface="ＭＳ ゴシック" panose="020B0609070205080204" pitchFamily="49" charset="-128"/>
                <a:ea typeface="ＭＳ ゴシック" panose="020B0609070205080204" pitchFamily="49" charset="-128"/>
              </a:rPr>
              <a:t>（６）予算との乖離が大きい　　　　　　　　　　　　　　　　　　　　　　（３件）</a:t>
            </a:r>
            <a:endParaRPr lang="en-US" altLang="ja-JP" sz="2100" b="1" dirty="0" smtClean="0">
              <a:latin typeface="ＭＳ ゴシック" panose="020B0609070205080204" pitchFamily="49" charset="-128"/>
              <a:ea typeface="ＭＳ ゴシック" panose="020B0609070205080204" pitchFamily="49" charset="-128"/>
            </a:endParaRPr>
          </a:p>
          <a:p>
            <a:pPr marL="0" indent="0">
              <a:buNone/>
            </a:pPr>
            <a:r>
              <a:rPr kumimoji="1" lang="ja-JP" altLang="en-US" sz="1900" dirty="0">
                <a:latin typeface="ＭＳ ゴシック" panose="020B0609070205080204" pitchFamily="49" charset="-128"/>
                <a:ea typeface="ＭＳ ゴシック" panose="020B0609070205080204" pitchFamily="49" charset="-128"/>
              </a:rPr>
              <a:t>　</a:t>
            </a:r>
            <a:r>
              <a:rPr kumimoji="1" lang="ja-JP" altLang="en-US" sz="1900" dirty="0" smtClean="0">
                <a:latin typeface="ＭＳ ゴシック" panose="020B0609070205080204" pitchFamily="49" charset="-128"/>
                <a:ea typeface="ＭＳ ゴシック" panose="020B0609070205080204" pitchFamily="49" charset="-128"/>
              </a:rPr>
              <a:t>　（ア）補正予算の数値と決算数値との乖離が大きく、また備考欄に差異説明の記載がない</a:t>
            </a:r>
            <a:endParaRPr kumimoji="1" lang="en-US" altLang="ja-JP" sz="1900" dirty="0" smtClean="0">
              <a:latin typeface="ＭＳ ゴシック" panose="020B0609070205080204" pitchFamily="49" charset="-128"/>
              <a:ea typeface="ＭＳ ゴシック" panose="020B0609070205080204" pitchFamily="49" charset="-128"/>
            </a:endParaRPr>
          </a:p>
          <a:p>
            <a:pPr marL="0" indent="0">
              <a:buNone/>
            </a:pPr>
            <a:r>
              <a:rPr lang="ja-JP" altLang="en-US" sz="1400" dirty="0">
                <a:latin typeface="ＭＳ ゴシック" panose="020B0609070205080204" pitchFamily="49" charset="-128"/>
                <a:ea typeface="ＭＳ ゴシック" panose="020B0609070205080204" pitchFamily="49" charset="-128"/>
              </a:rPr>
              <a:t>　</a:t>
            </a:r>
            <a:endParaRPr kumimoji="1" lang="en-US" altLang="ja-JP" sz="1400" dirty="0" smtClean="0">
              <a:latin typeface="ＭＳ ゴシック" panose="020B0609070205080204" pitchFamily="49" charset="-128"/>
              <a:ea typeface="ＭＳ ゴシック" panose="020B0609070205080204" pitchFamily="49" charset="-128"/>
            </a:endParaRPr>
          </a:p>
        </p:txBody>
      </p:sp>
    </p:spTree>
    <p:extLst>
      <p:ext uri="{BB962C8B-B14F-4D97-AF65-F5344CB8AC3E}">
        <p14:creationId xmlns:p14="http://schemas.microsoft.com/office/powerpoint/2010/main" val="288899551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a:t>
            </a:r>
            <a:r>
              <a:rPr kumimoji="1" lang="en-US" altLang="ja-JP" dirty="0" smtClean="0"/>
              <a:t>8</a:t>
            </a:r>
            <a:r>
              <a:rPr kumimoji="1" lang="en-US" altLang="zh-CN" dirty="0" smtClean="0"/>
              <a:t>-</a:t>
            </a:r>
            <a:r>
              <a:rPr kumimoji="1" lang="en-US" altLang="ja-JP" dirty="0" smtClean="0"/>
              <a:t>2</a:t>
            </a:r>
            <a:r>
              <a:rPr kumimoji="1" lang="en-US" altLang="zh-CN" dirty="0" smtClean="0"/>
              <a:t>-2</a:t>
            </a:r>
            <a:r>
              <a:rPr kumimoji="1" lang="en-US" altLang="ja-JP" dirty="0" smtClean="0"/>
              <a:t>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6</a:t>
            </a:fld>
            <a:endParaRPr kumimoji="1" lang="ja-JP" altLang="en-US"/>
          </a:p>
        </p:txBody>
      </p:sp>
      <p:sp>
        <p:nvSpPr>
          <p:cNvPr id="6" name="タイトル 1"/>
          <p:cNvSpPr>
            <a:spLocks noGrp="1"/>
          </p:cNvSpPr>
          <p:nvPr>
            <p:ph type="title"/>
          </p:nvPr>
        </p:nvSpPr>
        <p:spPr>
          <a:xfrm>
            <a:off x="457200" y="418654"/>
            <a:ext cx="4258816" cy="634082"/>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a:t>
            </a:r>
            <a:r>
              <a:rPr lang="en-US" altLang="ja-JP" sz="2800" dirty="0" smtClean="0"/>
              <a:t>I</a:t>
            </a:r>
            <a:r>
              <a:rPr lang="ja-JP" altLang="en-US" sz="2800" dirty="0" err="1" smtClean="0"/>
              <a:t>．</a:t>
            </a:r>
            <a:r>
              <a:rPr lang="ja-JP" altLang="en-US" sz="2800" dirty="0" smtClean="0"/>
              <a:t>決算上の留意事項　</a:t>
            </a:r>
            <a:endParaRPr kumimoji="1" lang="ja-JP" altLang="en-US" sz="2800" dirty="0"/>
          </a:p>
        </p:txBody>
      </p:sp>
      <p:sp>
        <p:nvSpPr>
          <p:cNvPr id="7" name="コンテンツ プレースホルダー 2"/>
          <p:cNvSpPr>
            <a:spLocks noGrp="1"/>
          </p:cNvSpPr>
          <p:nvPr>
            <p:ph idx="1"/>
          </p:nvPr>
        </p:nvSpPr>
        <p:spPr>
          <a:xfrm>
            <a:off x="457200" y="1412776"/>
            <a:ext cx="8219256" cy="3528392"/>
          </a:xfrm>
          <a:ln>
            <a:solidFill>
              <a:schemeClr val="tx1"/>
            </a:solidFill>
          </a:ln>
        </p:spPr>
        <p:txBody>
          <a:bodyPr>
            <a:normAutofit/>
          </a:bodyPr>
          <a:lstStyle/>
          <a:p>
            <a:pPr marL="0" lvl="0" indent="0">
              <a:buNone/>
            </a:pPr>
            <a:endParaRPr kumimoji="1" lang="en-US" altLang="ja-JP" sz="900" u="sng" dirty="0" smtClean="0">
              <a:latin typeface="ＭＳ ゴシック" panose="020B0609070205080204" pitchFamily="49" charset="-128"/>
              <a:ea typeface="ＭＳ ゴシック" panose="020B0609070205080204" pitchFamily="49" charset="-128"/>
            </a:endParaRPr>
          </a:p>
          <a:p>
            <a:pPr marL="0" lvl="0" indent="0">
              <a:buNone/>
            </a:pPr>
            <a:r>
              <a:rPr lang="ja-JP" altLang="en-US" sz="2000" b="1" u="sng" dirty="0" smtClean="0">
                <a:latin typeface="ＭＳ ゴシック" panose="020B0609070205080204" pitchFamily="49" charset="-128"/>
                <a:ea typeface="ＭＳ ゴシック" panose="020B0609070205080204" pitchFamily="49" charset="-128"/>
              </a:rPr>
              <a:t>１．指導</a:t>
            </a:r>
            <a:r>
              <a:rPr lang="ja-JP" altLang="en-US" sz="2000" b="1" u="sng" dirty="0">
                <a:latin typeface="ＭＳ ゴシック" panose="020B0609070205080204" pitchFamily="49" charset="-128"/>
                <a:ea typeface="ＭＳ ゴシック" panose="020B0609070205080204" pitchFamily="49" charset="-128"/>
              </a:rPr>
              <a:t>監査における</a:t>
            </a:r>
            <a:r>
              <a:rPr lang="ja-JP" altLang="en-US" sz="2000" b="1" u="sng" dirty="0" smtClean="0">
                <a:latin typeface="ＭＳ ゴシック" panose="020B0609070205080204" pitchFamily="49" charset="-128"/>
                <a:ea typeface="ＭＳ ゴシック" panose="020B0609070205080204" pitchFamily="49" charset="-128"/>
              </a:rPr>
              <a:t>指摘事項について　（４）</a:t>
            </a:r>
            <a:endParaRPr lang="en-US" altLang="ja-JP" sz="2000" b="1" u="sng" dirty="0" smtClean="0">
              <a:latin typeface="ＭＳ ゴシック" panose="020B0609070205080204" pitchFamily="49" charset="-128"/>
              <a:ea typeface="ＭＳ ゴシック" panose="020B0609070205080204" pitchFamily="49" charset="-128"/>
            </a:endParaRPr>
          </a:p>
          <a:p>
            <a:pPr marL="0" lvl="0" indent="0">
              <a:buNone/>
            </a:pPr>
            <a:endParaRPr lang="en-US" altLang="ja-JP" sz="1000" dirty="0">
              <a:latin typeface="ＭＳ ゴシック" panose="020B0609070205080204" pitchFamily="49" charset="-128"/>
              <a:ea typeface="ＭＳ ゴシック" panose="020B0609070205080204" pitchFamily="49" charset="-128"/>
            </a:endParaRPr>
          </a:p>
          <a:p>
            <a:pPr marL="0" lvl="0" indent="0">
              <a:buNone/>
            </a:pPr>
            <a:r>
              <a:rPr kumimoji="1" lang="ja-JP" altLang="en-US" sz="1800" b="1" dirty="0" smtClean="0">
                <a:latin typeface="ＭＳ ゴシック" panose="020B0609070205080204" pitchFamily="49" charset="-128"/>
                <a:ea typeface="ＭＳ ゴシック" panose="020B0609070205080204" pitchFamily="49" charset="-128"/>
              </a:rPr>
              <a:t>（７）その他の指摘事項</a:t>
            </a:r>
            <a:endParaRPr kumimoji="1" lang="en-US" altLang="ja-JP" sz="1800" b="1" dirty="0" smtClean="0">
              <a:latin typeface="ＭＳ ゴシック" panose="020B0609070205080204" pitchFamily="49" charset="-128"/>
              <a:ea typeface="ＭＳ ゴシック" panose="020B0609070205080204" pitchFamily="49" charset="-128"/>
            </a:endParaRPr>
          </a:p>
          <a:p>
            <a:pPr marL="0" lvl="0" indent="0">
              <a:buNone/>
            </a:pPr>
            <a:r>
              <a:rPr kumimoji="1" lang="ja-JP" altLang="en-US" sz="1600" dirty="0" smtClean="0">
                <a:latin typeface="ＭＳ ゴシック" panose="020B0609070205080204" pitchFamily="49" charset="-128"/>
                <a:ea typeface="ＭＳ ゴシック" panose="020B0609070205080204" pitchFamily="49" charset="-128"/>
              </a:rPr>
              <a:t>　（ア）電話加入権の帳簿価格が</a:t>
            </a:r>
            <a:r>
              <a:rPr lang="ja-JP" altLang="en-US" sz="1600" dirty="0" smtClean="0">
                <a:latin typeface="ＭＳ ゴシック" panose="020B0609070205080204" pitchFamily="49" charset="-128"/>
                <a:ea typeface="ＭＳ ゴシック" panose="020B0609070205080204" pitchFamily="49" charset="-128"/>
              </a:rPr>
              <a:t>適正価格</a:t>
            </a:r>
            <a:r>
              <a:rPr lang="en-US" altLang="ja-JP" sz="1600" dirty="0" smtClean="0">
                <a:latin typeface="ＭＳ ゴシック" panose="020B0609070205080204" pitchFamily="49" charset="-128"/>
                <a:ea typeface="ＭＳ ゴシック" panose="020B0609070205080204" pitchFamily="49" charset="-128"/>
              </a:rPr>
              <a:t>(</a:t>
            </a:r>
            <a:r>
              <a:rPr lang="ja-JP" altLang="en-US" sz="1600" dirty="0" smtClean="0">
                <a:latin typeface="ＭＳ ゴシック" panose="020B0609070205080204" pitchFamily="49" charset="-128"/>
                <a:ea typeface="ＭＳ ゴシック" panose="020B0609070205080204" pitchFamily="49" charset="-128"/>
              </a:rPr>
              <a:t>時価）まで減損が行われていない</a:t>
            </a:r>
            <a:endParaRPr kumimoji="1"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（イ）賞与の引当金額の算定根拠が明確にされていない</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kumimoji="1" lang="ja-JP" altLang="en-US" sz="1600" dirty="0">
                <a:latin typeface="ＭＳ ゴシック" panose="020B0609070205080204" pitchFamily="49" charset="-128"/>
                <a:ea typeface="ＭＳ ゴシック" panose="020B0609070205080204" pitchFamily="49" charset="-128"/>
              </a:rPr>
              <a:t>　</a:t>
            </a:r>
            <a:r>
              <a:rPr kumimoji="1" lang="ja-JP" altLang="en-US" sz="1600" dirty="0" smtClean="0">
                <a:latin typeface="ＭＳ ゴシック" panose="020B0609070205080204" pitchFamily="49" charset="-128"/>
                <a:ea typeface="ＭＳ ゴシック" panose="020B0609070205080204" pitchFamily="49" charset="-128"/>
              </a:rPr>
              <a:t>（ウ）重要性の原則</a:t>
            </a:r>
            <a:r>
              <a:rPr lang="ja-JP" altLang="en-US" sz="1600" dirty="0">
                <a:latin typeface="ＭＳ ゴシック" panose="020B0609070205080204" pitchFamily="49" charset="-128"/>
                <a:ea typeface="ＭＳ ゴシック" panose="020B0609070205080204" pitchFamily="49" charset="-128"/>
              </a:rPr>
              <a:t>に</a:t>
            </a:r>
            <a:r>
              <a:rPr kumimoji="1" lang="ja-JP" altLang="en-US" sz="1600" dirty="0" smtClean="0">
                <a:latin typeface="ＭＳ ゴシック" panose="020B0609070205080204" pitchFamily="49" charset="-128"/>
                <a:ea typeface="ＭＳ ゴシック" panose="020B0609070205080204" pitchFamily="49" charset="-128"/>
              </a:rPr>
              <a:t>鑑み、賞与引当金が計上されていない　</a:t>
            </a:r>
            <a:r>
              <a:rPr lang="ja-JP" altLang="en-US" sz="1600" dirty="0">
                <a:latin typeface="ＭＳ ゴシック" panose="020B0609070205080204" pitchFamily="49" charset="-128"/>
                <a:ea typeface="ＭＳ ゴシック" panose="020B0609070205080204" pitchFamily="49" charset="-128"/>
              </a:rPr>
              <a:t>　</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lang="ja-JP" altLang="en-US" sz="1600" dirty="0" smtClean="0">
                <a:latin typeface="ＭＳ ゴシック" panose="020B0609070205080204" pitchFamily="49" charset="-128"/>
                <a:ea typeface="ＭＳ ゴシック" panose="020B0609070205080204" pitchFamily="49" charset="-128"/>
              </a:rPr>
              <a:t>　（エ）監査</a:t>
            </a:r>
            <a:r>
              <a:rPr lang="ja-JP" altLang="en-US" sz="1600" dirty="0">
                <a:latin typeface="ＭＳ ゴシック" panose="020B0609070205080204" pitchFamily="49" charset="-128"/>
                <a:ea typeface="ＭＳ ゴシック" panose="020B0609070205080204" pitchFamily="49" charset="-128"/>
              </a:rPr>
              <a:t>報告書に記載されている監事の業務が不明確</a:t>
            </a:r>
            <a:endParaRPr lang="en-US" altLang="ja-JP" sz="1600" dirty="0">
              <a:latin typeface="ＭＳ ゴシック" panose="020B0609070205080204" pitchFamily="49" charset="-128"/>
              <a:ea typeface="ＭＳ ゴシック" panose="020B0609070205080204" pitchFamily="49" charset="-128"/>
            </a:endParaRPr>
          </a:p>
          <a:p>
            <a:pPr marL="0" lvl="0" indent="0">
              <a:buNone/>
            </a:pPr>
            <a:r>
              <a:rPr lang="ja-JP" altLang="en-US" sz="1600" dirty="0">
                <a:latin typeface="ＭＳ ゴシック" panose="020B0609070205080204" pitchFamily="49" charset="-128"/>
                <a:ea typeface="ＭＳ ゴシック" panose="020B0609070205080204" pitchFamily="49" charset="-128"/>
              </a:rPr>
              <a:t>　</a:t>
            </a:r>
            <a:r>
              <a:rPr lang="ja-JP" altLang="en-US" sz="1600" dirty="0" smtClean="0">
                <a:latin typeface="ＭＳ ゴシック" panose="020B0609070205080204" pitchFamily="49" charset="-128"/>
                <a:ea typeface="ＭＳ ゴシック" panose="020B0609070205080204" pitchFamily="49" charset="-128"/>
              </a:rPr>
              <a:t>（オ）寄附</a:t>
            </a:r>
            <a:r>
              <a:rPr lang="ja-JP" altLang="en-US" sz="1600" dirty="0">
                <a:latin typeface="ＭＳ ゴシック" panose="020B0609070205080204" pitchFamily="49" charset="-128"/>
                <a:ea typeface="ＭＳ ゴシック" panose="020B0609070205080204" pitchFamily="49" charset="-128"/>
              </a:rPr>
              <a:t>申込書と承認書が未作成、及び寄附者の意思が反映されて</a:t>
            </a:r>
            <a:r>
              <a:rPr lang="ja-JP" altLang="en-US" sz="1600" dirty="0" smtClean="0">
                <a:latin typeface="ＭＳ ゴシック" panose="020B0609070205080204" pitchFamily="49" charset="-128"/>
                <a:ea typeface="ＭＳ ゴシック" panose="020B0609070205080204" pitchFamily="49" charset="-128"/>
              </a:rPr>
              <a:t>いない</a:t>
            </a:r>
            <a:endParaRPr lang="en-US" altLang="ja-JP" sz="1600" dirty="0" smtClean="0">
              <a:latin typeface="ＭＳ ゴシック" panose="020B0609070205080204" pitchFamily="49" charset="-128"/>
              <a:ea typeface="ＭＳ ゴシック" panose="020B0609070205080204" pitchFamily="49" charset="-128"/>
            </a:endParaRPr>
          </a:p>
          <a:p>
            <a:pPr marL="0" lvl="0" indent="0">
              <a:buNone/>
            </a:pPr>
            <a:r>
              <a:rPr kumimoji="1" lang="ja-JP" altLang="en-US" sz="1600" dirty="0">
                <a:latin typeface="ＭＳ ゴシック" panose="020B0609070205080204" pitchFamily="49" charset="-128"/>
                <a:ea typeface="ＭＳ ゴシック" panose="020B0609070205080204" pitchFamily="49" charset="-128"/>
              </a:rPr>
              <a:t>　</a:t>
            </a:r>
            <a:endParaRPr kumimoji="1" lang="en-US" altLang="ja-JP" sz="1600" dirty="0" smtClean="0">
              <a:latin typeface="ＭＳ ゴシック" panose="020B0609070205080204" pitchFamily="49" charset="-128"/>
              <a:ea typeface="ＭＳ ゴシック" panose="020B0609070205080204" pitchFamily="49" charset="-128"/>
            </a:endParaRPr>
          </a:p>
        </p:txBody>
      </p:sp>
    </p:spTree>
    <p:extLst>
      <p:ext uri="{BB962C8B-B14F-4D97-AF65-F5344CB8AC3E}">
        <p14:creationId xmlns:p14="http://schemas.microsoft.com/office/powerpoint/2010/main" val="35609229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215516" y="1196752"/>
            <a:ext cx="8712968" cy="5112568"/>
          </a:xfrm>
          <a:ln>
            <a:solidFill>
              <a:schemeClr val="tx1"/>
            </a:solidFill>
          </a:ln>
        </p:spPr>
        <p:txBody>
          <a:bodyPr>
            <a:normAutofit/>
          </a:bodyPr>
          <a:lstStyle/>
          <a:p>
            <a:pPr marL="0" indent="0">
              <a:buNone/>
            </a:pPr>
            <a:r>
              <a:rPr lang="ja-JP" altLang="en-US" sz="2000" b="1" u="sng" dirty="0"/>
              <a:t>２．　平成２９年度の社会福祉法人会計基準等の主な</a:t>
            </a:r>
            <a:r>
              <a:rPr lang="ja-JP" altLang="en-US" sz="2000" b="1" u="sng" dirty="0" smtClean="0"/>
              <a:t>変更点</a:t>
            </a:r>
            <a:endParaRPr lang="en-US" altLang="ja-JP" sz="2000" b="1" u="sng" dirty="0" smtClean="0"/>
          </a:p>
          <a:p>
            <a:pPr marL="0" indent="0">
              <a:buNone/>
            </a:pPr>
            <a:endParaRPr lang="en-US" altLang="ja-JP" sz="2000" b="1" dirty="0" smtClean="0"/>
          </a:p>
          <a:p>
            <a:pPr marL="0" indent="0">
              <a:buNone/>
            </a:pPr>
            <a:r>
              <a:rPr lang="ja-JP" altLang="en-US" sz="1900" dirty="0" smtClean="0"/>
              <a:t>　</a:t>
            </a:r>
            <a:r>
              <a:rPr lang="ja-JP" altLang="en-US" sz="1900" b="1" u="sng" dirty="0" smtClean="0"/>
              <a:t>　　</a:t>
            </a:r>
            <a:r>
              <a:rPr lang="ja-JP" altLang="en-US" sz="2000" b="1" u="sng" dirty="0" smtClean="0"/>
              <a:t>Ｈ２９年度より有効となる項目　　</a:t>
            </a:r>
            <a:r>
              <a:rPr lang="ja-JP" altLang="en-US" sz="1900" b="1" u="sng" dirty="0" smtClean="0"/>
              <a:t>　　　</a:t>
            </a:r>
            <a:r>
              <a:rPr lang="ja-JP" altLang="en-US" sz="1900" u="sng" dirty="0" smtClean="0"/>
              <a:t>　</a:t>
            </a:r>
            <a:r>
              <a:rPr lang="ja-JP" altLang="en-US" sz="1900" dirty="0" smtClean="0"/>
              <a:t>　　</a:t>
            </a:r>
            <a:r>
              <a:rPr lang="ja-JP" altLang="en-US" sz="1900" u="sng" dirty="0" smtClean="0"/>
              <a:t>　　</a:t>
            </a:r>
            <a:r>
              <a:rPr lang="ja-JP" altLang="en-US" sz="2000" u="sng" dirty="0" smtClean="0"/>
              <a:t>　Ｈ２８年度</a:t>
            </a:r>
            <a:r>
              <a:rPr lang="ja-JP" altLang="en-US" sz="1900" u="sng" dirty="0" smtClean="0"/>
              <a:t>まで　　　　　　　　‘</a:t>
            </a:r>
            <a:endParaRPr lang="en-US" altLang="ja-JP" sz="1900" u="sng" dirty="0"/>
          </a:p>
          <a:p>
            <a:pPr marL="0" indent="0">
              <a:buNone/>
            </a:pPr>
            <a:r>
              <a:rPr lang="ja-JP" altLang="en-US" sz="1600" dirty="0" smtClean="0"/>
              <a:t>①財産</a:t>
            </a:r>
            <a:r>
              <a:rPr lang="ja-JP" altLang="en-US" sz="1600" dirty="0"/>
              <a:t>目録の書式の変更　　　　　　　　　　　　</a:t>
            </a:r>
            <a:r>
              <a:rPr lang="ja-JP" altLang="en-US" sz="1600" dirty="0" smtClean="0"/>
              <a:t>　　　　　　　　・</a:t>
            </a:r>
            <a:r>
              <a:rPr lang="ja-JP" altLang="en-US" sz="1600" dirty="0"/>
              <a:t>従来はややシンプルなもの　</a:t>
            </a:r>
          </a:p>
          <a:p>
            <a:pPr marL="0" indent="0">
              <a:buNone/>
            </a:pPr>
            <a:r>
              <a:rPr lang="en-US" altLang="ja-JP" sz="1600" dirty="0"/>
              <a:t>(</a:t>
            </a:r>
            <a:r>
              <a:rPr lang="ja-JP" altLang="en-US" sz="1600" dirty="0"/>
              <a:t>科目、使用目的、取得価額、減価償却累計額、簿価</a:t>
            </a:r>
            <a:r>
              <a:rPr lang="en-US" altLang="ja-JP" sz="1600" dirty="0"/>
              <a:t>)</a:t>
            </a:r>
            <a:r>
              <a:rPr lang="ja-JP" altLang="en-US" sz="1600" dirty="0"/>
              <a:t>　　</a:t>
            </a:r>
            <a:r>
              <a:rPr lang="ja-JP" altLang="en-US" sz="1600" dirty="0" smtClean="0"/>
              <a:t>　　　 </a:t>
            </a:r>
            <a:r>
              <a:rPr lang="ja-JP" altLang="en-US" sz="1600" dirty="0"/>
              <a:t>（科目、金額）</a:t>
            </a:r>
          </a:p>
          <a:p>
            <a:pPr marL="0" indent="0">
              <a:buNone/>
            </a:pPr>
            <a:r>
              <a:rPr lang="ja-JP" altLang="en-US" sz="1600" dirty="0"/>
              <a:t>＊財産目録は２８年度より適用</a:t>
            </a:r>
            <a:r>
              <a:rPr lang="ja-JP" altLang="en-US" sz="1600" dirty="0" smtClean="0"/>
              <a:t>される</a:t>
            </a:r>
            <a:endParaRPr lang="en-US" altLang="ja-JP" sz="1600" dirty="0" smtClean="0"/>
          </a:p>
          <a:p>
            <a:pPr marL="0" indent="0">
              <a:buNone/>
            </a:pPr>
            <a:endParaRPr lang="ja-JP" altLang="en-US" sz="1600" dirty="0"/>
          </a:p>
          <a:p>
            <a:pPr marL="0" indent="0">
              <a:buNone/>
            </a:pPr>
            <a:r>
              <a:rPr lang="ja-JP" altLang="en-US" sz="1600" dirty="0" smtClean="0"/>
              <a:t>②決算情報は、３ｶ月以内に計算書類、附属明細書、　　　・従来は２ｶ月以内に理事会の承認</a:t>
            </a:r>
            <a:endParaRPr lang="en-US" altLang="ja-JP" sz="1600" dirty="0" smtClean="0"/>
          </a:p>
          <a:p>
            <a:pPr marL="0" indent="0">
              <a:buNone/>
            </a:pPr>
            <a:r>
              <a:rPr lang="ja-JP" altLang="en-US" sz="1600" dirty="0" smtClean="0"/>
              <a:t>　　財産目録を理事会承認後所轄庁へ提出。　　　　　　　　　所轄庁へ提出。　</a:t>
            </a:r>
          </a:p>
          <a:p>
            <a:pPr marL="0" indent="0">
              <a:buNone/>
            </a:pPr>
            <a:endParaRPr lang="en-US" altLang="ja-JP" sz="1100" dirty="0" smtClean="0"/>
          </a:p>
          <a:p>
            <a:pPr marL="0" indent="0">
              <a:buNone/>
            </a:pPr>
            <a:r>
              <a:rPr lang="ja-JP" altLang="en-US" sz="1600" dirty="0"/>
              <a:t>　</a:t>
            </a:r>
            <a:r>
              <a:rPr lang="ja-JP" altLang="en-US" sz="1600" dirty="0" smtClean="0"/>
              <a:t>　尚、所轄庁提出に先立ち、</a:t>
            </a:r>
            <a:endParaRPr lang="en-US" altLang="ja-JP" sz="1600" dirty="0" smtClean="0"/>
          </a:p>
          <a:p>
            <a:pPr marL="0" indent="0">
              <a:buNone/>
            </a:pPr>
            <a:r>
              <a:rPr lang="ja-JP" altLang="en-US" sz="1600" dirty="0"/>
              <a:t>　</a:t>
            </a:r>
            <a:r>
              <a:rPr lang="ja-JP" altLang="en-US" sz="1600" dirty="0" smtClean="0"/>
              <a:t>　計算書類、財産目録の評議員会での承認が必要。　　　・ 評議員会の承認は不要。</a:t>
            </a:r>
            <a:endParaRPr lang="en-US" altLang="ja-JP" sz="1600" dirty="0" smtClean="0"/>
          </a:p>
          <a:p>
            <a:pPr marL="0" indent="0">
              <a:buNone/>
            </a:pPr>
            <a:endParaRPr lang="ja-JP" altLang="en-US" sz="1600" dirty="0" smtClean="0"/>
          </a:p>
          <a:p>
            <a:pPr marL="0" indent="0">
              <a:buNone/>
            </a:pPr>
            <a:r>
              <a:rPr lang="ja-JP" altLang="en-US" sz="1600" dirty="0" smtClean="0"/>
              <a:t>③引当金</a:t>
            </a:r>
            <a:r>
              <a:rPr lang="ja-JP" altLang="en-US" sz="1600" dirty="0"/>
              <a:t>は、賞与引当金、退職給付引当金、　　</a:t>
            </a:r>
            <a:r>
              <a:rPr lang="ja-JP" altLang="en-US" sz="1600" dirty="0" smtClean="0"/>
              <a:t>　　　 　　  ・</a:t>
            </a:r>
            <a:r>
              <a:rPr lang="ja-JP" altLang="en-US" sz="1600" dirty="0"/>
              <a:t>引当金は賞与引当金、退職給付</a:t>
            </a:r>
          </a:p>
          <a:p>
            <a:pPr marL="0" indent="0">
              <a:buNone/>
            </a:pPr>
            <a:r>
              <a:rPr lang="ja-JP" altLang="en-US" sz="1600" dirty="0" smtClean="0"/>
              <a:t>　　徴収</a:t>
            </a:r>
            <a:r>
              <a:rPr lang="ja-JP" altLang="en-US" sz="1600" dirty="0"/>
              <a:t>不能引当金、以外</a:t>
            </a:r>
            <a:r>
              <a:rPr lang="ja-JP" altLang="en-US" sz="1600" dirty="0" smtClean="0"/>
              <a:t>でも計上可能</a:t>
            </a:r>
            <a:r>
              <a:rPr lang="ja-JP" altLang="en-US" sz="1600" dirty="0"/>
              <a:t>　　　　　</a:t>
            </a:r>
            <a:r>
              <a:rPr lang="ja-JP" altLang="en-US" sz="1600" dirty="0" smtClean="0"/>
              <a:t>　　　　　　</a:t>
            </a:r>
            <a:r>
              <a:rPr lang="ja-JP" altLang="en-US" sz="1600" dirty="0"/>
              <a:t>　引当金、徴収不能引当金に限定。</a:t>
            </a:r>
          </a:p>
          <a:p>
            <a:pPr marL="0" indent="0">
              <a:buNone/>
            </a:pPr>
            <a:r>
              <a:rPr lang="ja-JP" altLang="en-US" sz="1600" dirty="0" smtClean="0"/>
              <a:t>　　例</a:t>
            </a:r>
            <a:r>
              <a:rPr lang="ja-JP" altLang="en-US" sz="1600" dirty="0"/>
              <a:t>：役員退職</a:t>
            </a:r>
            <a:r>
              <a:rPr lang="ja-JP" altLang="en-US" sz="1600" dirty="0" smtClean="0"/>
              <a:t>慰労引当金</a:t>
            </a:r>
            <a:r>
              <a:rPr lang="ja-JP" altLang="en-US" sz="1600" dirty="0"/>
              <a:t>の</a:t>
            </a:r>
            <a:r>
              <a:rPr lang="ja-JP" altLang="en-US" sz="1600" dirty="0" smtClean="0"/>
              <a:t>計上</a:t>
            </a:r>
            <a:endParaRPr lang="en-US" altLang="ja-JP" sz="1600" dirty="0" smtClean="0"/>
          </a:p>
          <a:p>
            <a:pPr marL="0" indent="0">
              <a:buNone/>
            </a:pPr>
            <a:endParaRPr lang="ja-JP" altLang="en-US" sz="1600" dirty="0"/>
          </a:p>
          <a:p>
            <a:pPr marL="0" indent="0">
              <a:buNone/>
            </a:pPr>
            <a:endParaRPr lang="en-US" altLang="ja-JP" sz="1600" dirty="0" smtClean="0"/>
          </a:p>
          <a:p>
            <a:pPr marL="0" indent="0">
              <a:buNone/>
            </a:pPr>
            <a:endParaRPr kumimoji="1" lang="ja-JP" altLang="en-US" sz="2200" dirty="0"/>
          </a:p>
        </p:txBody>
      </p:sp>
      <p:sp>
        <p:nvSpPr>
          <p:cNvPr id="4" name="スライド番号プレースホルダー 3"/>
          <p:cNvSpPr>
            <a:spLocks noGrp="1"/>
          </p:cNvSpPr>
          <p:nvPr>
            <p:ph type="sldNum" sz="quarter" idx="12"/>
          </p:nvPr>
        </p:nvSpPr>
        <p:spPr>
          <a:xfrm>
            <a:off x="7513984" y="6381328"/>
            <a:ext cx="1234480" cy="365125"/>
          </a:xfrm>
        </p:spPr>
        <p:txBody>
          <a:bodyPr/>
          <a:lstStyle/>
          <a:p>
            <a:fld id="{D2D8002D-B5B0-4BAC-B1F6-782DDCCE6D9C}" type="slidenum">
              <a:rPr kumimoji="1" lang="ja-JP" altLang="en-US" sz="1100" smtClean="0">
                <a:solidFill>
                  <a:schemeClr val="tx1">
                    <a:lumMod val="95000"/>
                    <a:lumOff val="5000"/>
                  </a:schemeClr>
                </a:solidFill>
              </a:rPr>
              <a:t>7</a:t>
            </a:fld>
            <a:endParaRPr kumimoji="1" lang="ja-JP" altLang="en-US" sz="1100" dirty="0">
              <a:solidFill>
                <a:schemeClr val="tx1">
                  <a:lumMod val="95000"/>
                  <a:lumOff val="5000"/>
                </a:schemeClr>
              </a:solidFill>
            </a:endParaRPr>
          </a:p>
        </p:txBody>
      </p:sp>
      <p:sp>
        <p:nvSpPr>
          <p:cNvPr id="8" name="フッター プレースホルダー 7"/>
          <p:cNvSpPr>
            <a:spLocks noGrp="1"/>
          </p:cNvSpPr>
          <p:nvPr>
            <p:ph type="ftr" sz="quarter" idx="11"/>
          </p:nvPr>
        </p:nvSpPr>
        <p:spPr>
          <a:xfrm>
            <a:off x="3116560" y="6356350"/>
            <a:ext cx="2895600" cy="365125"/>
          </a:xfrm>
        </p:spPr>
        <p:txBody>
          <a:bodyPr/>
          <a:lstStyle/>
          <a:p>
            <a:r>
              <a:rPr kumimoji="1" lang="zh-CN" altLang="en-US" dirty="0" smtClean="0">
                <a:solidFill>
                  <a:schemeClr val="tx1">
                    <a:lumMod val="95000"/>
                    <a:lumOff val="5000"/>
                  </a:schemeClr>
                </a:solidFill>
              </a:rPr>
              <a:t>大田区福祉部福祉管理課法人指導担当　　</a:t>
            </a:r>
            <a:r>
              <a:rPr kumimoji="1" lang="en-US" altLang="zh-CN" dirty="0" smtClean="0">
                <a:solidFill>
                  <a:schemeClr val="tx1">
                    <a:lumMod val="95000"/>
                    <a:lumOff val="5000"/>
                  </a:schemeClr>
                </a:solidFill>
              </a:rPr>
              <a:t>201</a:t>
            </a:r>
            <a:r>
              <a:rPr kumimoji="1" lang="en-US" altLang="ja-JP" dirty="0" smtClean="0">
                <a:solidFill>
                  <a:schemeClr val="tx1">
                    <a:lumMod val="95000"/>
                    <a:lumOff val="5000"/>
                  </a:schemeClr>
                </a:solidFill>
              </a:rPr>
              <a:t>8</a:t>
            </a:r>
            <a:r>
              <a:rPr kumimoji="1" lang="en-US" altLang="zh-CN" dirty="0" smtClean="0">
                <a:solidFill>
                  <a:schemeClr val="tx1">
                    <a:lumMod val="95000"/>
                    <a:lumOff val="5000"/>
                  </a:schemeClr>
                </a:solidFill>
              </a:rPr>
              <a:t>-</a:t>
            </a:r>
            <a:r>
              <a:rPr kumimoji="1" lang="en-US" altLang="ja-JP" dirty="0" smtClean="0">
                <a:solidFill>
                  <a:schemeClr val="tx1">
                    <a:lumMod val="95000"/>
                    <a:lumOff val="5000"/>
                  </a:schemeClr>
                </a:solidFill>
              </a:rPr>
              <a:t>2-</a:t>
            </a:r>
            <a:r>
              <a:rPr kumimoji="1" lang="en-US" altLang="zh-CN" dirty="0" smtClean="0">
                <a:solidFill>
                  <a:schemeClr val="tx1">
                    <a:lumMod val="95000"/>
                    <a:lumOff val="5000"/>
                  </a:schemeClr>
                </a:solidFill>
              </a:rPr>
              <a:t>2</a:t>
            </a:r>
            <a:r>
              <a:rPr kumimoji="1" lang="en-US" altLang="ja-JP" dirty="0" smtClean="0">
                <a:solidFill>
                  <a:schemeClr val="tx1">
                    <a:lumMod val="95000"/>
                    <a:lumOff val="5000"/>
                  </a:schemeClr>
                </a:solidFill>
              </a:rPr>
              <a:t>0</a:t>
            </a:r>
            <a:endParaRPr kumimoji="1" lang="ja-JP" altLang="en-US" dirty="0">
              <a:solidFill>
                <a:schemeClr val="tx1">
                  <a:lumMod val="95000"/>
                  <a:lumOff val="5000"/>
                </a:schemeClr>
              </a:solidFill>
            </a:endParaRPr>
          </a:p>
        </p:txBody>
      </p:sp>
      <p:sp>
        <p:nvSpPr>
          <p:cNvPr id="6" name="タイトル 1"/>
          <p:cNvSpPr txBox="1">
            <a:spLocks/>
          </p:cNvSpPr>
          <p:nvPr/>
        </p:nvSpPr>
        <p:spPr>
          <a:xfrm>
            <a:off x="323528" y="332656"/>
            <a:ext cx="4248472" cy="706090"/>
          </a:xfrm>
          <a:prstGeom prst="rect">
            <a:avLst/>
          </a:prstGeo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vert="horz" lIns="91440" tIns="45720" rIns="91440" bIns="45720" rtlCol="0" anchor="ctr">
            <a:normAutofit fontScale="97500"/>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algn="l"/>
            <a:r>
              <a:rPr lang="ja-JP" altLang="en-US" sz="2800" dirty="0" smtClean="0"/>
              <a:t>　</a:t>
            </a:r>
            <a:r>
              <a:rPr lang="en-US" altLang="ja-JP" sz="2800" dirty="0" smtClean="0"/>
              <a:t>I</a:t>
            </a:r>
            <a:r>
              <a:rPr lang="ja-JP" altLang="en-US" sz="2800" dirty="0" err="1" smtClean="0"/>
              <a:t>．</a:t>
            </a:r>
            <a:r>
              <a:rPr lang="ja-JP" altLang="en-US" sz="2800" dirty="0" smtClean="0"/>
              <a:t>決算上の留意事項　</a:t>
            </a:r>
            <a:endParaRPr lang="ja-JP" altLang="en-US" sz="2800" dirty="0"/>
          </a:p>
        </p:txBody>
      </p:sp>
    </p:spTree>
    <p:extLst>
      <p:ext uri="{BB962C8B-B14F-4D97-AF65-F5344CB8AC3E}">
        <p14:creationId xmlns:p14="http://schemas.microsoft.com/office/powerpoint/2010/main" val="384780003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コンテンツ プレースホルダー 2"/>
          <p:cNvSpPr>
            <a:spLocks noGrp="1"/>
          </p:cNvSpPr>
          <p:nvPr>
            <p:ph idx="1"/>
          </p:nvPr>
        </p:nvSpPr>
        <p:spPr>
          <a:xfrm>
            <a:off x="323528" y="1268760"/>
            <a:ext cx="8568952" cy="4968552"/>
          </a:xfrm>
          <a:ln>
            <a:solidFill>
              <a:schemeClr val="tx1"/>
            </a:solidFill>
          </a:ln>
        </p:spPr>
        <p:txBody>
          <a:bodyPr>
            <a:normAutofit fontScale="85000" lnSpcReduction="20000"/>
          </a:bodyPr>
          <a:lstStyle/>
          <a:p>
            <a:pPr marL="0" indent="0">
              <a:buNone/>
            </a:pPr>
            <a:r>
              <a:rPr kumimoji="1" lang="ja-JP" altLang="en-US" sz="1050" dirty="0" smtClean="0"/>
              <a:t>　</a:t>
            </a:r>
            <a:r>
              <a:rPr lang="ja-JP" altLang="en-US" sz="1050" dirty="0"/>
              <a:t>　</a:t>
            </a:r>
            <a:endParaRPr lang="en-US" altLang="ja-JP" sz="1050" dirty="0" smtClean="0"/>
          </a:p>
          <a:p>
            <a:pPr marL="0" indent="0">
              <a:buNone/>
            </a:pPr>
            <a:r>
              <a:rPr lang="ja-JP" altLang="en-US" sz="1800" u="sng" dirty="0" smtClean="0"/>
              <a:t>         </a:t>
            </a:r>
            <a:r>
              <a:rPr lang="ja-JP" altLang="en-US" sz="2400" u="sng" dirty="0"/>
              <a:t>　</a:t>
            </a:r>
            <a:r>
              <a:rPr lang="ja-JP" altLang="en-US" sz="2400" b="1" u="sng" dirty="0"/>
              <a:t>Ｈ２９年度より有効となる項目　　　</a:t>
            </a:r>
            <a:r>
              <a:rPr lang="ja-JP" altLang="en-US" sz="1800" b="1" u="sng" dirty="0"/>
              <a:t>　</a:t>
            </a:r>
            <a:r>
              <a:rPr lang="ja-JP" altLang="en-US" sz="1800" u="sng" dirty="0"/>
              <a:t>　</a:t>
            </a:r>
            <a:r>
              <a:rPr lang="ja-JP" altLang="en-US" sz="1800" dirty="0"/>
              <a:t>　</a:t>
            </a:r>
            <a:r>
              <a:rPr lang="ja-JP" altLang="en-US" sz="1800" dirty="0" smtClean="0"/>
              <a:t>　　　　</a:t>
            </a:r>
            <a:r>
              <a:rPr lang="ja-JP" altLang="en-US" sz="1800" dirty="0"/>
              <a:t>　</a:t>
            </a:r>
            <a:r>
              <a:rPr lang="ja-JP" altLang="en-US" sz="1800" u="sng" dirty="0" smtClean="0"/>
              <a:t>　　　　</a:t>
            </a:r>
            <a:r>
              <a:rPr lang="ja-JP" altLang="en-US" sz="1800" b="1" u="sng" dirty="0" smtClean="0"/>
              <a:t>　</a:t>
            </a:r>
            <a:r>
              <a:rPr lang="ja-JP" altLang="en-US" sz="2400" b="1" u="sng" dirty="0" smtClean="0"/>
              <a:t>　Ｈ</a:t>
            </a:r>
            <a:r>
              <a:rPr lang="ja-JP" altLang="en-US" sz="2400" b="1" u="sng" dirty="0"/>
              <a:t>２８年度</a:t>
            </a:r>
            <a:r>
              <a:rPr lang="ja-JP" altLang="en-US" sz="2400" b="1" u="sng" dirty="0" smtClean="0"/>
              <a:t>まで</a:t>
            </a:r>
            <a:r>
              <a:rPr lang="ja-JP" altLang="en-US" sz="2100" b="1" u="sng" dirty="0" smtClean="0"/>
              <a:t>　  　</a:t>
            </a:r>
            <a:r>
              <a:rPr lang="ja-JP" altLang="en-US" sz="1800" u="sng" dirty="0" smtClean="0"/>
              <a:t>　‘</a:t>
            </a:r>
            <a:r>
              <a:rPr lang="ja-JP" altLang="en-US" sz="1800" u="sng" dirty="0"/>
              <a:t>　　</a:t>
            </a:r>
            <a:r>
              <a:rPr lang="ja-JP" altLang="en-US" sz="2200" u="sng" dirty="0"/>
              <a:t>　　　　</a:t>
            </a:r>
            <a:r>
              <a:rPr lang="ja-JP" altLang="en-US" sz="2200" dirty="0"/>
              <a:t>　</a:t>
            </a:r>
          </a:p>
          <a:p>
            <a:pPr marL="0" indent="0">
              <a:buNone/>
            </a:pPr>
            <a:endParaRPr lang="en-US" altLang="ja-JP" sz="900" dirty="0" smtClean="0"/>
          </a:p>
          <a:p>
            <a:pPr marL="0" indent="0">
              <a:buNone/>
            </a:pPr>
            <a:r>
              <a:rPr lang="ja-JP" altLang="en-US" sz="1900" dirty="0" smtClean="0"/>
              <a:t>④</a:t>
            </a:r>
            <a:r>
              <a:rPr lang="ja-JP" altLang="en-US" sz="1900" dirty="0"/>
              <a:t>会計監査人の監査を必要とする社会</a:t>
            </a:r>
            <a:r>
              <a:rPr lang="ja-JP" altLang="en-US" sz="1900" dirty="0" smtClean="0"/>
              <a:t>福祉法人</a:t>
            </a:r>
            <a:r>
              <a:rPr lang="ja-JP" altLang="en-US" sz="1900" dirty="0"/>
              <a:t>　　</a:t>
            </a:r>
            <a:r>
              <a:rPr lang="ja-JP" altLang="en-US" sz="1900" dirty="0" smtClean="0"/>
              <a:t>　</a:t>
            </a:r>
            <a:r>
              <a:rPr lang="ja-JP" altLang="en-US" sz="2000" dirty="0" smtClean="0"/>
              <a:t>　　　　　</a:t>
            </a:r>
            <a:r>
              <a:rPr lang="ja-JP" altLang="en-US" sz="2000" dirty="0"/>
              <a:t>　</a:t>
            </a:r>
            <a:r>
              <a:rPr lang="ja-JP" altLang="en-US" sz="1900" dirty="0" smtClean="0"/>
              <a:t>・</a:t>
            </a:r>
            <a:r>
              <a:rPr lang="ja-JP" altLang="en-US" sz="1900" dirty="0"/>
              <a:t>特に制約はない。</a:t>
            </a:r>
          </a:p>
          <a:p>
            <a:pPr marL="0" indent="0">
              <a:buNone/>
            </a:pPr>
            <a:r>
              <a:rPr lang="ja-JP" altLang="en-US" sz="1900" dirty="0" smtClean="0"/>
              <a:t>　　　収益</a:t>
            </a:r>
            <a:r>
              <a:rPr lang="en-US" altLang="ja-JP" sz="1900" dirty="0"/>
              <a:t>30</a:t>
            </a:r>
            <a:r>
              <a:rPr lang="ja-JP" altLang="en-US" sz="1900" dirty="0"/>
              <a:t>億円以上、負債</a:t>
            </a:r>
            <a:r>
              <a:rPr lang="en-US" altLang="ja-JP" sz="1900" dirty="0"/>
              <a:t>60</a:t>
            </a:r>
            <a:r>
              <a:rPr lang="ja-JP" altLang="en-US" sz="1900" dirty="0"/>
              <a:t>億円以上</a:t>
            </a:r>
          </a:p>
          <a:p>
            <a:pPr marL="0" indent="0">
              <a:buNone/>
            </a:pPr>
            <a:r>
              <a:rPr lang="ja-JP" altLang="en-US" sz="1900" dirty="0" smtClean="0"/>
              <a:t>　　　</a:t>
            </a:r>
            <a:r>
              <a:rPr lang="en-US" altLang="ja-JP" sz="1900" dirty="0" smtClean="0"/>
              <a:t>(</a:t>
            </a:r>
            <a:r>
              <a:rPr lang="en-US" altLang="ja-JP" sz="1900" dirty="0"/>
              <a:t>H31,32</a:t>
            </a:r>
            <a:r>
              <a:rPr lang="ja-JP" altLang="en-US" sz="1900" dirty="0" smtClean="0"/>
              <a:t>年予定：</a:t>
            </a:r>
            <a:r>
              <a:rPr lang="ja-JP" altLang="en-US" sz="1900" dirty="0"/>
              <a:t>　収益</a:t>
            </a:r>
            <a:r>
              <a:rPr lang="en-US" altLang="ja-JP" sz="1900" dirty="0"/>
              <a:t>20</a:t>
            </a:r>
            <a:r>
              <a:rPr lang="ja-JP" altLang="en-US" sz="1900" dirty="0"/>
              <a:t>億円、負債</a:t>
            </a:r>
            <a:r>
              <a:rPr lang="en-US" altLang="ja-JP" sz="1900" dirty="0"/>
              <a:t>40</a:t>
            </a:r>
            <a:r>
              <a:rPr lang="ja-JP" altLang="en-US" sz="1900" dirty="0"/>
              <a:t>億円</a:t>
            </a:r>
            <a:r>
              <a:rPr lang="en-US" altLang="ja-JP" sz="1900" dirty="0"/>
              <a:t>)</a:t>
            </a:r>
          </a:p>
          <a:p>
            <a:pPr marL="0" indent="0">
              <a:buNone/>
            </a:pPr>
            <a:r>
              <a:rPr lang="ja-JP" altLang="en-US" sz="1900" dirty="0" smtClean="0"/>
              <a:t>　　　</a:t>
            </a:r>
            <a:r>
              <a:rPr lang="en-US" altLang="ja-JP" sz="1900" dirty="0" smtClean="0"/>
              <a:t>(</a:t>
            </a:r>
            <a:r>
              <a:rPr lang="en-US" altLang="ja-JP" sz="1900" dirty="0"/>
              <a:t>H33</a:t>
            </a:r>
            <a:r>
              <a:rPr lang="ja-JP" altLang="en-US" sz="1900" dirty="0"/>
              <a:t>年</a:t>
            </a:r>
            <a:r>
              <a:rPr lang="ja-JP" altLang="en-US" sz="1900" dirty="0" smtClean="0"/>
              <a:t>以降予定：</a:t>
            </a:r>
            <a:r>
              <a:rPr lang="ja-JP" altLang="en-US" sz="1900" dirty="0"/>
              <a:t>収益</a:t>
            </a:r>
            <a:r>
              <a:rPr lang="en-US" altLang="ja-JP" sz="1900" dirty="0"/>
              <a:t>10</a:t>
            </a:r>
            <a:r>
              <a:rPr lang="ja-JP" altLang="en-US" sz="1900" dirty="0"/>
              <a:t>億円、負債</a:t>
            </a:r>
            <a:r>
              <a:rPr lang="en-US" altLang="ja-JP" sz="1900" dirty="0"/>
              <a:t>20</a:t>
            </a:r>
            <a:r>
              <a:rPr lang="ja-JP" altLang="en-US" sz="1900" dirty="0"/>
              <a:t>億</a:t>
            </a:r>
            <a:r>
              <a:rPr lang="ja-JP" altLang="en-US" sz="1900" dirty="0" smtClean="0"/>
              <a:t>円</a:t>
            </a:r>
            <a:r>
              <a:rPr lang="en-US" altLang="ja-JP" sz="1900" dirty="0" smtClean="0"/>
              <a:t>)</a:t>
            </a:r>
            <a:endParaRPr lang="en-US" altLang="ja-JP" sz="1900" dirty="0"/>
          </a:p>
          <a:p>
            <a:pPr marL="0" indent="0">
              <a:buNone/>
            </a:pPr>
            <a:endParaRPr lang="en-US" altLang="ja-JP" sz="2000" dirty="0"/>
          </a:p>
          <a:p>
            <a:pPr marL="0" indent="0">
              <a:buNone/>
            </a:pPr>
            <a:endParaRPr lang="en-US" altLang="ja-JP" sz="1700" dirty="0" smtClean="0"/>
          </a:p>
          <a:p>
            <a:pPr marL="0" indent="0">
              <a:buNone/>
            </a:pPr>
            <a:r>
              <a:rPr lang="ja-JP" altLang="en-US" sz="1900" dirty="0" smtClean="0"/>
              <a:t>⑤科目</a:t>
            </a:r>
            <a:r>
              <a:rPr lang="ja-JP" altLang="en-US" sz="1900" dirty="0"/>
              <a:t>の新設</a:t>
            </a:r>
          </a:p>
          <a:p>
            <a:pPr marL="0" indent="0">
              <a:buNone/>
            </a:pPr>
            <a:r>
              <a:rPr lang="ja-JP" altLang="en-US" sz="1800" dirty="0"/>
              <a:t>　　　補助金事業収入／収益（公費）　　　　</a:t>
            </a:r>
            <a:r>
              <a:rPr lang="ja-JP" altLang="en-US" sz="1800" dirty="0" smtClean="0"/>
              <a:t>　　　　　　　　　　　　　　</a:t>
            </a:r>
            <a:r>
              <a:rPr lang="ja-JP" altLang="en-US" sz="1800" dirty="0"/>
              <a:t>　　</a:t>
            </a:r>
            <a:r>
              <a:rPr lang="ja-JP" altLang="en-US" sz="1900" dirty="0"/>
              <a:t>・従来は、補助金事業収入／収益</a:t>
            </a:r>
            <a:r>
              <a:rPr lang="ja-JP" altLang="en-US" sz="1800" dirty="0"/>
              <a:t>　</a:t>
            </a:r>
          </a:p>
          <a:p>
            <a:pPr marL="0" indent="0">
              <a:buNone/>
            </a:pPr>
            <a:r>
              <a:rPr lang="ja-JP" altLang="en-US" sz="1800" dirty="0"/>
              <a:t>　　　　　　</a:t>
            </a:r>
            <a:r>
              <a:rPr lang="en-US" altLang="ja-JP" sz="1800" dirty="0"/>
              <a:t>〃</a:t>
            </a:r>
            <a:r>
              <a:rPr lang="ja-JP" altLang="en-US" sz="1800" dirty="0"/>
              <a:t>　　　　　　（一般）　　　　　　　　</a:t>
            </a:r>
            <a:r>
              <a:rPr lang="ja-JP" altLang="en-US" sz="1800" dirty="0" smtClean="0"/>
              <a:t>　　　　　　　　　　　　　　　　</a:t>
            </a:r>
            <a:r>
              <a:rPr lang="ja-JP" altLang="en-US" sz="1900" dirty="0"/>
              <a:t>　として一本化。</a:t>
            </a:r>
          </a:p>
          <a:p>
            <a:pPr marL="0" indent="0">
              <a:buNone/>
            </a:pPr>
            <a:r>
              <a:rPr lang="ja-JP" altLang="en-US" sz="1800" dirty="0"/>
              <a:t>　　　受託事業収入／収益　（公費）</a:t>
            </a:r>
          </a:p>
          <a:p>
            <a:pPr marL="0" indent="0">
              <a:buNone/>
            </a:pPr>
            <a:r>
              <a:rPr lang="ja-JP" altLang="en-US" sz="1800" dirty="0"/>
              <a:t>　　　　　　</a:t>
            </a:r>
            <a:r>
              <a:rPr lang="en-US" altLang="ja-JP" sz="1800" dirty="0"/>
              <a:t>〃</a:t>
            </a:r>
            <a:r>
              <a:rPr lang="ja-JP" altLang="en-US" sz="1800" dirty="0"/>
              <a:t>　　　　　　（一般）</a:t>
            </a:r>
          </a:p>
          <a:p>
            <a:pPr marL="0" indent="0">
              <a:buNone/>
            </a:pPr>
            <a:r>
              <a:rPr lang="ja-JP" altLang="en-US" sz="1800" dirty="0"/>
              <a:t>　　　外来診療収入／収益　</a:t>
            </a:r>
            <a:r>
              <a:rPr lang="en-US" altLang="ja-JP" sz="1800" dirty="0"/>
              <a:t>(</a:t>
            </a:r>
            <a:r>
              <a:rPr lang="ja-JP" altLang="en-US" sz="1800" dirty="0"/>
              <a:t>公費</a:t>
            </a:r>
            <a:r>
              <a:rPr lang="en-US" altLang="ja-JP" sz="1800" dirty="0"/>
              <a:t>)</a:t>
            </a:r>
            <a:r>
              <a:rPr lang="ja-JP" altLang="en-US" sz="1800" dirty="0" err="1"/>
              <a:t>、</a:t>
            </a:r>
            <a:r>
              <a:rPr lang="ja-JP" altLang="en-US" sz="1800" dirty="0"/>
              <a:t>（一般）</a:t>
            </a:r>
          </a:p>
          <a:p>
            <a:pPr marL="0" indent="0">
              <a:buNone/>
            </a:pPr>
            <a:r>
              <a:rPr lang="ja-JP" altLang="en-US" sz="1800" dirty="0"/>
              <a:t>　　　訪問看護療養費収入／収益　</a:t>
            </a:r>
            <a:r>
              <a:rPr lang="en-US" altLang="ja-JP" sz="1800" dirty="0"/>
              <a:t>(</a:t>
            </a:r>
            <a:r>
              <a:rPr lang="ja-JP" altLang="en-US" sz="1800" dirty="0"/>
              <a:t>公費</a:t>
            </a:r>
            <a:r>
              <a:rPr lang="en-US" altLang="ja-JP" sz="1800" dirty="0"/>
              <a:t>)</a:t>
            </a:r>
            <a:r>
              <a:rPr lang="ja-JP" altLang="en-US" sz="1800" dirty="0" err="1"/>
              <a:t>、</a:t>
            </a:r>
            <a:r>
              <a:rPr lang="ja-JP" altLang="en-US" sz="1800" dirty="0"/>
              <a:t>（一般）</a:t>
            </a:r>
          </a:p>
          <a:p>
            <a:pPr marL="0" indent="0">
              <a:buNone/>
            </a:pPr>
            <a:endParaRPr lang="ja-JP" altLang="en-US" sz="1800" dirty="0"/>
          </a:p>
          <a:p>
            <a:pPr marL="0" indent="0">
              <a:buNone/>
            </a:pPr>
            <a:r>
              <a:rPr lang="ja-JP" altLang="en-US" sz="1900" dirty="0" smtClean="0"/>
              <a:t>⑥会計</a:t>
            </a:r>
            <a:r>
              <a:rPr lang="ja-JP" altLang="en-US" sz="1900" dirty="0"/>
              <a:t>情報の電子開示システム　</a:t>
            </a:r>
            <a:endParaRPr lang="en-US" altLang="ja-JP" sz="1900" dirty="0" smtClean="0"/>
          </a:p>
          <a:p>
            <a:pPr marL="0" indent="0">
              <a:buNone/>
            </a:pPr>
            <a:endParaRPr lang="en-US" altLang="ja-JP" sz="1900" dirty="0"/>
          </a:p>
          <a:p>
            <a:pPr marL="0" indent="0">
              <a:buNone/>
            </a:pPr>
            <a:r>
              <a:rPr lang="en-US" altLang="ja-JP" sz="1900" dirty="0" smtClean="0"/>
              <a:t>⑦</a:t>
            </a:r>
            <a:r>
              <a:rPr lang="ja-JP" altLang="en-US" sz="1900" dirty="0" smtClean="0"/>
              <a:t>社会</a:t>
            </a:r>
            <a:r>
              <a:rPr lang="ja-JP" altLang="en-US" sz="1900" dirty="0"/>
              <a:t>福祉充実残額の算定</a:t>
            </a:r>
            <a:r>
              <a:rPr lang="ja-JP" altLang="en-US" sz="1900" dirty="0" smtClean="0"/>
              <a:t>と、社会</a:t>
            </a:r>
            <a:r>
              <a:rPr lang="ja-JP" altLang="en-US" sz="1900" dirty="0"/>
              <a:t>福祉充実</a:t>
            </a:r>
            <a:r>
              <a:rPr lang="ja-JP" altLang="en-US" sz="1900" dirty="0" smtClean="0"/>
              <a:t>計画の策定</a:t>
            </a:r>
            <a:endParaRPr lang="en-US" altLang="ja-JP" sz="1900" dirty="0"/>
          </a:p>
          <a:p>
            <a:pPr marL="0" indent="0">
              <a:buNone/>
            </a:pPr>
            <a:r>
              <a:rPr kumimoji="1" lang="ja-JP" altLang="en-US" sz="1100" dirty="0" smtClean="0"/>
              <a:t>　</a:t>
            </a:r>
            <a:endParaRPr kumimoji="1" lang="en-US" altLang="ja-JP" sz="1100" dirty="0" smtClean="0"/>
          </a:p>
          <a:p>
            <a:pPr marL="0" indent="0">
              <a:buNone/>
            </a:pPr>
            <a:endParaRPr kumimoji="1" lang="ja-JP" altLang="en-US" sz="2400" dirty="0"/>
          </a:p>
        </p:txBody>
      </p:sp>
      <p:sp>
        <p:nvSpPr>
          <p:cNvPr id="4" name="スライド番号プレースホルダー 3"/>
          <p:cNvSpPr>
            <a:spLocks noGrp="1"/>
          </p:cNvSpPr>
          <p:nvPr>
            <p:ph type="sldNum" sz="quarter" idx="12"/>
          </p:nvPr>
        </p:nvSpPr>
        <p:spPr>
          <a:xfrm>
            <a:off x="6614864" y="6356350"/>
            <a:ext cx="2133600" cy="365125"/>
          </a:xfrm>
        </p:spPr>
        <p:txBody>
          <a:bodyPr/>
          <a:lstStyle/>
          <a:p>
            <a:fld id="{D2D8002D-B5B0-4BAC-B1F6-782DDCCE6D9C}" type="slidenum">
              <a:rPr kumimoji="1" lang="ja-JP" altLang="en-US" sz="1100" smtClean="0">
                <a:solidFill>
                  <a:schemeClr val="tx1">
                    <a:lumMod val="95000"/>
                    <a:lumOff val="5000"/>
                  </a:schemeClr>
                </a:solidFill>
              </a:rPr>
              <a:t>8</a:t>
            </a:fld>
            <a:endParaRPr kumimoji="1" lang="ja-JP" altLang="en-US" sz="1100" dirty="0">
              <a:solidFill>
                <a:schemeClr val="tx1">
                  <a:lumMod val="95000"/>
                  <a:lumOff val="5000"/>
                </a:schemeClr>
              </a:solidFill>
            </a:endParaRPr>
          </a:p>
        </p:txBody>
      </p:sp>
      <p:sp>
        <p:nvSpPr>
          <p:cNvPr id="7" name="フッター プレースホルダー 6"/>
          <p:cNvSpPr>
            <a:spLocks noGrp="1"/>
          </p:cNvSpPr>
          <p:nvPr>
            <p:ph type="ftr" sz="quarter" idx="11"/>
          </p:nvPr>
        </p:nvSpPr>
        <p:spPr/>
        <p:txBody>
          <a:bodyPr/>
          <a:lstStyle/>
          <a:p>
            <a:r>
              <a:rPr kumimoji="1" lang="zh-CN" altLang="en-US" dirty="0" smtClean="0">
                <a:solidFill>
                  <a:schemeClr val="tx1">
                    <a:lumMod val="95000"/>
                    <a:lumOff val="5000"/>
                  </a:schemeClr>
                </a:solidFill>
              </a:rPr>
              <a:t>大田区福祉部福祉管理課法人指導担当　　</a:t>
            </a:r>
            <a:r>
              <a:rPr kumimoji="1" lang="en-US" altLang="zh-CN" dirty="0" smtClean="0">
                <a:solidFill>
                  <a:schemeClr val="tx1">
                    <a:lumMod val="95000"/>
                    <a:lumOff val="5000"/>
                  </a:schemeClr>
                </a:solidFill>
              </a:rPr>
              <a:t>201</a:t>
            </a:r>
            <a:r>
              <a:rPr kumimoji="1" lang="en-US" altLang="ja-JP" dirty="0" smtClean="0">
                <a:solidFill>
                  <a:schemeClr val="tx1">
                    <a:lumMod val="95000"/>
                    <a:lumOff val="5000"/>
                  </a:schemeClr>
                </a:solidFill>
              </a:rPr>
              <a:t>8</a:t>
            </a:r>
            <a:r>
              <a:rPr kumimoji="1" lang="en-US" altLang="zh-CN" dirty="0" smtClean="0">
                <a:solidFill>
                  <a:schemeClr val="tx1">
                    <a:lumMod val="95000"/>
                    <a:lumOff val="5000"/>
                  </a:schemeClr>
                </a:solidFill>
              </a:rPr>
              <a:t>-</a:t>
            </a:r>
            <a:r>
              <a:rPr kumimoji="1" lang="en-US" altLang="ja-JP" dirty="0" smtClean="0">
                <a:solidFill>
                  <a:schemeClr val="tx1">
                    <a:lumMod val="95000"/>
                    <a:lumOff val="5000"/>
                  </a:schemeClr>
                </a:solidFill>
              </a:rPr>
              <a:t>2</a:t>
            </a:r>
            <a:r>
              <a:rPr kumimoji="1" lang="en-US" altLang="zh-CN" dirty="0" smtClean="0">
                <a:solidFill>
                  <a:schemeClr val="tx1">
                    <a:lumMod val="95000"/>
                    <a:lumOff val="5000"/>
                  </a:schemeClr>
                </a:solidFill>
              </a:rPr>
              <a:t>-2</a:t>
            </a:r>
            <a:r>
              <a:rPr kumimoji="1" lang="en-US" altLang="ja-JP" dirty="0" smtClean="0">
                <a:solidFill>
                  <a:schemeClr val="tx1">
                    <a:lumMod val="95000"/>
                    <a:lumOff val="5000"/>
                  </a:schemeClr>
                </a:solidFill>
              </a:rPr>
              <a:t>0</a:t>
            </a:r>
            <a:endParaRPr kumimoji="1" lang="ja-JP" altLang="en-US" dirty="0">
              <a:solidFill>
                <a:schemeClr val="tx1">
                  <a:lumMod val="95000"/>
                  <a:lumOff val="5000"/>
                </a:schemeClr>
              </a:solidFill>
            </a:endParaRPr>
          </a:p>
        </p:txBody>
      </p:sp>
      <p:sp>
        <p:nvSpPr>
          <p:cNvPr id="9" name="タイトル 1"/>
          <p:cNvSpPr txBox="1">
            <a:spLocks noGrp="1"/>
          </p:cNvSpPr>
          <p:nvPr>
            <p:ph type="title"/>
          </p:nvPr>
        </p:nvSpPr>
        <p:spPr>
          <a:xfrm>
            <a:off x="457200" y="346646"/>
            <a:ext cx="4258816" cy="706090"/>
          </a:xfrm>
          <a:prstGeom prst="rect">
            <a:avLst/>
          </a:prstGeo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vert="horz" lIns="91440" tIns="45720" rIns="91440" bIns="45720" rtlCol="0" anchor="ctr">
            <a:normAutofit/>
          </a:bodyPr>
          <a:lstStyle>
            <a:lvl1pPr algn="ctr" defTabSz="914400" rtl="0" eaLnBrk="1" latinLnBrk="0" hangingPunct="1">
              <a:spcBef>
                <a:spcPct val="0"/>
              </a:spcBef>
              <a:buNone/>
              <a:defRPr kumimoji="1" sz="4400" kern="1200">
                <a:solidFill>
                  <a:schemeClr val="tx1"/>
                </a:solidFill>
                <a:latin typeface="+mj-lt"/>
                <a:ea typeface="+mj-ea"/>
                <a:cs typeface="+mj-cs"/>
              </a:defRPr>
            </a:lvl1pPr>
          </a:lstStyle>
          <a:p>
            <a:pPr algn="l"/>
            <a:r>
              <a:rPr lang="ja-JP" altLang="en-US" sz="2800" dirty="0" smtClean="0"/>
              <a:t>　</a:t>
            </a:r>
            <a:r>
              <a:rPr lang="en-US" altLang="ja-JP" sz="2800" dirty="0" smtClean="0"/>
              <a:t>I</a:t>
            </a:r>
            <a:r>
              <a:rPr lang="ja-JP" altLang="en-US" sz="2800" dirty="0" err="1" smtClean="0"/>
              <a:t>．</a:t>
            </a:r>
            <a:r>
              <a:rPr lang="ja-JP" altLang="en-US" sz="2800" dirty="0" smtClean="0"/>
              <a:t>決算上の留意事項　</a:t>
            </a:r>
            <a:endParaRPr lang="ja-JP" altLang="en-US" sz="2800" dirty="0"/>
          </a:p>
        </p:txBody>
      </p:sp>
    </p:spTree>
    <p:extLst>
      <p:ext uri="{BB962C8B-B14F-4D97-AF65-F5344CB8AC3E}">
        <p14:creationId xmlns:p14="http://schemas.microsoft.com/office/powerpoint/2010/main" val="387789303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フッター プレースホルダー 3"/>
          <p:cNvSpPr>
            <a:spLocks noGrp="1"/>
          </p:cNvSpPr>
          <p:nvPr>
            <p:ph type="ftr" sz="quarter" idx="11"/>
          </p:nvPr>
        </p:nvSpPr>
        <p:spPr/>
        <p:txBody>
          <a:bodyPr/>
          <a:lstStyle/>
          <a:p>
            <a:r>
              <a:rPr kumimoji="1" lang="zh-CN" altLang="en-US" dirty="0" smtClean="0"/>
              <a:t>大田区福祉部福祉管理課法人指導担当　　</a:t>
            </a:r>
            <a:r>
              <a:rPr kumimoji="1" lang="en-US" altLang="zh-CN" dirty="0" smtClean="0"/>
              <a:t>201</a:t>
            </a:r>
            <a:r>
              <a:rPr kumimoji="1" lang="en-US" altLang="ja-JP" dirty="0" smtClean="0"/>
              <a:t>8</a:t>
            </a:r>
            <a:r>
              <a:rPr kumimoji="1" lang="en-US" altLang="zh-CN" dirty="0" smtClean="0"/>
              <a:t>-</a:t>
            </a:r>
            <a:r>
              <a:rPr kumimoji="1" lang="en-US" altLang="ja-JP" dirty="0" smtClean="0"/>
              <a:t>2</a:t>
            </a:r>
            <a:r>
              <a:rPr kumimoji="1" lang="en-US" altLang="zh-CN" dirty="0" smtClean="0"/>
              <a:t>-2</a:t>
            </a:r>
            <a:r>
              <a:rPr kumimoji="1" lang="en-US" altLang="ja-JP" dirty="0" smtClean="0"/>
              <a:t>0</a:t>
            </a:r>
            <a:endParaRPr kumimoji="1" lang="ja-JP" altLang="en-US" dirty="0"/>
          </a:p>
        </p:txBody>
      </p:sp>
      <p:sp>
        <p:nvSpPr>
          <p:cNvPr id="5" name="スライド番号プレースホルダー 4"/>
          <p:cNvSpPr>
            <a:spLocks noGrp="1"/>
          </p:cNvSpPr>
          <p:nvPr>
            <p:ph type="sldNum" sz="quarter" idx="12"/>
          </p:nvPr>
        </p:nvSpPr>
        <p:spPr/>
        <p:txBody>
          <a:bodyPr/>
          <a:lstStyle/>
          <a:p>
            <a:fld id="{D2D8002D-B5B0-4BAC-B1F6-782DDCCE6D9C}" type="slidenum">
              <a:rPr kumimoji="1" lang="ja-JP" altLang="en-US" smtClean="0"/>
              <a:t>9</a:t>
            </a:fld>
            <a:endParaRPr kumimoji="1" lang="ja-JP" altLang="en-US"/>
          </a:p>
        </p:txBody>
      </p:sp>
      <p:sp>
        <p:nvSpPr>
          <p:cNvPr id="6" name="タイトル 1"/>
          <p:cNvSpPr>
            <a:spLocks noGrp="1"/>
          </p:cNvSpPr>
          <p:nvPr>
            <p:ph type="title"/>
          </p:nvPr>
        </p:nvSpPr>
        <p:spPr>
          <a:xfrm>
            <a:off x="395536" y="260648"/>
            <a:ext cx="4248472" cy="706090"/>
          </a:xfrm>
          <a:solidFill>
            <a:srgbClr val="FFC000"/>
          </a:solidFill>
          <a:ln>
            <a:noFill/>
          </a:ln>
          <a:effectLst>
            <a:outerShdw blurRad="44450" dist="27940" dir="5400000" algn="ctr">
              <a:srgbClr val="000000">
                <a:alpha val="32000"/>
              </a:srgbClr>
            </a:outerShdw>
          </a:effectLst>
          <a:scene3d>
            <a:camera prst="orthographicFront">
              <a:rot lat="0" lon="0" rev="0"/>
            </a:camera>
            <a:lightRig rig="balanced" dir="t">
              <a:rot lat="0" lon="0" rev="8700000"/>
            </a:lightRig>
          </a:scene3d>
          <a:sp3d>
            <a:bevelT w="190500" h="38100"/>
          </a:sp3d>
        </p:spPr>
        <p:txBody>
          <a:bodyPr>
            <a:normAutofit/>
          </a:bodyPr>
          <a:lstStyle/>
          <a:p>
            <a:pPr algn="l"/>
            <a:r>
              <a:rPr lang="ja-JP" altLang="en-US" sz="2800" dirty="0" smtClean="0"/>
              <a:t>　</a:t>
            </a:r>
            <a:r>
              <a:rPr lang="en-US" altLang="ja-JP" sz="2800" dirty="0" smtClean="0"/>
              <a:t>I</a:t>
            </a:r>
            <a:r>
              <a:rPr lang="ja-JP" altLang="en-US" sz="2800" dirty="0" err="1" smtClean="0"/>
              <a:t>．</a:t>
            </a:r>
            <a:r>
              <a:rPr lang="ja-JP" altLang="en-US" sz="2800" dirty="0" smtClean="0"/>
              <a:t>　決算上の留意事項　</a:t>
            </a:r>
            <a:endParaRPr kumimoji="1" lang="ja-JP" altLang="en-US" sz="2800" dirty="0"/>
          </a:p>
        </p:txBody>
      </p:sp>
      <p:sp>
        <p:nvSpPr>
          <p:cNvPr id="7" name="コンテンツ プレースホルダー 2"/>
          <p:cNvSpPr>
            <a:spLocks noGrp="1"/>
          </p:cNvSpPr>
          <p:nvPr>
            <p:ph idx="1"/>
          </p:nvPr>
        </p:nvSpPr>
        <p:spPr>
          <a:xfrm>
            <a:off x="251520" y="1196752"/>
            <a:ext cx="8640960" cy="4680520"/>
          </a:xfrm>
          <a:ln>
            <a:solidFill>
              <a:schemeClr val="tx1"/>
            </a:solidFill>
          </a:ln>
        </p:spPr>
        <p:txBody>
          <a:bodyPr>
            <a:normAutofit fontScale="70000" lnSpcReduction="20000"/>
          </a:bodyPr>
          <a:lstStyle/>
          <a:p>
            <a:pPr marL="0" lvl="0" indent="0">
              <a:buNone/>
            </a:pPr>
            <a:endParaRPr lang="en-US" altLang="ja-JP" sz="800" b="1" u="sng" dirty="0" smtClean="0">
              <a:latin typeface="ＭＳ ゴシック" panose="020B0609070205080204" pitchFamily="49" charset="-128"/>
              <a:ea typeface="ＭＳ ゴシック" panose="020B0609070205080204" pitchFamily="49" charset="-128"/>
            </a:endParaRPr>
          </a:p>
          <a:p>
            <a:pPr marL="0" lvl="0" indent="0">
              <a:buNone/>
            </a:pPr>
            <a:r>
              <a:rPr lang="ja-JP" altLang="en-US" sz="2900" b="1" u="sng" dirty="0" smtClean="0">
                <a:latin typeface="ＭＳ ゴシック" panose="020B0609070205080204" pitchFamily="49" charset="-128"/>
                <a:ea typeface="ＭＳ ゴシック" panose="020B0609070205080204" pitchFamily="49" charset="-128"/>
              </a:rPr>
              <a:t>３．</a:t>
            </a:r>
            <a:r>
              <a:rPr lang="ja-JP" altLang="en-US" sz="2900" b="1" u="sng" dirty="0">
                <a:latin typeface="ＭＳ ゴシック" panose="020B0609070205080204" pitchFamily="49" charset="-128"/>
                <a:ea typeface="ＭＳ ゴシック" panose="020B0609070205080204" pitchFamily="49" charset="-128"/>
              </a:rPr>
              <a:t>電子開示</a:t>
            </a:r>
            <a:r>
              <a:rPr lang="ja-JP" altLang="en-US" sz="2900" b="1" u="sng" dirty="0" smtClean="0">
                <a:latin typeface="ＭＳ ゴシック" panose="020B0609070205080204" pitchFamily="49" charset="-128"/>
                <a:ea typeface="ＭＳ ゴシック" panose="020B0609070205080204" pitchFamily="49" charset="-128"/>
              </a:rPr>
              <a:t>システムの決算数値と、法人で承認された決算数値との乖離</a:t>
            </a:r>
            <a:endParaRPr lang="en-US" altLang="ja-JP" sz="2900" b="1" u="sng" dirty="0">
              <a:latin typeface="ＭＳ ゴシック" panose="020B0609070205080204" pitchFamily="49" charset="-128"/>
              <a:ea typeface="ＭＳ ゴシック" panose="020B0609070205080204" pitchFamily="49" charset="-128"/>
            </a:endParaRPr>
          </a:p>
          <a:p>
            <a:pPr marL="0" lvl="0" indent="0">
              <a:buNone/>
            </a:pPr>
            <a:endParaRPr lang="en-US" altLang="ja-JP" sz="1100" dirty="0" smtClean="0">
              <a:latin typeface="ＭＳ ゴシック" panose="020B0609070205080204" pitchFamily="49" charset="-128"/>
              <a:ea typeface="ＭＳ ゴシック" panose="020B0609070205080204" pitchFamily="49" charset="-128"/>
            </a:endParaRPr>
          </a:p>
          <a:p>
            <a:pPr marL="0" lvl="0" indent="0">
              <a:buNone/>
            </a:pPr>
            <a:r>
              <a:rPr lang="ja-JP" altLang="en-US" sz="2100" dirty="0" smtClean="0">
                <a:latin typeface="ＭＳ ゴシック" panose="020B0609070205080204" pitchFamily="49" charset="-128"/>
                <a:ea typeface="ＭＳ ゴシック" panose="020B0609070205080204" pitchFamily="49" charset="-128"/>
              </a:rPr>
              <a:t>（１）</a:t>
            </a:r>
            <a:r>
              <a:rPr lang="ja-JP" altLang="en-US" sz="2100" dirty="0">
                <a:latin typeface="ＭＳ ゴシック" panose="020B0609070205080204" pitchFamily="49" charset="-128"/>
                <a:ea typeface="ＭＳ ゴシック" panose="020B0609070205080204" pitchFamily="49" charset="-128"/>
              </a:rPr>
              <a:t>電子開示</a:t>
            </a:r>
            <a:r>
              <a:rPr lang="ja-JP" altLang="en-US" sz="2100" dirty="0" smtClean="0">
                <a:latin typeface="ＭＳ ゴシック" panose="020B0609070205080204" pitchFamily="49" charset="-128"/>
                <a:ea typeface="ＭＳ ゴシック" panose="020B0609070205080204" pitchFamily="49" charset="-128"/>
              </a:rPr>
              <a:t>システムの</a:t>
            </a:r>
            <a:r>
              <a:rPr lang="ja-JP" altLang="en-US" sz="2100" dirty="0">
                <a:latin typeface="ＭＳ ゴシック" panose="020B0609070205080204" pitchFamily="49" charset="-128"/>
                <a:ea typeface="ＭＳ ゴシック" panose="020B0609070205080204" pitchFamily="49" charset="-128"/>
              </a:rPr>
              <a:t>決算数値</a:t>
            </a:r>
            <a:r>
              <a:rPr lang="ja-JP" altLang="en-US" sz="2100" dirty="0" smtClean="0">
                <a:latin typeface="ＭＳ ゴシック" panose="020B0609070205080204" pitchFamily="49" charset="-128"/>
                <a:ea typeface="ＭＳ ゴシック" panose="020B0609070205080204" pitchFamily="49" charset="-128"/>
              </a:rPr>
              <a:t>と</a:t>
            </a:r>
            <a:r>
              <a:rPr lang="ja-JP" altLang="en-US" sz="2100" dirty="0">
                <a:latin typeface="ＭＳ ゴシック" panose="020B0609070205080204" pitchFamily="49" charset="-128"/>
                <a:ea typeface="ＭＳ ゴシック" panose="020B0609070205080204" pitchFamily="49" charset="-128"/>
              </a:rPr>
              <a:t>、</a:t>
            </a:r>
            <a:r>
              <a:rPr lang="ja-JP" altLang="en-US" sz="2100" dirty="0" smtClean="0">
                <a:latin typeface="ＭＳ ゴシック" panose="020B0609070205080204" pitchFamily="49" charset="-128"/>
                <a:ea typeface="ＭＳ ゴシック" panose="020B0609070205080204" pitchFamily="49" charset="-128"/>
              </a:rPr>
              <a:t>法人で作成され、理事会・評議員会で承認された決</a:t>
            </a:r>
            <a:r>
              <a:rPr lang="en-US" altLang="ja-JP" sz="2100" dirty="0" smtClean="0">
                <a:latin typeface="ＭＳ ゴシック" panose="020B0609070205080204" pitchFamily="49" charset="-128"/>
                <a:ea typeface="ＭＳ ゴシック" panose="020B0609070205080204" pitchFamily="49" charset="-128"/>
              </a:rPr>
              <a:t/>
            </a:r>
            <a:br>
              <a:rPr lang="en-US" altLang="ja-JP" sz="2100" dirty="0" smtClean="0">
                <a:latin typeface="ＭＳ ゴシック" panose="020B0609070205080204" pitchFamily="49" charset="-128"/>
                <a:ea typeface="ＭＳ ゴシック" panose="020B0609070205080204" pitchFamily="49" charset="-128"/>
              </a:rPr>
            </a:br>
            <a:r>
              <a:rPr lang="ja-JP" altLang="en-US" sz="2100" dirty="0" smtClean="0">
                <a:latin typeface="ＭＳ ゴシック" panose="020B0609070205080204" pitchFamily="49" charset="-128"/>
                <a:ea typeface="ＭＳ ゴシック" panose="020B0609070205080204" pitchFamily="49" charset="-128"/>
              </a:rPr>
              <a:t>　　　算資料の数値との乖離は、１９法人の中で１３法人で発生しました。</a:t>
            </a:r>
            <a:endParaRPr lang="en-US" altLang="ja-JP" sz="2100" dirty="0" smtClean="0">
              <a:latin typeface="ＭＳ ゴシック" panose="020B0609070205080204" pitchFamily="49" charset="-128"/>
              <a:ea typeface="ＭＳ ゴシック" panose="020B0609070205080204" pitchFamily="49" charset="-128"/>
            </a:endParaRPr>
          </a:p>
          <a:p>
            <a:pPr marL="0" lvl="0" indent="0">
              <a:buNone/>
            </a:pPr>
            <a:endParaRPr lang="en-US" altLang="ja-JP" sz="1100" dirty="0">
              <a:latin typeface="ＭＳ ゴシック" panose="020B0609070205080204" pitchFamily="49" charset="-128"/>
              <a:ea typeface="ＭＳ ゴシック" panose="020B0609070205080204" pitchFamily="49" charset="-128"/>
            </a:endParaRPr>
          </a:p>
          <a:p>
            <a:pPr marL="0" lvl="0" indent="0">
              <a:buNone/>
            </a:pPr>
            <a:r>
              <a:rPr lang="ja-JP" altLang="en-US" sz="2100" dirty="0" smtClean="0">
                <a:latin typeface="ＭＳ ゴシック" panose="020B0609070205080204" pitchFamily="49" charset="-128"/>
                <a:ea typeface="ＭＳ ゴシック" panose="020B0609070205080204" pitchFamily="49" charset="-128"/>
              </a:rPr>
              <a:t>（</a:t>
            </a:r>
            <a:r>
              <a:rPr lang="ja-JP" altLang="en-US" sz="2100" dirty="0">
                <a:latin typeface="ＭＳ ゴシック" panose="020B0609070205080204" pitchFamily="49" charset="-128"/>
                <a:ea typeface="ＭＳ ゴシック" panose="020B0609070205080204" pitchFamily="49" charset="-128"/>
              </a:rPr>
              <a:t>２）理事会・評議員会で承認</a:t>
            </a:r>
            <a:r>
              <a:rPr lang="ja-JP" altLang="en-US" sz="2100" dirty="0" smtClean="0">
                <a:latin typeface="ＭＳ ゴシック" panose="020B0609070205080204" pitchFamily="49" charset="-128"/>
                <a:ea typeface="ＭＳ ゴシック" panose="020B0609070205080204" pitchFamily="49" charset="-128"/>
              </a:rPr>
              <a:t>された決算数値は、法人にとって「正式版」であり、これを修正す</a:t>
            </a:r>
            <a:r>
              <a:rPr lang="en-US" altLang="ja-JP" sz="2100" dirty="0" smtClean="0">
                <a:latin typeface="ＭＳ ゴシック" panose="020B0609070205080204" pitchFamily="49" charset="-128"/>
                <a:ea typeface="ＭＳ ゴシック" panose="020B0609070205080204" pitchFamily="49" charset="-128"/>
              </a:rPr>
              <a:t/>
            </a:r>
            <a:br>
              <a:rPr lang="en-US" altLang="ja-JP" sz="2100" dirty="0" smtClean="0">
                <a:latin typeface="ＭＳ ゴシック" panose="020B0609070205080204" pitchFamily="49" charset="-128"/>
                <a:ea typeface="ＭＳ ゴシック" panose="020B0609070205080204" pitchFamily="49" charset="-128"/>
              </a:rPr>
            </a:br>
            <a:r>
              <a:rPr lang="ja-JP" altLang="en-US" sz="2100" dirty="0" smtClean="0">
                <a:latin typeface="ＭＳ ゴシック" panose="020B0609070205080204" pitchFamily="49" charset="-128"/>
                <a:ea typeface="ＭＳ ゴシック" panose="020B0609070205080204" pitchFamily="49" charset="-128"/>
              </a:rPr>
              <a:t>　　　</a:t>
            </a:r>
            <a:r>
              <a:rPr lang="ja-JP" altLang="en-US" sz="2100" dirty="0" err="1" smtClean="0">
                <a:latin typeface="ＭＳ ゴシック" panose="020B0609070205080204" pitchFamily="49" charset="-128"/>
                <a:ea typeface="ＭＳ ゴシック" panose="020B0609070205080204" pitchFamily="49" charset="-128"/>
              </a:rPr>
              <a:t>る</a:t>
            </a:r>
            <a:r>
              <a:rPr lang="ja-JP" altLang="en-US" sz="2100" dirty="0" smtClean="0">
                <a:latin typeface="ＭＳ ゴシック" panose="020B0609070205080204" pitchFamily="49" charset="-128"/>
                <a:ea typeface="ＭＳ ゴシック" panose="020B0609070205080204" pitchFamily="49" charset="-128"/>
              </a:rPr>
              <a:t>場合は決算理事会等で再度承認を得ることが必要ですが、時間的な制約もあり、難しいも　</a:t>
            </a:r>
            <a:r>
              <a:rPr lang="en-US" altLang="ja-JP" sz="2100" dirty="0" smtClean="0">
                <a:latin typeface="ＭＳ ゴシック" panose="020B0609070205080204" pitchFamily="49" charset="-128"/>
                <a:ea typeface="ＭＳ ゴシック" panose="020B0609070205080204" pitchFamily="49" charset="-128"/>
              </a:rPr>
              <a:t/>
            </a:r>
            <a:br>
              <a:rPr lang="en-US" altLang="ja-JP" sz="2100" dirty="0" smtClean="0">
                <a:latin typeface="ＭＳ ゴシック" panose="020B0609070205080204" pitchFamily="49" charset="-128"/>
                <a:ea typeface="ＭＳ ゴシック" panose="020B0609070205080204" pitchFamily="49" charset="-128"/>
              </a:rPr>
            </a:br>
            <a:r>
              <a:rPr lang="ja-JP" altLang="en-US" sz="2100" dirty="0" smtClean="0">
                <a:latin typeface="ＭＳ ゴシック" panose="020B0609070205080204" pitchFamily="49" charset="-128"/>
                <a:ea typeface="ＭＳ ゴシック" panose="020B0609070205080204" pitchFamily="49" charset="-128"/>
              </a:rPr>
              <a:t>　　　のがあります。</a:t>
            </a:r>
            <a:endParaRPr lang="en-US" altLang="ja-JP" sz="2100" dirty="0" smtClean="0">
              <a:latin typeface="ＭＳ ゴシック" panose="020B0609070205080204" pitchFamily="49" charset="-128"/>
              <a:ea typeface="ＭＳ ゴシック" panose="020B0609070205080204" pitchFamily="49" charset="-128"/>
            </a:endParaRPr>
          </a:p>
          <a:p>
            <a:pPr marL="0" lvl="0" indent="0">
              <a:buNone/>
            </a:pPr>
            <a:r>
              <a:rPr lang="ja-JP" altLang="en-US" sz="2100" dirty="0">
                <a:latin typeface="ＭＳ ゴシック" panose="020B0609070205080204" pitchFamily="49" charset="-128"/>
                <a:ea typeface="ＭＳ ゴシック" panose="020B0609070205080204" pitchFamily="49" charset="-128"/>
              </a:rPr>
              <a:t>　</a:t>
            </a:r>
            <a:r>
              <a:rPr lang="ja-JP" altLang="en-US" sz="2100" dirty="0" smtClean="0">
                <a:latin typeface="ＭＳ ゴシック" panose="020B0609070205080204" pitchFamily="49" charset="-128"/>
                <a:ea typeface="ＭＳ ゴシック" panose="020B0609070205080204" pitchFamily="49" charset="-128"/>
              </a:rPr>
              <a:t>　　一方で、電子開示システムの決算数値は、外部公表の対象であり、重要な誤謬があった場合</a:t>
            </a:r>
            <a:r>
              <a:rPr lang="en-US" altLang="ja-JP" sz="2100" dirty="0" smtClean="0">
                <a:latin typeface="ＭＳ ゴシック" panose="020B0609070205080204" pitchFamily="49" charset="-128"/>
                <a:ea typeface="ＭＳ ゴシック" panose="020B0609070205080204" pitchFamily="49" charset="-128"/>
              </a:rPr>
              <a:t/>
            </a:r>
            <a:br>
              <a:rPr lang="en-US" altLang="ja-JP" sz="2100" dirty="0" smtClean="0">
                <a:latin typeface="ＭＳ ゴシック" panose="020B0609070205080204" pitchFamily="49" charset="-128"/>
                <a:ea typeface="ＭＳ ゴシック" panose="020B0609070205080204" pitchFamily="49" charset="-128"/>
              </a:rPr>
            </a:br>
            <a:r>
              <a:rPr lang="ja-JP" altLang="en-US" sz="2100" dirty="0" smtClean="0">
                <a:latin typeface="ＭＳ ゴシック" panose="020B0609070205080204" pitchFamily="49" charset="-128"/>
                <a:ea typeface="ＭＳ ゴシック" panose="020B0609070205080204" pitchFamily="49" charset="-128"/>
              </a:rPr>
              <a:t>　　　は、修正することが、必要であります。　</a:t>
            </a:r>
            <a:r>
              <a:rPr lang="en-US" altLang="ja-JP" sz="2100" dirty="0" smtClean="0">
                <a:latin typeface="ＭＳ ゴシック" panose="020B0609070205080204" pitchFamily="49" charset="-128"/>
                <a:ea typeface="ＭＳ ゴシック" panose="020B0609070205080204" pitchFamily="49" charset="-128"/>
              </a:rPr>
              <a:t/>
            </a:r>
            <a:br>
              <a:rPr lang="en-US" altLang="ja-JP" sz="2100" dirty="0" smtClean="0">
                <a:latin typeface="ＭＳ ゴシック" panose="020B0609070205080204" pitchFamily="49" charset="-128"/>
                <a:ea typeface="ＭＳ ゴシック" panose="020B0609070205080204" pitchFamily="49" charset="-128"/>
              </a:rPr>
            </a:br>
            <a:r>
              <a:rPr lang="ja-JP" altLang="en-US" sz="1900" dirty="0" smtClean="0">
                <a:latin typeface="ＭＳ ゴシック" panose="020B0609070205080204" pitchFamily="49" charset="-128"/>
                <a:ea typeface="ＭＳ ゴシック" panose="020B0609070205080204" pitchFamily="49" charset="-128"/>
              </a:rPr>
              <a:t>　　</a:t>
            </a:r>
            <a:endParaRPr lang="en-US" altLang="ja-JP" sz="1900" dirty="0" smtClean="0">
              <a:latin typeface="ＭＳ ゴシック" panose="020B0609070205080204" pitchFamily="49" charset="-128"/>
              <a:ea typeface="ＭＳ ゴシック" panose="020B0609070205080204" pitchFamily="49" charset="-128"/>
            </a:endParaRPr>
          </a:p>
          <a:p>
            <a:pPr marL="0" lvl="0" indent="0">
              <a:buNone/>
            </a:pPr>
            <a:r>
              <a:rPr lang="ja-JP" altLang="en-US" sz="2100" dirty="0" smtClean="0">
                <a:latin typeface="ＭＳ ゴシック" panose="020B0609070205080204" pitchFamily="49" charset="-128"/>
                <a:ea typeface="ＭＳ ゴシック" panose="020B0609070205080204" pitchFamily="49" charset="-128"/>
              </a:rPr>
              <a:t>（３）平成２９年６月には、電子開示システムの現況報告書の修正</a:t>
            </a:r>
            <a:r>
              <a:rPr lang="ja-JP" altLang="en-US" sz="2100" dirty="0">
                <a:latin typeface="ＭＳ ゴシック" panose="020B0609070205080204" pitchFamily="49" charset="-128"/>
                <a:ea typeface="ＭＳ ゴシック" panose="020B0609070205080204" pitchFamily="49" charset="-128"/>
              </a:rPr>
              <a:t>は、</a:t>
            </a:r>
            <a:r>
              <a:rPr lang="ja-JP" altLang="en-US" sz="2100" dirty="0" smtClean="0">
                <a:latin typeface="ＭＳ ゴシック" panose="020B0609070205080204" pitchFamily="49" charset="-128"/>
                <a:ea typeface="ＭＳ ゴシック" panose="020B0609070205080204" pitchFamily="49" charset="-128"/>
              </a:rPr>
              <a:t>所轄庁として各法人にご指</a:t>
            </a:r>
            <a:r>
              <a:rPr lang="en-US" altLang="ja-JP" sz="2100" dirty="0" smtClean="0">
                <a:latin typeface="ＭＳ ゴシック" panose="020B0609070205080204" pitchFamily="49" charset="-128"/>
                <a:ea typeface="ＭＳ ゴシック" panose="020B0609070205080204" pitchFamily="49" charset="-128"/>
              </a:rPr>
              <a:t/>
            </a:r>
            <a:br>
              <a:rPr lang="en-US" altLang="ja-JP" sz="2100" dirty="0" smtClean="0">
                <a:latin typeface="ＭＳ ゴシック" panose="020B0609070205080204" pitchFamily="49" charset="-128"/>
                <a:ea typeface="ＭＳ ゴシック" panose="020B0609070205080204" pitchFamily="49" charset="-128"/>
              </a:rPr>
            </a:br>
            <a:r>
              <a:rPr lang="ja-JP" altLang="en-US" sz="2100" dirty="0" smtClean="0">
                <a:latin typeface="ＭＳ ゴシック" panose="020B0609070205080204" pitchFamily="49" charset="-128"/>
                <a:ea typeface="ＭＳ ゴシック" panose="020B0609070205080204" pitchFamily="49" charset="-128"/>
              </a:rPr>
              <a:t>　　　示しましたが、乖離のあった決算数値の電子開示システム上の修正は原則と</a:t>
            </a:r>
            <a:r>
              <a:rPr lang="ja-JP" altLang="en-US" sz="2100" dirty="0" err="1" smtClean="0">
                <a:latin typeface="ＭＳ ゴシック" panose="020B0609070205080204" pitchFamily="49" charset="-128"/>
                <a:ea typeface="ＭＳ ゴシック" panose="020B0609070205080204" pitchFamily="49" charset="-128"/>
              </a:rPr>
              <a:t>してして</a:t>
            </a:r>
            <a:r>
              <a:rPr lang="ja-JP" altLang="en-US" sz="2100" dirty="0" smtClean="0">
                <a:latin typeface="ＭＳ ゴシック" panose="020B0609070205080204" pitchFamily="49" charset="-128"/>
                <a:ea typeface="ＭＳ ゴシック" panose="020B0609070205080204" pitchFamily="49" charset="-128"/>
              </a:rPr>
              <a:t>いませ</a:t>
            </a:r>
            <a:r>
              <a:rPr lang="en-US" altLang="ja-JP" sz="2100" dirty="0" smtClean="0">
                <a:latin typeface="ＭＳ ゴシック" panose="020B0609070205080204" pitchFamily="49" charset="-128"/>
                <a:ea typeface="ＭＳ ゴシック" panose="020B0609070205080204" pitchFamily="49" charset="-128"/>
              </a:rPr>
              <a:t/>
            </a:r>
            <a:br>
              <a:rPr lang="en-US" altLang="ja-JP" sz="2100" dirty="0" smtClean="0">
                <a:latin typeface="ＭＳ ゴシック" panose="020B0609070205080204" pitchFamily="49" charset="-128"/>
                <a:ea typeface="ＭＳ ゴシック" panose="020B0609070205080204" pitchFamily="49" charset="-128"/>
              </a:rPr>
            </a:br>
            <a:r>
              <a:rPr lang="ja-JP" altLang="en-US" sz="2100" dirty="0" smtClean="0">
                <a:latin typeface="ＭＳ ゴシック" panose="020B0609070205080204" pitchFamily="49" charset="-128"/>
                <a:ea typeface="ＭＳ ゴシック" panose="020B0609070205080204" pitchFamily="49" charset="-128"/>
              </a:rPr>
              <a:t>　　　ん。然し、平成２９年度決算</a:t>
            </a:r>
            <a:r>
              <a:rPr lang="ja-JP" altLang="en-US" sz="2100" dirty="0">
                <a:latin typeface="ＭＳ ゴシック" panose="020B0609070205080204" pitchFamily="49" charset="-128"/>
                <a:ea typeface="ＭＳ ゴシック" panose="020B0609070205080204" pitchFamily="49" charset="-128"/>
              </a:rPr>
              <a:t>以降</a:t>
            </a:r>
            <a:r>
              <a:rPr lang="ja-JP" altLang="en-US" sz="2100" dirty="0" smtClean="0">
                <a:latin typeface="ＭＳ ゴシック" panose="020B0609070205080204" pitchFamily="49" charset="-128"/>
                <a:ea typeface="ＭＳ ゴシック" panose="020B0609070205080204" pitchFamily="49" charset="-128"/>
              </a:rPr>
              <a:t>は、重要な乖離があった場合は修正は行う必要があります。</a:t>
            </a:r>
            <a:endParaRPr lang="en-US" altLang="ja-JP" sz="2100" dirty="0">
              <a:latin typeface="ＭＳ ゴシック" panose="020B0609070205080204" pitchFamily="49" charset="-128"/>
              <a:ea typeface="ＭＳ ゴシック" panose="020B0609070205080204" pitchFamily="49" charset="-128"/>
            </a:endParaRPr>
          </a:p>
          <a:p>
            <a:pPr marL="0" lvl="0" indent="0">
              <a:buNone/>
            </a:pPr>
            <a:endParaRPr lang="en-US" altLang="ja-JP" sz="1100" dirty="0" smtClean="0">
              <a:latin typeface="ＭＳ ゴシック" panose="020B0609070205080204" pitchFamily="49" charset="-128"/>
              <a:ea typeface="ＭＳ ゴシック" panose="020B0609070205080204" pitchFamily="49" charset="-128"/>
            </a:endParaRPr>
          </a:p>
          <a:p>
            <a:pPr marL="0" lvl="0" indent="0">
              <a:buNone/>
            </a:pPr>
            <a:r>
              <a:rPr lang="ja-JP" altLang="en-US" sz="2100" dirty="0" smtClean="0">
                <a:latin typeface="ＭＳ ゴシック" panose="020B0609070205080204" pitchFamily="49" charset="-128"/>
                <a:ea typeface="ＭＳ ゴシック" panose="020B0609070205080204" pitchFamily="49" charset="-128"/>
              </a:rPr>
              <a:t>（４）数値乖離の主たる原因は以下の通りです。</a:t>
            </a:r>
            <a:endParaRPr lang="en-US" altLang="ja-JP" sz="2100" dirty="0" smtClean="0">
              <a:latin typeface="ＭＳ ゴシック" panose="020B0609070205080204" pitchFamily="49" charset="-128"/>
              <a:ea typeface="ＭＳ ゴシック" panose="020B0609070205080204" pitchFamily="49" charset="-128"/>
            </a:endParaRPr>
          </a:p>
          <a:p>
            <a:pPr marL="0" indent="0">
              <a:buNone/>
            </a:pPr>
            <a:r>
              <a:rPr lang="ja-JP" altLang="en-US" sz="2100" dirty="0" smtClean="0">
                <a:latin typeface="ＭＳ ゴシック" panose="020B0609070205080204" pitchFamily="49" charset="-128"/>
                <a:ea typeface="ＭＳ ゴシック" panose="020B0609070205080204" pitchFamily="49" charset="-128"/>
              </a:rPr>
              <a:t>   </a:t>
            </a:r>
            <a:r>
              <a:rPr lang="ja-JP" altLang="en-US" sz="2100" dirty="0">
                <a:latin typeface="ＭＳ ゴシック" panose="020B0609070205080204" pitchFamily="49" charset="-128"/>
                <a:ea typeface="ＭＳ ゴシック" panose="020B0609070205080204" pitchFamily="49" charset="-128"/>
              </a:rPr>
              <a:t>　</a:t>
            </a:r>
            <a:r>
              <a:rPr lang="ja-JP" altLang="en-US" sz="2100" dirty="0" smtClean="0">
                <a:latin typeface="ＭＳ ゴシック" panose="020B0609070205080204" pitchFamily="49" charset="-128"/>
                <a:ea typeface="ＭＳ ゴシック" panose="020B0609070205080204" pitchFamily="49" charset="-128"/>
              </a:rPr>
              <a:t>①内部</a:t>
            </a:r>
            <a:r>
              <a:rPr lang="ja-JP" altLang="en-US" sz="2100" dirty="0">
                <a:latin typeface="ＭＳ ゴシック" panose="020B0609070205080204" pitchFamily="49" charset="-128"/>
                <a:ea typeface="ＭＳ ゴシック" panose="020B0609070205080204" pitchFamily="49" charset="-128"/>
              </a:rPr>
              <a:t>取引の消去</a:t>
            </a:r>
            <a:r>
              <a:rPr lang="ja-JP" altLang="en-US" sz="2100" dirty="0" smtClean="0">
                <a:latin typeface="ＭＳ ゴシック" panose="020B0609070205080204" pitchFamily="49" charset="-128"/>
                <a:ea typeface="ＭＳ ゴシック" panose="020B0609070205080204" pitchFamily="49" charset="-128"/>
              </a:rPr>
              <a:t>において、数値の未入力</a:t>
            </a:r>
            <a:r>
              <a:rPr lang="ja-JP" altLang="en-US" sz="2100" dirty="0">
                <a:latin typeface="ＭＳ ゴシック" panose="020B0609070205080204" pitchFamily="49" charset="-128"/>
                <a:ea typeface="ＭＳ ゴシック" panose="020B0609070205080204" pitchFamily="49" charset="-128"/>
              </a:rPr>
              <a:t>もしくは、</a:t>
            </a:r>
            <a:r>
              <a:rPr lang="ja-JP" altLang="en-US" sz="2100" dirty="0" smtClean="0">
                <a:latin typeface="ＭＳ ゴシック" panose="020B0609070205080204" pitchFamily="49" charset="-128"/>
                <a:ea typeface="ＭＳ ゴシック" panose="020B0609070205080204" pitchFamily="49" charset="-128"/>
              </a:rPr>
              <a:t>マイナスで入力</a:t>
            </a:r>
            <a:endParaRPr lang="en-US" altLang="ja-JP" sz="2100" dirty="0" smtClean="0">
              <a:latin typeface="ＭＳ ゴシック" panose="020B0609070205080204" pitchFamily="49" charset="-128"/>
              <a:ea typeface="ＭＳ ゴシック" panose="020B0609070205080204" pitchFamily="49" charset="-128"/>
            </a:endParaRPr>
          </a:p>
          <a:p>
            <a:pPr marL="0" indent="0">
              <a:buNone/>
            </a:pPr>
            <a:r>
              <a:rPr lang="ja-JP" altLang="en-US" sz="2100" dirty="0">
                <a:latin typeface="ＭＳ ゴシック" panose="020B0609070205080204" pitchFamily="49" charset="-128"/>
                <a:ea typeface="ＭＳ ゴシック" panose="020B0609070205080204" pitchFamily="49" charset="-128"/>
              </a:rPr>
              <a:t>　</a:t>
            </a:r>
            <a:r>
              <a:rPr lang="ja-JP" altLang="en-US" sz="2100" dirty="0" smtClean="0">
                <a:latin typeface="ＭＳ ゴシック" panose="020B0609070205080204" pitchFamily="49" charset="-128"/>
                <a:ea typeface="ＭＳ ゴシック" panose="020B0609070205080204" pitchFamily="49" charset="-128"/>
              </a:rPr>
              <a:t>　</a:t>
            </a:r>
            <a:r>
              <a:rPr lang="ja-JP" altLang="en-US" sz="2100" dirty="0">
                <a:latin typeface="ＭＳ ゴシック" panose="020B0609070205080204" pitchFamily="49" charset="-128"/>
                <a:ea typeface="ＭＳ ゴシック" panose="020B0609070205080204" pitchFamily="49" charset="-128"/>
              </a:rPr>
              <a:t> </a:t>
            </a:r>
            <a:r>
              <a:rPr lang="ja-JP" altLang="en-US" sz="2100" dirty="0" smtClean="0">
                <a:latin typeface="ＭＳ ゴシック" panose="020B0609070205080204" pitchFamily="49" charset="-128"/>
                <a:ea typeface="ＭＳ ゴシック" panose="020B0609070205080204" pitchFamily="49" charset="-128"/>
              </a:rPr>
              <a:t>②数値の入力ミス、入力する行のずれ</a:t>
            </a:r>
            <a:endParaRPr lang="en-US" altLang="ja-JP" sz="2100" dirty="0" smtClean="0">
              <a:latin typeface="ＭＳ ゴシック" panose="020B0609070205080204" pitchFamily="49" charset="-128"/>
              <a:ea typeface="ＭＳ ゴシック" panose="020B0609070205080204" pitchFamily="49" charset="-128"/>
            </a:endParaRPr>
          </a:p>
          <a:p>
            <a:pPr marL="0" indent="0">
              <a:buNone/>
            </a:pPr>
            <a:r>
              <a:rPr lang="ja-JP" altLang="en-US" sz="2100" dirty="0" smtClean="0">
                <a:latin typeface="ＭＳ ゴシック" panose="020B0609070205080204" pitchFamily="49" charset="-128"/>
                <a:ea typeface="ＭＳ ゴシック" panose="020B0609070205080204" pitchFamily="49" charset="-128"/>
              </a:rPr>
              <a:t>     ③資金</a:t>
            </a:r>
            <a:r>
              <a:rPr lang="ja-JP" altLang="en-US" sz="2100" dirty="0">
                <a:latin typeface="ＭＳ ゴシック" panose="020B0609070205080204" pitchFamily="49" charset="-128"/>
                <a:ea typeface="ＭＳ ゴシック" panose="020B0609070205080204" pitchFamily="49" charset="-128"/>
              </a:rPr>
              <a:t>収支計算書の予算欄数値の入力</a:t>
            </a:r>
            <a:r>
              <a:rPr lang="ja-JP" altLang="en-US" sz="2100" dirty="0" smtClean="0">
                <a:latin typeface="ＭＳ ゴシック" panose="020B0609070205080204" pitchFamily="49" charset="-128"/>
                <a:ea typeface="ＭＳ ゴシック" panose="020B0609070205080204" pitchFamily="49" charset="-128"/>
              </a:rPr>
              <a:t>ミス</a:t>
            </a:r>
            <a:endParaRPr lang="en-US" altLang="ja-JP" sz="2100" dirty="0" smtClean="0">
              <a:latin typeface="ＭＳ ゴシック" panose="020B0609070205080204" pitchFamily="49" charset="-128"/>
              <a:ea typeface="ＭＳ ゴシック" panose="020B0609070205080204" pitchFamily="49" charset="-128"/>
            </a:endParaRPr>
          </a:p>
          <a:p>
            <a:pPr marL="0" indent="0">
              <a:buNone/>
            </a:pPr>
            <a:r>
              <a:rPr lang="en-US" altLang="ja-JP" sz="2100" dirty="0">
                <a:latin typeface="ＭＳ ゴシック" panose="020B0609070205080204" pitchFamily="49" charset="-128"/>
                <a:ea typeface="ＭＳ ゴシック" panose="020B0609070205080204" pitchFamily="49" charset="-128"/>
              </a:rPr>
              <a:t> </a:t>
            </a:r>
            <a:r>
              <a:rPr lang="en-US" altLang="ja-JP" sz="2100" dirty="0" smtClean="0">
                <a:latin typeface="ＭＳ ゴシック" panose="020B0609070205080204" pitchFamily="49" charset="-128"/>
                <a:ea typeface="ＭＳ ゴシック" panose="020B0609070205080204" pitchFamily="49" charset="-128"/>
              </a:rPr>
              <a:t>    </a:t>
            </a:r>
            <a:r>
              <a:rPr lang="ja-JP" altLang="en-US" sz="2100" dirty="0" smtClean="0">
                <a:latin typeface="ＭＳ ゴシック" panose="020B0609070205080204" pitchFamily="49" charset="-128"/>
                <a:ea typeface="ＭＳ ゴシック" panose="020B0609070205080204" pitchFamily="49" charset="-128"/>
              </a:rPr>
              <a:t>④貸借</a:t>
            </a:r>
            <a:r>
              <a:rPr lang="ja-JP" altLang="en-US" sz="2100" dirty="0">
                <a:latin typeface="ＭＳ ゴシック" panose="020B0609070205080204" pitchFamily="49" charset="-128"/>
                <a:ea typeface="ＭＳ ゴシック" panose="020B0609070205080204" pitchFamily="49" charset="-128"/>
              </a:rPr>
              <a:t>対照表の</a:t>
            </a:r>
            <a:r>
              <a:rPr lang="ja-JP" altLang="en-US" sz="2100" dirty="0" smtClean="0">
                <a:latin typeface="ＭＳ ゴシック" panose="020B0609070205080204" pitchFamily="49" charset="-128"/>
                <a:ea typeface="ＭＳ ゴシック" panose="020B0609070205080204" pitchFamily="49" charset="-128"/>
              </a:rPr>
              <a:t>前年度数値の</a:t>
            </a:r>
            <a:r>
              <a:rPr lang="ja-JP" altLang="en-US" sz="2100" dirty="0">
                <a:latin typeface="ＭＳ ゴシック" panose="020B0609070205080204" pitchFamily="49" charset="-128"/>
                <a:ea typeface="ＭＳ ゴシック" panose="020B0609070205080204" pitchFamily="49" charset="-128"/>
              </a:rPr>
              <a:t>入力</a:t>
            </a:r>
            <a:r>
              <a:rPr lang="ja-JP" altLang="en-US" sz="2100" dirty="0" smtClean="0">
                <a:latin typeface="ＭＳ ゴシック" panose="020B0609070205080204" pitchFamily="49" charset="-128"/>
                <a:ea typeface="ＭＳ ゴシック" panose="020B0609070205080204" pitchFamily="49" charset="-128"/>
              </a:rPr>
              <a:t>ミス</a:t>
            </a:r>
            <a:endParaRPr lang="en-US" altLang="ja-JP" sz="2100" dirty="0" smtClean="0">
              <a:latin typeface="ＭＳ ゴシック" panose="020B0609070205080204" pitchFamily="49" charset="-128"/>
              <a:ea typeface="ＭＳ ゴシック" panose="020B0609070205080204" pitchFamily="49" charset="-128"/>
            </a:endParaRPr>
          </a:p>
          <a:p>
            <a:pPr marL="0" lvl="0" indent="0">
              <a:buNone/>
            </a:pPr>
            <a:r>
              <a:rPr lang="en-US" altLang="ja-JP" sz="2100" dirty="0">
                <a:latin typeface="ＭＳ ゴシック" panose="020B0609070205080204" pitchFamily="49" charset="-128"/>
                <a:ea typeface="ＭＳ ゴシック" panose="020B0609070205080204" pitchFamily="49" charset="-128"/>
              </a:rPr>
              <a:t> </a:t>
            </a:r>
            <a:r>
              <a:rPr lang="en-US" altLang="ja-JP" sz="2100" dirty="0" smtClean="0">
                <a:latin typeface="ＭＳ ゴシック" panose="020B0609070205080204" pitchFamily="49" charset="-128"/>
                <a:ea typeface="ＭＳ ゴシック" panose="020B0609070205080204" pitchFamily="49" charset="-128"/>
              </a:rPr>
              <a:t>    </a:t>
            </a:r>
            <a:r>
              <a:rPr lang="ja-JP" altLang="en-US" sz="2100" dirty="0" smtClean="0">
                <a:latin typeface="ＭＳ ゴシック" panose="020B0609070205080204" pitchFamily="49" charset="-128"/>
                <a:ea typeface="ＭＳ ゴシック" panose="020B0609070205080204" pitchFamily="49" charset="-128"/>
              </a:rPr>
              <a:t>⑤拠点</a:t>
            </a:r>
            <a:r>
              <a:rPr lang="ja-JP" altLang="en-US" sz="2100" dirty="0">
                <a:latin typeface="ＭＳ ゴシック" panose="020B0609070205080204" pitchFamily="49" charset="-128"/>
                <a:ea typeface="ＭＳ ゴシック" panose="020B0609070205080204" pitchFamily="49" charset="-128"/>
              </a:rPr>
              <a:t>区分、ｻｰﾋﾞｽ区分通りに内訳表、明細書が作成されて</a:t>
            </a:r>
            <a:r>
              <a:rPr lang="ja-JP" altLang="en-US" sz="2100" dirty="0" smtClean="0">
                <a:latin typeface="ＭＳ ゴシック" panose="020B0609070205080204" pitchFamily="49" charset="-128"/>
                <a:ea typeface="ＭＳ ゴシック" panose="020B0609070205080204" pitchFamily="49" charset="-128"/>
              </a:rPr>
              <a:t>いない　</a:t>
            </a:r>
            <a:endParaRPr lang="en-US" altLang="ja-JP" sz="2100" dirty="0">
              <a:latin typeface="ＭＳ ゴシック" panose="020B0609070205080204" pitchFamily="49" charset="-128"/>
              <a:ea typeface="ＭＳ ゴシック" panose="020B0609070205080204" pitchFamily="49" charset="-128"/>
            </a:endParaRPr>
          </a:p>
        </p:txBody>
      </p:sp>
    </p:spTree>
    <p:extLst>
      <p:ext uri="{BB962C8B-B14F-4D97-AF65-F5344CB8AC3E}">
        <p14:creationId xmlns:p14="http://schemas.microsoft.com/office/powerpoint/2010/main" val="3891809872"/>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436</Words>
  <Application>Microsoft Office PowerPoint</Application>
  <PresentationFormat>画面に合わせる (4:3)</PresentationFormat>
  <Paragraphs>389</Paragraphs>
  <Slides>24</Slides>
  <Notes>2</Notes>
  <HiddenSlides>0</HiddenSlides>
  <MMClips>0</MMClips>
  <ScaleCrop>false</ScaleCrop>
  <HeadingPairs>
    <vt:vector size="4" baseType="variant">
      <vt:variant>
        <vt:lpstr>テーマ</vt:lpstr>
      </vt:variant>
      <vt:variant>
        <vt:i4>1</vt:i4>
      </vt:variant>
      <vt:variant>
        <vt:lpstr>スライド タイトル</vt:lpstr>
      </vt:variant>
      <vt:variant>
        <vt:i4>24</vt:i4>
      </vt:variant>
    </vt:vector>
  </HeadingPairs>
  <TitlesOfParts>
    <vt:vector size="25" baseType="lpstr">
      <vt:lpstr>Office テーマ</vt:lpstr>
      <vt:lpstr>PowerPoint プレゼンテーション</vt:lpstr>
      <vt:lpstr>　　目　次</vt:lpstr>
      <vt:lpstr>　I．決算上の留意事項　</vt:lpstr>
      <vt:lpstr>　I．決算上の留意事項　</vt:lpstr>
      <vt:lpstr>　I．決算上の留意事項　</vt:lpstr>
      <vt:lpstr>　I．決算上の留意事項　</vt:lpstr>
      <vt:lpstr>PowerPoint プレゼンテーション</vt:lpstr>
      <vt:lpstr>　I．決算上の留意事項　</vt:lpstr>
      <vt:lpstr>　I．　決算上の留意事項　</vt:lpstr>
      <vt:lpstr>　I．　決算上の留意事項　</vt:lpstr>
      <vt:lpstr>　I．　決算上の留意事項　</vt:lpstr>
      <vt:lpstr> II． Ｈ２９年版　経理規程の改定に関するポイント </vt:lpstr>
      <vt:lpstr> II．Ｈ２９年版　経理規程の改定に関するポイント </vt:lpstr>
      <vt:lpstr>III．財務諸表等電子開示システムの留意事項</vt:lpstr>
      <vt:lpstr>III．財務諸表等電子開示システムの留意事項</vt:lpstr>
      <vt:lpstr>III．財務諸表等電子開示システムの留意事項</vt:lpstr>
      <vt:lpstr>III．財務諸表等電子開示システムの留意事項</vt:lpstr>
      <vt:lpstr>III．財務諸表等電子開示システムの留意事項</vt:lpstr>
      <vt:lpstr>IV．　ホームページによる情報開示について</vt:lpstr>
      <vt:lpstr>V．　さいごに　　　</vt:lpstr>
      <vt:lpstr>　補足資料　（１）</vt:lpstr>
      <vt:lpstr>　補足資料　（２）</vt:lpstr>
      <vt:lpstr>　補足資料　（３）</vt:lpstr>
      <vt:lpstr>PowerPoint プレゼンテーション</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ModifiedBy/>
  <cp:revision>1</cp:revision>
  <dcterms:created xsi:type="dcterms:W3CDTF">2019-03-04T01:45:21Z</dcterms:created>
  <dcterms:modified xsi:type="dcterms:W3CDTF">2019-03-04T01:53:06Z</dcterms:modified>
</cp:coreProperties>
</file>

<file path=docProps/thumbnail.jpeg>
</file>