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52" r:id="rId1"/>
  </p:sldMasterIdLst>
  <p:notesMasterIdLst>
    <p:notesMasterId r:id="rId14"/>
  </p:notesMasterIdLst>
  <p:handoutMasterIdLst>
    <p:handoutMasterId r:id="rId15"/>
  </p:handoutMasterIdLst>
  <p:sldIdLst>
    <p:sldId id="256" r:id="rId2"/>
    <p:sldId id="270" r:id="rId3"/>
    <p:sldId id="271" r:id="rId4"/>
    <p:sldId id="266" r:id="rId5"/>
    <p:sldId id="264" r:id="rId6"/>
    <p:sldId id="263" r:id="rId7"/>
    <p:sldId id="259" r:id="rId8"/>
    <p:sldId id="262" r:id="rId9"/>
    <p:sldId id="272" r:id="rId10"/>
    <p:sldId id="267" r:id="rId11"/>
    <p:sldId id="268" r:id="rId12"/>
    <p:sldId id="269" r:id="rId13"/>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5" d="100"/>
          <a:sy n="75" d="100"/>
        </p:scale>
        <p:origin x="-123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EFA362C-3520-4F08-832E-A73DC77E978F}" type="datetimeFigureOut">
              <a:rPr kumimoji="1" lang="ja-JP" altLang="en-US" smtClean="0"/>
              <a:t>2019/3/4</a:t>
            </a:fld>
            <a:endParaRPr kumimoji="1" lang="ja-JP" altLang="en-US"/>
          </a:p>
        </p:txBody>
      </p:sp>
      <p:sp>
        <p:nvSpPr>
          <p:cNvPr id="4" name="フッター プレースホルダー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r>
              <a:rPr kumimoji="1" lang="ja-JP" altLang="en-US" smtClean="0"/>
              <a:t>平成</a:t>
            </a:r>
            <a:r>
              <a:rPr kumimoji="1" lang="en-US" altLang="ja-JP" smtClean="0"/>
              <a:t>30</a:t>
            </a:r>
            <a:r>
              <a:rPr kumimoji="1" lang="ja-JP" altLang="en-US" smtClean="0"/>
              <a:t>年</a:t>
            </a:r>
            <a:r>
              <a:rPr kumimoji="1" lang="en-US" altLang="ja-JP" smtClean="0"/>
              <a:t>2</a:t>
            </a:r>
            <a:r>
              <a:rPr kumimoji="1" lang="ja-JP" altLang="en-US" smtClean="0"/>
              <a:t>月</a:t>
            </a:r>
            <a:r>
              <a:rPr kumimoji="1" lang="en-US" altLang="ja-JP" smtClean="0"/>
              <a:t>20</a:t>
            </a:r>
            <a:r>
              <a:rPr kumimoji="1" lang="ja-JP" altLang="en-US" smtClean="0"/>
              <a:t>日　福祉管理課法人指導担当</a:t>
            </a:r>
            <a:endParaRPr kumimoji="1" lang="ja-JP" altLang="en-US"/>
          </a:p>
        </p:txBody>
      </p:sp>
      <p:sp>
        <p:nvSpPr>
          <p:cNvPr id="5" name="スライド番号プレースホルダー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FAC89F85-2497-4916-BC37-5E8C1FEB1153}" type="slidenum">
              <a:rPr kumimoji="1" lang="ja-JP" altLang="en-US" smtClean="0"/>
              <a:t>‹#›</a:t>
            </a:fld>
            <a:endParaRPr kumimoji="1" lang="ja-JP" altLang="en-US"/>
          </a:p>
        </p:txBody>
      </p:sp>
    </p:spTree>
    <p:extLst>
      <p:ext uri="{BB962C8B-B14F-4D97-AF65-F5344CB8AC3E}">
        <p14:creationId xmlns:p14="http://schemas.microsoft.com/office/powerpoint/2010/main" val="171260272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BC3A8768-4F98-4357-913F-407ED02A7C9E}" type="datetimeFigureOut">
              <a:rPr kumimoji="1" lang="ja-JP" altLang="en-US" smtClean="0"/>
              <a:t>2019/3/4</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r>
              <a:rPr kumimoji="1" lang="ja-JP" altLang="en-US" smtClean="0"/>
              <a:t>平成</a:t>
            </a:r>
            <a:r>
              <a:rPr kumimoji="1" lang="en-US" altLang="ja-JP" smtClean="0"/>
              <a:t>30</a:t>
            </a:r>
            <a:r>
              <a:rPr kumimoji="1" lang="ja-JP" altLang="en-US" smtClean="0"/>
              <a:t>年</a:t>
            </a:r>
            <a:r>
              <a:rPr kumimoji="1" lang="en-US" altLang="ja-JP" smtClean="0"/>
              <a:t>2</a:t>
            </a:r>
            <a:r>
              <a:rPr kumimoji="1" lang="ja-JP" altLang="en-US" smtClean="0"/>
              <a:t>月</a:t>
            </a:r>
            <a:r>
              <a:rPr kumimoji="1" lang="en-US" altLang="ja-JP" smtClean="0"/>
              <a:t>20</a:t>
            </a:r>
            <a:r>
              <a:rPr kumimoji="1" lang="ja-JP" altLang="en-US" smtClean="0"/>
              <a:t>日　福祉管理課法人指導担当</a:t>
            </a:r>
            <a:endParaRPr kumimoji="1" lang="ja-JP" altLang="en-US"/>
          </a:p>
        </p:txBody>
      </p:sp>
      <p:sp>
        <p:nvSpPr>
          <p:cNvPr id="7" name="スライド番号プレースホルダー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933C7575-48A8-49F4-A9BF-F839409F342A}" type="slidenum">
              <a:rPr kumimoji="1" lang="ja-JP" altLang="en-US" smtClean="0"/>
              <a:t>‹#›</a:t>
            </a:fld>
            <a:endParaRPr kumimoji="1" lang="ja-JP" altLang="en-US"/>
          </a:p>
        </p:txBody>
      </p:sp>
    </p:spTree>
    <p:extLst>
      <p:ext uri="{BB962C8B-B14F-4D97-AF65-F5344CB8AC3E}">
        <p14:creationId xmlns:p14="http://schemas.microsoft.com/office/powerpoint/2010/main" val="209415194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3C7575-48A8-49F4-A9BF-F839409F342A}"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平成</a:t>
            </a:r>
            <a:r>
              <a:rPr kumimoji="1" lang="en-US" altLang="ja-JP" smtClean="0"/>
              <a:t>30</a:t>
            </a:r>
            <a:r>
              <a:rPr kumimoji="1" lang="ja-JP" altLang="en-US" smtClean="0"/>
              <a:t>年</a:t>
            </a:r>
            <a:r>
              <a:rPr kumimoji="1" lang="en-US" altLang="ja-JP" smtClean="0"/>
              <a:t>2</a:t>
            </a:r>
            <a:r>
              <a:rPr kumimoji="1" lang="ja-JP" altLang="en-US" smtClean="0"/>
              <a:t>月</a:t>
            </a:r>
            <a:r>
              <a:rPr kumimoji="1" lang="en-US" altLang="ja-JP" smtClean="0"/>
              <a:t>20</a:t>
            </a:r>
            <a:r>
              <a:rPr kumimoji="1" lang="ja-JP" altLang="en-US" smtClean="0"/>
              <a:t>日　福祉管理課法人指導担当</a:t>
            </a:r>
            <a:endParaRPr kumimoji="1" lang="ja-JP" altLang="en-US"/>
          </a:p>
        </p:txBody>
      </p:sp>
    </p:spTree>
    <p:extLst>
      <p:ext uri="{BB962C8B-B14F-4D97-AF65-F5344CB8AC3E}">
        <p14:creationId xmlns:p14="http://schemas.microsoft.com/office/powerpoint/2010/main" val="2538829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29AA635-5DE6-49FB-82F6-319C2C83D768}" type="datetime1">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582533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F1FFDEB-7242-4EB8-B99A-B7BB83386AB3}" type="datetime1">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759113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323A566-5662-47D2-894B-EE5696CB3DAB}" type="datetime1">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40509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C914343-5B14-4071-978A-8631B5FE2983}" type="datetime1">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004456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80F7FD4-A4C3-417B-BB1B-D200A8BB91EA}" type="datetime1">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850476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F8218F8-A543-42D5-80DD-AA5B95CD4955}" type="datetime1">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028887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CAB74D4-CB3F-4097-ACB4-F05728371048}" type="datetime1">
              <a:rPr kumimoji="1" lang="ja-JP" altLang="en-US" smtClean="0"/>
              <a:t>2019/3/4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52905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B241246-0E23-4122-A740-64FB1F816B7B}" type="datetime1">
              <a:rPr kumimoji="1" lang="ja-JP" altLang="en-US" smtClean="0"/>
              <a:t>2019/3/4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206901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8C5AC4D-0A59-4B8D-AA16-D851511D659B}" type="datetime1">
              <a:rPr kumimoji="1" lang="ja-JP" altLang="en-US" smtClean="0"/>
              <a:t>2019/3/4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081851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B7426E9-5D30-41B3-935D-FEBF90B0B9BB}" type="datetime1">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941848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118FC8E-FDEF-4989-B4AF-8F9BC8258182}" type="datetime1">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31298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C8B49F-6D8F-47FA-AA2E-14E5AA3B2512}" type="datetime1">
              <a:rPr kumimoji="1" lang="ja-JP" altLang="en-US" smtClean="0"/>
              <a:t>2019/3/4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17772740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kumimoji="1" lang="ja-JP" altLang="en-US" dirty="0" smtClean="0"/>
              <a:t>平成</a:t>
            </a:r>
            <a:r>
              <a:rPr kumimoji="1" lang="en-US" altLang="ja-JP" dirty="0" smtClean="0"/>
              <a:t>30</a:t>
            </a:r>
            <a:r>
              <a:rPr kumimoji="1" lang="ja-JP" altLang="en-US" dirty="0" smtClean="0"/>
              <a:t>年度における</a:t>
            </a:r>
            <a:r>
              <a:rPr kumimoji="1" lang="en-US" altLang="ja-JP" dirty="0" smtClean="0"/>
              <a:t/>
            </a:r>
            <a:br>
              <a:rPr kumimoji="1" lang="en-US" altLang="ja-JP" dirty="0" smtClean="0"/>
            </a:br>
            <a:r>
              <a:rPr kumimoji="1" lang="ja-JP" altLang="en-US" dirty="0" smtClean="0"/>
              <a:t>社会福祉充実計画の</a:t>
            </a:r>
            <a:r>
              <a:rPr kumimoji="1" lang="en-US" altLang="ja-JP" dirty="0" smtClean="0"/>
              <a:t/>
            </a:r>
            <a:br>
              <a:rPr kumimoji="1" lang="en-US" altLang="ja-JP" dirty="0" smtClean="0"/>
            </a:br>
            <a:r>
              <a:rPr kumimoji="1" lang="ja-JP" altLang="en-US" dirty="0" smtClean="0"/>
              <a:t>作成・変更について</a:t>
            </a:r>
            <a:endParaRPr kumimoji="1" lang="ja-JP" altLang="en-US" dirty="0"/>
          </a:p>
        </p:txBody>
      </p:sp>
      <p:sp>
        <p:nvSpPr>
          <p:cNvPr id="3" name="サブタイトル 2"/>
          <p:cNvSpPr>
            <a:spLocks noGrp="1"/>
          </p:cNvSpPr>
          <p:nvPr>
            <p:ph type="subTitle" idx="1"/>
          </p:nvPr>
        </p:nvSpPr>
        <p:spPr/>
        <p:txBody>
          <a:bodyPr>
            <a:normAutofit/>
          </a:bodyPr>
          <a:lstStyle/>
          <a:p>
            <a:r>
              <a:rPr kumimoji="1" lang="ja-JP" altLang="en-US" dirty="0" smtClean="0"/>
              <a:t>平成</a:t>
            </a:r>
            <a:r>
              <a:rPr kumimoji="1" lang="en-US" altLang="ja-JP" dirty="0" smtClean="0"/>
              <a:t>30</a:t>
            </a:r>
            <a:r>
              <a:rPr kumimoji="1" lang="ja-JP" altLang="en-US" dirty="0" smtClean="0"/>
              <a:t>年</a:t>
            </a:r>
            <a:r>
              <a:rPr kumimoji="1" lang="en-US" altLang="ja-JP" dirty="0" smtClean="0"/>
              <a:t>2</a:t>
            </a:r>
            <a:r>
              <a:rPr kumimoji="1" lang="ja-JP" altLang="en-US" dirty="0" smtClean="0"/>
              <a:t>月</a:t>
            </a:r>
            <a:r>
              <a:rPr kumimoji="1" lang="en-US" altLang="ja-JP" dirty="0" smtClean="0"/>
              <a:t>20</a:t>
            </a:r>
            <a:r>
              <a:rPr lang="ja-JP" altLang="en-US" dirty="0" smtClean="0"/>
              <a:t>日</a:t>
            </a:r>
            <a:endParaRPr lang="en-US" altLang="ja-JP" dirty="0" smtClean="0"/>
          </a:p>
          <a:p>
            <a:r>
              <a:rPr kumimoji="1" lang="ja-JP" altLang="en-US" dirty="0"/>
              <a:t>大田区福祉部福祉</a:t>
            </a:r>
            <a:r>
              <a:rPr kumimoji="1" lang="ja-JP" altLang="en-US" dirty="0" smtClean="0"/>
              <a:t>管理課</a:t>
            </a:r>
            <a:endParaRPr kumimoji="1" lang="en-US" altLang="ja-JP" dirty="0" smtClean="0"/>
          </a:p>
          <a:p>
            <a:r>
              <a:rPr kumimoji="1" lang="ja-JP" altLang="en-US" dirty="0" smtClean="0"/>
              <a:t>法人指導</a:t>
            </a:r>
            <a:r>
              <a:rPr lang="ja-JP" altLang="en-US" dirty="0"/>
              <a:t>担当</a:t>
            </a:r>
            <a:endParaRPr kumimoji="1" lang="ja-JP" altLang="en-US" dirty="0"/>
          </a:p>
        </p:txBody>
      </p:sp>
      <p:sp>
        <p:nvSpPr>
          <p:cNvPr id="4" name="テキスト ボックス 3"/>
          <p:cNvSpPr txBox="1"/>
          <p:nvPr/>
        </p:nvSpPr>
        <p:spPr>
          <a:xfrm>
            <a:off x="6804248" y="404664"/>
            <a:ext cx="1368152" cy="369332"/>
          </a:xfrm>
          <a:prstGeom prst="rect">
            <a:avLst/>
          </a:prstGeom>
          <a:noFill/>
          <a:ln>
            <a:solidFill>
              <a:schemeClr val="tx1"/>
            </a:solidFill>
          </a:ln>
        </p:spPr>
        <p:txBody>
          <a:bodyPr wrap="square" rtlCol="0">
            <a:spAutoFit/>
          </a:bodyPr>
          <a:lstStyle/>
          <a:p>
            <a:r>
              <a:rPr kumimoji="1" lang="ja-JP" altLang="en-US" dirty="0" smtClean="0"/>
              <a:t>資料４－１</a:t>
            </a:r>
            <a:endParaRPr kumimoji="1" lang="ja-JP" altLang="en-US" dirty="0"/>
          </a:p>
        </p:txBody>
      </p:sp>
    </p:spTree>
    <p:extLst>
      <p:ext uri="{BB962C8B-B14F-4D97-AF65-F5344CB8AC3E}">
        <p14:creationId xmlns:p14="http://schemas.microsoft.com/office/powerpoint/2010/main" val="1238502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b="1" u="sng" dirty="0" smtClean="0"/>
              <a:t>社会福祉充実計画に関する</a:t>
            </a:r>
            <a:r>
              <a:rPr lang="en-US" altLang="ja-JP" b="1" u="sng" dirty="0" smtClean="0"/>
              <a:t/>
            </a:r>
            <a:br>
              <a:rPr lang="en-US" altLang="ja-JP" b="1" u="sng" dirty="0" smtClean="0"/>
            </a:br>
            <a:r>
              <a:rPr lang="ja-JP" altLang="ja-JP" b="1" u="sng" dirty="0" smtClean="0"/>
              <a:t>大田区</a:t>
            </a:r>
            <a:r>
              <a:rPr lang="ja-JP" altLang="ja-JP" b="1" u="sng" dirty="0"/>
              <a:t>の</a:t>
            </a:r>
            <a:r>
              <a:rPr lang="ja-JP" altLang="ja-JP" b="1" u="sng" dirty="0" smtClean="0"/>
              <a:t>様式</a:t>
            </a:r>
            <a:endParaRPr kumimoji="1" lang="ja-JP" altLang="en-US" dirty="0"/>
          </a:p>
        </p:txBody>
      </p:sp>
      <p:sp>
        <p:nvSpPr>
          <p:cNvPr id="3" name="コンテンツ プレースホルダー 2"/>
          <p:cNvSpPr>
            <a:spLocks noGrp="1"/>
          </p:cNvSpPr>
          <p:nvPr>
            <p:ph idx="1"/>
          </p:nvPr>
        </p:nvSpPr>
        <p:spPr/>
        <p:txBody>
          <a:bodyPr/>
          <a:lstStyle/>
          <a:p>
            <a:r>
              <a:rPr lang="ja-JP" altLang="ja-JP" dirty="0" smtClean="0"/>
              <a:t>大田区</a:t>
            </a:r>
            <a:r>
              <a:rPr lang="ja-JP" altLang="ja-JP" dirty="0"/>
              <a:t>ホームページ</a:t>
            </a:r>
            <a:r>
              <a:rPr lang="en-US" altLang="ja-JP" dirty="0"/>
              <a:t> &gt; </a:t>
            </a:r>
            <a:r>
              <a:rPr lang="ja-JP" altLang="ja-JP" dirty="0"/>
              <a:t>生活情報</a:t>
            </a:r>
            <a:r>
              <a:rPr lang="en-US" altLang="ja-JP" dirty="0"/>
              <a:t> &gt; </a:t>
            </a:r>
            <a:r>
              <a:rPr lang="ja-JP" altLang="ja-JP" dirty="0"/>
              <a:t>福祉</a:t>
            </a:r>
            <a:r>
              <a:rPr lang="en-US" altLang="ja-JP" dirty="0"/>
              <a:t> &gt; </a:t>
            </a:r>
            <a:r>
              <a:rPr lang="ja-JP" altLang="ja-JP" dirty="0"/>
              <a:t>社会福祉法人の認可等・指導</a:t>
            </a:r>
            <a:r>
              <a:rPr lang="ja-JP" altLang="ja-JP" dirty="0" smtClean="0"/>
              <a:t>検査</a:t>
            </a:r>
            <a:r>
              <a:rPr lang="en-US" altLang="ja-JP" dirty="0" smtClean="0"/>
              <a:t> </a:t>
            </a:r>
            <a:r>
              <a:rPr lang="en-US" altLang="ja-JP" dirty="0"/>
              <a:t>&gt; </a:t>
            </a:r>
            <a:r>
              <a:rPr lang="ja-JP" altLang="ja-JP" dirty="0"/>
              <a:t>認可等関係（各種手続き）　の中に、</a:t>
            </a:r>
          </a:p>
          <a:p>
            <a:r>
              <a:rPr lang="ja-JP" altLang="ja-JP" b="1" dirty="0"/>
              <a:t>【大田区様式】社会福祉充実計画の承認等に係る各種様式</a:t>
            </a:r>
          </a:p>
          <a:p>
            <a:r>
              <a:rPr lang="ja-JP" altLang="ja-JP" dirty="0"/>
              <a:t>という名称で掲載しております。</a:t>
            </a:r>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10</a:t>
            </a:fld>
            <a:endParaRPr kumimoji="1" lang="ja-JP" altLang="en-US"/>
          </a:p>
        </p:txBody>
      </p:sp>
    </p:spTree>
    <p:extLst>
      <p:ext uri="{BB962C8B-B14F-4D97-AF65-F5344CB8AC3E}">
        <p14:creationId xmlns:p14="http://schemas.microsoft.com/office/powerpoint/2010/main" val="2402579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b="1" u="sng" dirty="0" smtClean="0">
                <a:effectLst/>
              </a:rPr>
              <a:t>平成</a:t>
            </a:r>
            <a:r>
              <a:rPr lang="en-US" altLang="ja-JP" b="1" u="sng" dirty="0" smtClean="0">
                <a:effectLst/>
              </a:rPr>
              <a:t>29</a:t>
            </a:r>
            <a:r>
              <a:rPr lang="ja-JP" altLang="en-US" b="1" u="sng" dirty="0" smtClean="0">
                <a:effectLst/>
              </a:rPr>
              <a:t>年に</a:t>
            </a:r>
            <a:r>
              <a:rPr lang="ja-JP" altLang="ja-JP" b="1" u="sng" dirty="0" smtClean="0">
                <a:effectLst/>
              </a:rPr>
              <a:t>社会</a:t>
            </a:r>
            <a:r>
              <a:rPr lang="ja-JP" altLang="ja-JP" b="1" u="sng" dirty="0">
                <a:effectLst/>
              </a:rPr>
              <a:t>福祉</a:t>
            </a:r>
            <a:r>
              <a:rPr lang="ja-JP" altLang="ja-JP" b="1" u="sng" dirty="0" smtClean="0">
                <a:effectLst/>
              </a:rPr>
              <a:t>充実</a:t>
            </a:r>
            <a:r>
              <a:rPr lang="ja-JP" altLang="en-US" b="1" u="sng" dirty="0" smtClean="0">
                <a:effectLst/>
              </a:rPr>
              <a:t>計画</a:t>
            </a:r>
            <a:r>
              <a:rPr lang="ja-JP" altLang="ja-JP" b="1" u="sng" dirty="0" smtClean="0">
                <a:effectLst/>
              </a:rPr>
              <a:t>を</a:t>
            </a:r>
            <a:r>
              <a:rPr lang="en-US" altLang="ja-JP" b="1" u="sng" dirty="0" smtClean="0">
                <a:effectLst/>
              </a:rPr>
              <a:t/>
            </a:r>
            <a:br>
              <a:rPr lang="en-US" altLang="ja-JP" b="1" u="sng" dirty="0" smtClean="0">
                <a:effectLst/>
              </a:rPr>
            </a:br>
            <a:r>
              <a:rPr lang="ja-JP" altLang="ja-JP" b="1" u="sng" dirty="0" smtClean="0">
                <a:effectLst/>
              </a:rPr>
              <a:t>作成</a:t>
            </a:r>
            <a:r>
              <a:rPr lang="ja-JP" altLang="ja-JP" b="1" u="sng" dirty="0">
                <a:effectLst/>
              </a:rPr>
              <a:t>した</a:t>
            </a:r>
            <a:r>
              <a:rPr lang="ja-JP" altLang="ja-JP" b="1" u="sng" dirty="0" smtClean="0">
                <a:effectLst/>
              </a:rPr>
              <a:t>法人</a:t>
            </a:r>
            <a:endParaRPr kumimoji="1" lang="ja-JP" altLang="en-US" dirty="0"/>
          </a:p>
        </p:txBody>
      </p:sp>
      <p:sp>
        <p:nvSpPr>
          <p:cNvPr id="3" name="コンテンツ プレースホルダー 2"/>
          <p:cNvSpPr>
            <a:spLocks noGrp="1"/>
          </p:cNvSpPr>
          <p:nvPr>
            <p:ph idx="1"/>
          </p:nvPr>
        </p:nvSpPr>
        <p:spPr>
          <a:xfrm>
            <a:off x="457200" y="1500174"/>
            <a:ext cx="8229600" cy="5097178"/>
          </a:xfrm>
        </p:spPr>
        <p:txBody>
          <a:bodyPr>
            <a:normAutofit fontScale="92500" lnSpcReduction="20000"/>
          </a:bodyPr>
          <a:lstStyle/>
          <a:p>
            <a:r>
              <a:rPr lang="ja-JP" altLang="en-US" dirty="0"/>
              <a:t>（実績報告）</a:t>
            </a:r>
            <a:r>
              <a:rPr lang="ja-JP" altLang="ja-JP" dirty="0"/>
              <a:t>平成</a:t>
            </a:r>
            <a:r>
              <a:rPr lang="en-US" altLang="ja-JP" dirty="0"/>
              <a:t>29</a:t>
            </a:r>
            <a:r>
              <a:rPr lang="ja-JP" altLang="ja-JP" dirty="0"/>
              <a:t>年度の社会福祉充実計画に進捗については、事業報告の中に明示して</a:t>
            </a:r>
            <a:r>
              <a:rPr lang="ja-JP" altLang="en-US" dirty="0"/>
              <a:t>ください（改定</a:t>
            </a:r>
            <a:r>
              <a:rPr lang="en-US" altLang="ja-JP" dirty="0"/>
              <a:t>Q&amp;A</a:t>
            </a:r>
            <a:r>
              <a:rPr lang="ja-JP" altLang="en-US" dirty="0"/>
              <a:t>問</a:t>
            </a:r>
            <a:r>
              <a:rPr lang="en-US" altLang="ja-JP" dirty="0"/>
              <a:t>78</a:t>
            </a:r>
            <a:r>
              <a:rPr lang="ja-JP" altLang="en-US" dirty="0"/>
              <a:t>参照）</a:t>
            </a:r>
            <a:r>
              <a:rPr lang="ja-JP" altLang="ja-JP" dirty="0" smtClean="0"/>
              <a:t>。</a:t>
            </a:r>
            <a:endParaRPr lang="en-US" altLang="ja-JP" dirty="0" smtClean="0"/>
          </a:p>
          <a:p>
            <a:r>
              <a:rPr lang="ja-JP" altLang="en-US" dirty="0"/>
              <a:t>（</a:t>
            </a:r>
            <a:r>
              <a:rPr lang="ja-JP" altLang="en-US" dirty="0" smtClean="0"/>
              <a:t>変更</a:t>
            </a:r>
            <a:r>
              <a:rPr lang="ja-JP" altLang="en-US" dirty="0"/>
              <a:t>）</a:t>
            </a:r>
            <a:r>
              <a:rPr lang="ja-JP" altLang="ja-JP" dirty="0" smtClean="0"/>
              <a:t>社会</a:t>
            </a:r>
            <a:r>
              <a:rPr lang="ja-JP" altLang="ja-JP" dirty="0"/>
              <a:t>福祉充実計画を承認した際にお渡しした変更事由と変更</a:t>
            </a:r>
            <a:r>
              <a:rPr lang="ja-JP" altLang="ja-JP" dirty="0" smtClean="0"/>
              <a:t>申請</a:t>
            </a:r>
            <a:r>
              <a:rPr lang="ja-JP" altLang="en-US" dirty="0" smtClean="0"/>
              <a:t>・届出</a:t>
            </a:r>
            <a:r>
              <a:rPr lang="ja-JP" altLang="ja-JP" dirty="0" smtClean="0"/>
              <a:t>に</a:t>
            </a:r>
            <a:r>
              <a:rPr lang="ja-JP" altLang="ja-JP" dirty="0"/>
              <a:t>関する書面に基づき、該当が</a:t>
            </a:r>
            <a:r>
              <a:rPr lang="ja-JP" altLang="ja-JP" dirty="0" smtClean="0"/>
              <a:t>あれば</a:t>
            </a:r>
            <a:r>
              <a:rPr lang="en-US" altLang="ja-JP" dirty="0" smtClean="0"/>
              <a:t>6</a:t>
            </a:r>
            <a:r>
              <a:rPr lang="ja-JP" altLang="en-US" dirty="0" smtClean="0"/>
              <a:t>月末までに</a:t>
            </a:r>
            <a:r>
              <a:rPr lang="ja-JP" altLang="ja-JP" dirty="0" smtClean="0"/>
              <a:t>申請</a:t>
            </a:r>
            <a:r>
              <a:rPr lang="ja-JP" altLang="ja-JP" dirty="0"/>
              <a:t>をお願い</a:t>
            </a:r>
            <a:r>
              <a:rPr lang="ja-JP" altLang="ja-JP" dirty="0" smtClean="0"/>
              <a:t>します</a:t>
            </a:r>
            <a:r>
              <a:rPr lang="ja-JP" altLang="en-US" dirty="0" smtClean="0"/>
              <a:t>（改定</a:t>
            </a:r>
            <a:r>
              <a:rPr lang="en-US" altLang="ja-JP" dirty="0" smtClean="0"/>
              <a:t>Q</a:t>
            </a:r>
            <a:r>
              <a:rPr lang="ja-JP" altLang="en-US" dirty="0" smtClean="0"/>
              <a:t>＆</a:t>
            </a:r>
            <a:r>
              <a:rPr lang="en-US" altLang="ja-JP" dirty="0" smtClean="0"/>
              <a:t>A</a:t>
            </a:r>
            <a:r>
              <a:rPr lang="ja-JP" altLang="en-US" dirty="0" smtClean="0"/>
              <a:t>問</a:t>
            </a:r>
            <a:r>
              <a:rPr lang="en-US" altLang="ja-JP" dirty="0" smtClean="0"/>
              <a:t>69</a:t>
            </a:r>
            <a:r>
              <a:rPr lang="ja-JP" altLang="en-US" dirty="0" smtClean="0"/>
              <a:t>）</a:t>
            </a:r>
            <a:r>
              <a:rPr lang="ja-JP" altLang="ja-JP" dirty="0" smtClean="0"/>
              <a:t>。</a:t>
            </a:r>
            <a:endParaRPr lang="en-US" altLang="ja-JP" dirty="0" smtClean="0"/>
          </a:p>
          <a:p>
            <a:r>
              <a:rPr lang="ja-JP" altLang="en-US" dirty="0"/>
              <a:t>社会福祉充実計画の変更が必要か</a:t>
            </a:r>
            <a:r>
              <a:rPr lang="ja-JP" altLang="en-US" dirty="0" smtClean="0"/>
              <a:t>どうかに</a:t>
            </a:r>
            <a:r>
              <a:rPr lang="ja-JP" altLang="en-US" dirty="0"/>
              <a:t>ついて</a:t>
            </a:r>
            <a:r>
              <a:rPr lang="ja-JP" altLang="en-US" dirty="0" smtClean="0"/>
              <a:t>は、法人の判断によります。事業費の見積と実績に際が生じることは通常あり得ますので、それだけをもって変更をする必要性はないことが示されました（改定</a:t>
            </a:r>
            <a:r>
              <a:rPr lang="en-US" altLang="ja-JP" dirty="0"/>
              <a:t>Q&amp;A</a:t>
            </a:r>
            <a:r>
              <a:rPr lang="ja-JP" altLang="en-US" dirty="0"/>
              <a:t>問</a:t>
            </a:r>
            <a:r>
              <a:rPr lang="en-US" altLang="ja-JP" dirty="0" smtClean="0"/>
              <a:t>70</a:t>
            </a:r>
            <a:r>
              <a:rPr lang="ja-JP" altLang="en-US" dirty="0"/>
              <a:t>参照</a:t>
            </a:r>
            <a:r>
              <a:rPr lang="ja-JP" altLang="en-US" dirty="0" smtClean="0"/>
              <a:t>）。</a:t>
            </a:r>
            <a:endParaRPr lang="en-US" altLang="ja-JP" dirty="0"/>
          </a:p>
          <a:p>
            <a:endParaRPr lang="ja-JP"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spTree>
    <p:extLst>
      <p:ext uri="{BB962C8B-B14F-4D97-AF65-F5344CB8AC3E}">
        <p14:creationId xmlns:p14="http://schemas.microsoft.com/office/powerpoint/2010/main" val="1671621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b="1" u="sng" dirty="0" smtClean="0">
                <a:effectLst/>
              </a:rPr>
              <a:t>平成</a:t>
            </a:r>
            <a:r>
              <a:rPr lang="en-US" altLang="ja-JP" b="1" u="sng" dirty="0" smtClean="0">
                <a:effectLst/>
              </a:rPr>
              <a:t>29</a:t>
            </a:r>
            <a:r>
              <a:rPr lang="ja-JP" altLang="en-US" b="1" u="sng" dirty="0" smtClean="0">
                <a:effectLst/>
              </a:rPr>
              <a:t>年に</a:t>
            </a:r>
            <a:r>
              <a:rPr lang="ja-JP" altLang="ja-JP" b="1" u="sng" dirty="0" smtClean="0">
                <a:effectLst/>
              </a:rPr>
              <a:t>社会</a:t>
            </a:r>
            <a:r>
              <a:rPr lang="ja-JP" altLang="ja-JP" b="1" u="sng" dirty="0">
                <a:effectLst/>
              </a:rPr>
              <a:t>福祉充実計画</a:t>
            </a:r>
            <a:r>
              <a:rPr lang="ja-JP" altLang="ja-JP" b="1" u="sng" dirty="0" smtClean="0">
                <a:effectLst/>
              </a:rPr>
              <a:t>を</a:t>
            </a:r>
            <a:r>
              <a:rPr lang="en-US" altLang="ja-JP" b="1" u="sng" dirty="0" smtClean="0">
                <a:effectLst/>
              </a:rPr>
              <a:t/>
            </a:r>
            <a:br>
              <a:rPr lang="en-US" altLang="ja-JP" b="1" u="sng" dirty="0" smtClean="0">
                <a:effectLst/>
              </a:rPr>
            </a:br>
            <a:r>
              <a:rPr lang="ja-JP" altLang="ja-JP" b="1" u="sng" dirty="0" smtClean="0">
                <a:effectLst/>
              </a:rPr>
              <a:t>作成</a:t>
            </a:r>
            <a:r>
              <a:rPr lang="ja-JP" altLang="ja-JP" b="1" u="sng" dirty="0">
                <a:effectLst/>
              </a:rPr>
              <a:t>していない</a:t>
            </a:r>
            <a:r>
              <a:rPr lang="ja-JP" altLang="ja-JP" b="1" u="sng" dirty="0" smtClean="0">
                <a:effectLst/>
              </a:rPr>
              <a:t>法人</a:t>
            </a:r>
            <a:endParaRPr kumimoji="1" lang="ja-JP" altLang="en-US" dirty="0"/>
          </a:p>
        </p:txBody>
      </p:sp>
      <p:sp>
        <p:nvSpPr>
          <p:cNvPr id="3" name="コンテンツ プレースホルダー 2"/>
          <p:cNvSpPr>
            <a:spLocks noGrp="1"/>
          </p:cNvSpPr>
          <p:nvPr>
            <p:ph idx="1"/>
          </p:nvPr>
        </p:nvSpPr>
        <p:spPr>
          <a:xfrm>
            <a:off x="457200" y="1500174"/>
            <a:ext cx="8229600" cy="5025170"/>
          </a:xfrm>
        </p:spPr>
        <p:txBody>
          <a:bodyPr>
            <a:normAutofit fontScale="85000" lnSpcReduction="20000"/>
          </a:bodyPr>
          <a:lstStyle/>
          <a:p>
            <a:r>
              <a:rPr lang="ja-JP" altLang="en-US" dirty="0"/>
              <a:t>（</a:t>
            </a:r>
            <a:r>
              <a:rPr lang="ja-JP" altLang="ja-JP" dirty="0"/>
              <a:t>事前相談</a:t>
            </a:r>
            <a:r>
              <a:rPr lang="ja-JP" altLang="en-US" dirty="0"/>
              <a:t>受付）</a:t>
            </a:r>
            <a:endParaRPr lang="en-US" altLang="ja-JP" dirty="0"/>
          </a:p>
          <a:p>
            <a:r>
              <a:rPr lang="ja-JP" altLang="ja-JP" dirty="0" smtClean="0"/>
              <a:t>平成</a:t>
            </a:r>
            <a:r>
              <a:rPr lang="en-US" altLang="ja-JP" dirty="0"/>
              <a:t>30</a:t>
            </a:r>
            <a:r>
              <a:rPr lang="ja-JP" altLang="ja-JP" dirty="0"/>
              <a:t>年度用社会福祉充実残額算定シートを活用し、最終補正予算の算定時に社会福祉充実残額がプラスになりそうかどうかシミュレーションをお願いします。入力に際して不明な</a:t>
            </a:r>
            <a:r>
              <a:rPr lang="ja-JP" altLang="ja-JP" dirty="0" smtClean="0"/>
              <a:t>点が</a:t>
            </a:r>
            <a:r>
              <a:rPr lang="ja-JP" altLang="ja-JP" dirty="0"/>
              <a:t>ありましたら</a:t>
            </a:r>
            <a:r>
              <a:rPr lang="ja-JP" altLang="ja-JP" dirty="0" smtClean="0"/>
              <a:t>、法人</a:t>
            </a:r>
            <a:r>
              <a:rPr lang="ja-JP" altLang="ja-JP" dirty="0"/>
              <a:t>指導担当にご相談ください</a:t>
            </a:r>
            <a:r>
              <a:rPr lang="ja-JP" altLang="ja-JP" dirty="0" smtClean="0"/>
              <a:t>。</a:t>
            </a:r>
            <a:r>
              <a:rPr lang="ja-JP" altLang="en-US" dirty="0" smtClean="0"/>
              <a:t>その際、</a:t>
            </a:r>
            <a:r>
              <a:rPr lang="en-US" altLang="ja-JP" dirty="0"/>
              <a:t> 12</a:t>
            </a:r>
            <a:r>
              <a:rPr lang="ja-JP" altLang="en-US" dirty="0"/>
              <a:t>月度や</a:t>
            </a:r>
            <a:r>
              <a:rPr lang="en-US" altLang="ja-JP" dirty="0"/>
              <a:t>1</a:t>
            </a:r>
            <a:r>
              <a:rPr lang="ja-JP" altLang="en-US" dirty="0"/>
              <a:t>月度の月</a:t>
            </a:r>
            <a:r>
              <a:rPr lang="ja-JP" altLang="ja-JP" dirty="0"/>
              <a:t>次試算表</a:t>
            </a:r>
            <a:r>
              <a:rPr lang="ja-JP" altLang="en-US" dirty="0"/>
              <a:t>でも構いません</a:t>
            </a:r>
            <a:r>
              <a:rPr lang="ja-JP" altLang="en-US" dirty="0" smtClean="0"/>
              <a:t>ので</a:t>
            </a:r>
            <a:r>
              <a:rPr lang="ja-JP" altLang="en-US" dirty="0"/>
              <a:t>、財務データ</a:t>
            </a:r>
            <a:r>
              <a:rPr lang="ja-JP" altLang="en-US" dirty="0" smtClean="0"/>
              <a:t>をご準備ください</a:t>
            </a:r>
            <a:r>
              <a:rPr lang="ja-JP" altLang="en-US" dirty="0"/>
              <a:t>。</a:t>
            </a:r>
            <a:endParaRPr lang="ja-JP" altLang="ja-JP" dirty="0"/>
          </a:p>
          <a:p>
            <a:r>
              <a:rPr lang="ja-JP" altLang="en-US" dirty="0" smtClean="0"/>
              <a:t>（</a:t>
            </a:r>
            <a:r>
              <a:rPr lang="ja-JP" altLang="ja-JP" dirty="0" smtClean="0"/>
              <a:t>事前</a:t>
            </a:r>
            <a:r>
              <a:rPr lang="ja-JP" altLang="ja-JP" dirty="0"/>
              <a:t>確認</a:t>
            </a:r>
            <a:r>
              <a:rPr lang="ja-JP" altLang="ja-JP" dirty="0" smtClean="0"/>
              <a:t>スケジュール</a:t>
            </a:r>
            <a:r>
              <a:rPr lang="ja-JP" altLang="en-US" dirty="0" smtClean="0"/>
              <a:t>）</a:t>
            </a:r>
            <a:endParaRPr lang="ja-JP" altLang="ja-JP" dirty="0"/>
          </a:p>
          <a:p>
            <a:r>
              <a:rPr lang="ja-JP" altLang="ja-JP" dirty="0" smtClean="0"/>
              <a:t>区</a:t>
            </a:r>
            <a:r>
              <a:rPr lang="ja-JP" altLang="ja-JP" dirty="0"/>
              <a:t>としては、地域協議会の開催の都合上、平成</a:t>
            </a:r>
            <a:r>
              <a:rPr lang="en-US" altLang="ja-JP" dirty="0"/>
              <a:t>30</a:t>
            </a:r>
            <a:r>
              <a:rPr lang="ja-JP" altLang="ja-JP" dirty="0"/>
              <a:t>年</a:t>
            </a:r>
            <a:r>
              <a:rPr lang="en-US" altLang="ja-JP" dirty="0"/>
              <a:t>4</a:t>
            </a:r>
            <a:r>
              <a:rPr lang="ja-JP" altLang="ja-JP" dirty="0"/>
              <a:t>月末ごろに、社会福祉充実残額の見込み、社会福祉充実計画を作成する場合に地域公益事業を検討するか</a:t>
            </a:r>
            <a:r>
              <a:rPr lang="ja-JP" altLang="ja-JP" dirty="0" smtClean="0"/>
              <a:t>どうか</a:t>
            </a:r>
            <a:r>
              <a:rPr lang="ja-JP" altLang="en-US" dirty="0" smtClean="0"/>
              <a:t>等</a:t>
            </a:r>
            <a:r>
              <a:rPr lang="ja-JP" altLang="ja-JP" dirty="0" smtClean="0"/>
              <a:t>に</a:t>
            </a:r>
            <a:r>
              <a:rPr lang="ja-JP" altLang="ja-JP" dirty="0"/>
              <a:t>ついて各法人様にご確認をさせていただきます</a:t>
            </a:r>
            <a:r>
              <a:rPr lang="ja-JP" altLang="ja-JP" dirty="0" smtClean="0"/>
              <a:t>。</a:t>
            </a:r>
            <a:endParaRPr lang="ja-JP" altLang="ja-JP"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12</a:t>
            </a:fld>
            <a:endParaRPr kumimoji="1" lang="ja-JP" altLang="en-US"/>
          </a:p>
        </p:txBody>
      </p:sp>
    </p:spTree>
    <p:extLst>
      <p:ext uri="{BB962C8B-B14F-4D97-AF65-F5344CB8AC3E}">
        <p14:creationId xmlns:p14="http://schemas.microsoft.com/office/powerpoint/2010/main" val="4212882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ja-JP" b="1" u="sng" dirty="0">
                <a:effectLst/>
              </a:rPr>
              <a:t>社会福祉充実計画の策定</a:t>
            </a:r>
            <a:r>
              <a:rPr lang="ja-JP" altLang="ja-JP" b="1" u="sng" dirty="0" smtClean="0">
                <a:effectLst/>
              </a:rPr>
              <a:t>状況</a:t>
            </a:r>
            <a:r>
              <a:rPr lang="ja-JP" altLang="en-US" b="1" u="sng" dirty="0" smtClean="0">
                <a:effectLst/>
              </a:rPr>
              <a:t>（１）</a:t>
            </a:r>
            <a:endParaRPr kumimoji="1" lang="ja-JP" altLang="en-US" dirty="0"/>
          </a:p>
        </p:txBody>
      </p:sp>
      <p:sp>
        <p:nvSpPr>
          <p:cNvPr id="3" name="コンテンツ プレースホルダー 2"/>
          <p:cNvSpPr>
            <a:spLocks noGrp="1"/>
          </p:cNvSpPr>
          <p:nvPr>
            <p:ph idx="1"/>
          </p:nvPr>
        </p:nvSpPr>
        <p:spPr>
          <a:xfrm>
            <a:off x="457200" y="1500175"/>
            <a:ext cx="8229600" cy="3080953"/>
          </a:xfrm>
        </p:spPr>
        <p:txBody>
          <a:bodyPr>
            <a:normAutofit/>
          </a:bodyPr>
          <a:lstStyle/>
          <a:p>
            <a:r>
              <a:rPr lang="ja-JP" altLang="ja-JP" sz="2000" dirty="0"/>
              <a:t>（第</a:t>
            </a:r>
            <a:r>
              <a:rPr lang="en-US" altLang="ja-JP" sz="2000" dirty="0"/>
              <a:t>20</a:t>
            </a:r>
            <a:r>
              <a:rPr lang="ja-JP" altLang="ja-JP" sz="2000" dirty="0"/>
              <a:t>回社会保障審議会福祉部会　平成</a:t>
            </a:r>
            <a:r>
              <a:rPr lang="en-US" altLang="ja-JP" sz="2000" dirty="0"/>
              <a:t>29</a:t>
            </a:r>
            <a:r>
              <a:rPr lang="ja-JP" altLang="ja-JP" sz="2000" dirty="0"/>
              <a:t>年</a:t>
            </a:r>
            <a:r>
              <a:rPr lang="en-US" altLang="ja-JP" sz="2000" dirty="0"/>
              <a:t>12</a:t>
            </a:r>
            <a:r>
              <a:rPr lang="ja-JP" altLang="ja-JP" sz="2000" dirty="0"/>
              <a:t>月</a:t>
            </a:r>
            <a:r>
              <a:rPr lang="en-US" altLang="ja-JP" sz="2000" dirty="0"/>
              <a:t>18</a:t>
            </a:r>
            <a:r>
              <a:rPr lang="ja-JP" altLang="ja-JP" sz="2000" dirty="0"/>
              <a:t>日資料２より抜粋）</a:t>
            </a:r>
          </a:p>
          <a:p>
            <a:r>
              <a:rPr lang="ja-JP" altLang="ja-JP" sz="2400" dirty="0"/>
              <a:t>平成</a:t>
            </a:r>
            <a:r>
              <a:rPr lang="en-US" altLang="ja-JP" sz="2400" dirty="0"/>
              <a:t>29</a:t>
            </a:r>
            <a:r>
              <a:rPr lang="ja-JP" altLang="ja-JP" sz="2400" dirty="0"/>
              <a:t>年度の全国の社会福祉法人の調査（有効回答</a:t>
            </a:r>
            <a:r>
              <a:rPr lang="en-US" altLang="ja-JP" sz="2400" dirty="0"/>
              <a:t>17,417</a:t>
            </a:r>
            <a:r>
              <a:rPr lang="ja-JP" altLang="ja-JP" sz="2400" dirty="0"/>
              <a:t>法人）によれば、社会福祉充実財産が生じた法人は</a:t>
            </a:r>
            <a:r>
              <a:rPr lang="en-US" altLang="ja-JP" sz="2400" dirty="0"/>
              <a:t>2,025</a:t>
            </a:r>
            <a:r>
              <a:rPr lang="ja-JP" altLang="ja-JP" sz="2400" dirty="0"/>
              <a:t>法人（約</a:t>
            </a:r>
            <a:r>
              <a:rPr lang="en-US" altLang="ja-JP" sz="2400" dirty="0"/>
              <a:t>12%</a:t>
            </a:r>
            <a:r>
              <a:rPr lang="ja-JP" altLang="ja-JP" sz="2400" dirty="0"/>
              <a:t>）。その法人の社会福祉充実計画の内容は以下の</a:t>
            </a:r>
            <a:r>
              <a:rPr lang="ja-JP" altLang="ja-JP" sz="2400" dirty="0" smtClean="0"/>
              <a:t>とおり</a:t>
            </a:r>
            <a:r>
              <a:rPr lang="ja-JP" altLang="en-US" sz="2400" dirty="0"/>
              <a:t>となっています</a:t>
            </a:r>
            <a:r>
              <a:rPr lang="ja-JP" altLang="ja-JP" sz="2400" dirty="0" smtClean="0"/>
              <a:t>。</a:t>
            </a:r>
            <a:endParaRPr lang="en-US" altLang="ja-JP" sz="2400" dirty="0" smtClean="0"/>
          </a:p>
          <a:p>
            <a:endParaRPr lang="en-US" altLang="ja-JP" sz="2400" b="1" u="sng" dirty="0" smtClean="0"/>
          </a:p>
          <a:p>
            <a:r>
              <a:rPr lang="ja-JP" altLang="ja-JP" sz="2800" b="1" u="sng" dirty="0" smtClean="0">
                <a:latin typeface="ＭＳ ゴシック" panose="020B0609070205080204" pitchFamily="49" charset="-128"/>
                <a:ea typeface="ＭＳ ゴシック" panose="020B0609070205080204" pitchFamily="49" charset="-128"/>
              </a:rPr>
              <a:t>社会</a:t>
            </a:r>
            <a:r>
              <a:rPr lang="ja-JP" altLang="ja-JP" sz="2800" b="1" u="sng" dirty="0">
                <a:latin typeface="ＭＳ ゴシック" panose="020B0609070205080204" pitchFamily="49" charset="-128"/>
                <a:ea typeface="ＭＳ ゴシック" panose="020B0609070205080204" pitchFamily="49" charset="-128"/>
              </a:rPr>
              <a:t>福祉充実計画で実施する事業の種類</a:t>
            </a:r>
            <a:endParaRPr lang="ja-JP" altLang="ja-JP" sz="2800" b="1" dirty="0">
              <a:latin typeface="ＭＳ ゴシック" panose="020B0609070205080204" pitchFamily="49" charset="-128"/>
              <a:ea typeface="ＭＳ ゴシック" panose="020B0609070205080204" pitchFamily="49" charset="-128"/>
            </a:endParaRPr>
          </a:p>
          <a:p>
            <a:endParaRPr lang="en-US" altLang="ja-JP" sz="2400" dirty="0"/>
          </a:p>
          <a:p>
            <a:endParaRPr lang="ja-JP" altLang="ja-JP" sz="2400" dirty="0"/>
          </a:p>
          <a:p>
            <a:endParaRPr kumimoji="1" lang="ja-JP" altLang="en-US" dirty="0"/>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544630756"/>
              </p:ext>
            </p:extLst>
          </p:nvPr>
        </p:nvGraphicFramePr>
        <p:xfrm>
          <a:off x="827584" y="4365104"/>
          <a:ext cx="7812867" cy="1285488"/>
        </p:xfrm>
        <a:graphic>
          <a:graphicData uri="http://schemas.openxmlformats.org/drawingml/2006/table">
            <a:tbl>
              <a:tblPr firstRow="1" bandRow="1">
                <a:tableStyleId>{5C22544A-7EE6-4342-B048-85BDC9FD1C3A}</a:tableStyleId>
              </a:tblPr>
              <a:tblGrid>
                <a:gridCol w="2553474"/>
                <a:gridCol w="2441638"/>
                <a:gridCol w="1750632"/>
                <a:gridCol w="1067123"/>
              </a:tblGrid>
              <a:tr h="432048">
                <a:tc>
                  <a:txBody>
                    <a:bodyPr/>
                    <a:lstStyle/>
                    <a:p>
                      <a:pPr algn="l">
                        <a:spcAft>
                          <a:spcPts val="0"/>
                        </a:spcAft>
                      </a:pPr>
                      <a:r>
                        <a:rPr lang="ja-JP" sz="2800" b="1" kern="100" dirty="0">
                          <a:effectLst/>
                          <a:latin typeface="Century"/>
                          <a:ea typeface="ＭＳ ゴシック"/>
                          <a:cs typeface="Times New Roman"/>
                        </a:rPr>
                        <a:t>社会福祉事業</a:t>
                      </a:r>
                      <a:endParaRPr lang="ja-JP" sz="2800" kern="100" dirty="0">
                        <a:effectLst/>
                        <a:latin typeface="Century"/>
                        <a:ea typeface="ＭＳ 明朝"/>
                        <a:cs typeface="Times New Roman"/>
                      </a:endParaRPr>
                    </a:p>
                  </a:txBody>
                  <a:tcPr marL="68580" marR="68580" marT="0" marB="0"/>
                </a:tc>
                <a:tc>
                  <a:txBody>
                    <a:bodyPr/>
                    <a:lstStyle/>
                    <a:p>
                      <a:pPr algn="l">
                        <a:spcAft>
                          <a:spcPts val="0"/>
                        </a:spcAft>
                      </a:pPr>
                      <a:r>
                        <a:rPr lang="ja-JP" sz="2800" kern="100" dirty="0">
                          <a:effectLst/>
                          <a:latin typeface="Century"/>
                          <a:ea typeface="ＭＳ ゴシック"/>
                          <a:cs typeface="Times New Roman"/>
                        </a:rPr>
                        <a:t>地域公益事業</a:t>
                      </a:r>
                      <a:endParaRPr lang="ja-JP" sz="2800" kern="100" dirty="0">
                        <a:effectLst/>
                        <a:latin typeface="Century"/>
                        <a:ea typeface="ＭＳ 明朝"/>
                        <a:cs typeface="Times New Roman"/>
                      </a:endParaRPr>
                    </a:p>
                  </a:txBody>
                  <a:tcPr marL="68580" marR="68580" marT="0" marB="0"/>
                </a:tc>
                <a:tc>
                  <a:txBody>
                    <a:bodyPr/>
                    <a:lstStyle/>
                    <a:p>
                      <a:pPr algn="l">
                        <a:spcAft>
                          <a:spcPts val="0"/>
                        </a:spcAft>
                      </a:pPr>
                      <a:r>
                        <a:rPr lang="ja-JP" sz="2800" kern="100" dirty="0">
                          <a:effectLst/>
                          <a:latin typeface="Century"/>
                          <a:ea typeface="ＭＳ ゴシック"/>
                          <a:cs typeface="Times New Roman"/>
                        </a:rPr>
                        <a:t>公益事業</a:t>
                      </a:r>
                      <a:endParaRPr lang="ja-JP" sz="2800" kern="100" dirty="0">
                        <a:effectLst/>
                        <a:latin typeface="Century"/>
                        <a:ea typeface="ＭＳ 明朝"/>
                        <a:cs typeface="Times New Roman"/>
                      </a:endParaRPr>
                    </a:p>
                  </a:txBody>
                  <a:tcPr marL="68580" marR="68580" marT="0" marB="0"/>
                </a:tc>
                <a:tc>
                  <a:txBody>
                    <a:bodyPr/>
                    <a:lstStyle/>
                    <a:p>
                      <a:pPr algn="l">
                        <a:spcAft>
                          <a:spcPts val="0"/>
                        </a:spcAft>
                      </a:pPr>
                      <a:r>
                        <a:rPr lang="ja-JP" sz="2800" kern="100">
                          <a:effectLst/>
                          <a:latin typeface="Century"/>
                          <a:ea typeface="ＭＳ ゴシック"/>
                          <a:cs typeface="Times New Roman"/>
                        </a:rPr>
                        <a:t>合計</a:t>
                      </a:r>
                      <a:endParaRPr lang="ja-JP" sz="2800" kern="100">
                        <a:effectLst/>
                        <a:latin typeface="Century"/>
                        <a:ea typeface="ＭＳ 明朝"/>
                        <a:cs typeface="Times New Roman"/>
                      </a:endParaRPr>
                    </a:p>
                  </a:txBody>
                  <a:tcPr marL="68580" marR="68580" marT="0" marB="0"/>
                </a:tc>
              </a:tr>
              <a:tr h="384319">
                <a:tc>
                  <a:txBody>
                    <a:bodyPr/>
                    <a:lstStyle/>
                    <a:p>
                      <a:pPr algn="ctr">
                        <a:spcAft>
                          <a:spcPts val="0"/>
                        </a:spcAft>
                      </a:pPr>
                      <a:r>
                        <a:rPr lang="en-US" sz="2800" b="1" kern="100">
                          <a:effectLst/>
                          <a:latin typeface="ＭＳ ゴシック"/>
                          <a:ea typeface="ＭＳ 明朝"/>
                          <a:cs typeface="Times New Roman"/>
                        </a:rPr>
                        <a:t>4,116</a:t>
                      </a:r>
                      <a:endParaRPr lang="ja-JP" sz="2800" kern="100">
                        <a:effectLst/>
                        <a:latin typeface="Century"/>
                        <a:ea typeface="ＭＳ 明朝"/>
                        <a:cs typeface="Times New Roman"/>
                      </a:endParaRPr>
                    </a:p>
                  </a:txBody>
                  <a:tcPr marL="68580" marR="68580" marT="0" marB="0"/>
                </a:tc>
                <a:tc>
                  <a:txBody>
                    <a:bodyPr/>
                    <a:lstStyle/>
                    <a:p>
                      <a:pPr algn="ctr">
                        <a:spcAft>
                          <a:spcPts val="0"/>
                        </a:spcAft>
                      </a:pPr>
                      <a:r>
                        <a:rPr lang="en-US" sz="2800" kern="100" dirty="0">
                          <a:effectLst/>
                          <a:latin typeface="ＭＳ ゴシック"/>
                          <a:ea typeface="ＭＳ 明朝"/>
                          <a:cs typeface="Times New Roman"/>
                        </a:rPr>
                        <a:t>123</a:t>
                      </a:r>
                      <a:endParaRPr lang="ja-JP" sz="2800" kern="100" dirty="0">
                        <a:effectLst/>
                        <a:latin typeface="Century"/>
                        <a:ea typeface="ＭＳ 明朝"/>
                        <a:cs typeface="Times New Roman"/>
                      </a:endParaRPr>
                    </a:p>
                  </a:txBody>
                  <a:tcPr marL="68580" marR="68580" marT="0" marB="0"/>
                </a:tc>
                <a:tc>
                  <a:txBody>
                    <a:bodyPr/>
                    <a:lstStyle/>
                    <a:p>
                      <a:pPr algn="ctr">
                        <a:spcAft>
                          <a:spcPts val="0"/>
                        </a:spcAft>
                      </a:pPr>
                      <a:r>
                        <a:rPr lang="en-US" sz="2800" kern="100">
                          <a:effectLst/>
                          <a:latin typeface="ＭＳ ゴシック"/>
                          <a:ea typeface="ＭＳ 明朝"/>
                          <a:cs typeface="Times New Roman"/>
                        </a:rPr>
                        <a:t>120</a:t>
                      </a:r>
                      <a:endParaRPr lang="ja-JP" sz="2800" kern="100">
                        <a:effectLst/>
                        <a:latin typeface="Century"/>
                        <a:ea typeface="ＭＳ 明朝"/>
                        <a:cs typeface="Times New Roman"/>
                      </a:endParaRPr>
                    </a:p>
                  </a:txBody>
                  <a:tcPr marL="68580" marR="68580" marT="0" marB="0"/>
                </a:tc>
                <a:tc>
                  <a:txBody>
                    <a:bodyPr/>
                    <a:lstStyle/>
                    <a:p>
                      <a:pPr algn="ctr">
                        <a:spcAft>
                          <a:spcPts val="0"/>
                        </a:spcAft>
                      </a:pPr>
                      <a:r>
                        <a:rPr lang="en-US" sz="2800" kern="100">
                          <a:effectLst/>
                          <a:latin typeface="ＭＳ ゴシック"/>
                          <a:ea typeface="ＭＳ 明朝"/>
                          <a:cs typeface="Times New Roman"/>
                        </a:rPr>
                        <a:t>4,359</a:t>
                      </a:r>
                      <a:endParaRPr lang="ja-JP" sz="2800" kern="100">
                        <a:effectLst/>
                        <a:latin typeface="Century"/>
                        <a:ea typeface="ＭＳ 明朝"/>
                        <a:cs typeface="Times New Roman"/>
                      </a:endParaRPr>
                    </a:p>
                  </a:txBody>
                  <a:tcPr marL="68580" marR="68580" marT="0" marB="0"/>
                </a:tc>
              </a:tr>
              <a:tr h="125896">
                <a:tc>
                  <a:txBody>
                    <a:bodyPr/>
                    <a:lstStyle/>
                    <a:p>
                      <a:pPr algn="ctr">
                        <a:spcAft>
                          <a:spcPts val="0"/>
                        </a:spcAft>
                      </a:pPr>
                      <a:r>
                        <a:rPr lang="en-US" sz="2800" b="1" kern="100" dirty="0">
                          <a:effectLst/>
                          <a:latin typeface="ＭＳ ゴシック"/>
                          <a:ea typeface="ＭＳ 明朝"/>
                          <a:cs typeface="Times New Roman"/>
                        </a:rPr>
                        <a:t>94</a:t>
                      </a:r>
                      <a:r>
                        <a:rPr lang="ja-JP" sz="2800" b="1" kern="100" dirty="0">
                          <a:effectLst/>
                          <a:latin typeface="Century"/>
                          <a:ea typeface="ＭＳ ゴシック"/>
                          <a:cs typeface="Times New Roman"/>
                        </a:rPr>
                        <a:t>％</a:t>
                      </a:r>
                      <a:endParaRPr lang="ja-JP" sz="2800" kern="100" dirty="0">
                        <a:effectLst/>
                        <a:latin typeface="Century"/>
                        <a:ea typeface="ＭＳ 明朝"/>
                        <a:cs typeface="Times New Roman"/>
                      </a:endParaRPr>
                    </a:p>
                  </a:txBody>
                  <a:tcPr marL="68580" marR="68580" marT="0" marB="0"/>
                </a:tc>
                <a:tc>
                  <a:txBody>
                    <a:bodyPr/>
                    <a:lstStyle/>
                    <a:p>
                      <a:pPr algn="ctr">
                        <a:spcAft>
                          <a:spcPts val="0"/>
                        </a:spcAft>
                      </a:pPr>
                      <a:r>
                        <a:rPr lang="en-US" sz="2800" kern="100" dirty="0">
                          <a:effectLst/>
                          <a:latin typeface="ＭＳ ゴシック"/>
                          <a:ea typeface="ＭＳ 明朝"/>
                          <a:cs typeface="Times New Roman"/>
                        </a:rPr>
                        <a:t>3</a:t>
                      </a:r>
                      <a:r>
                        <a:rPr lang="ja-JP" sz="2800" kern="100" dirty="0">
                          <a:effectLst/>
                          <a:latin typeface="Century"/>
                          <a:ea typeface="ＭＳ ゴシック"/>
                          <a:cs typeface="Times New Roman"/>
                        </a:rPr>
                        <a:t>％</a:t>
                      </a:r>
                      <a:endParaRPr lang="ja-JP" sz="2800" kern="100" dirty="0">
                        <a:effectLst/>
                        <a:latin typeface="Century"/>
                        <a:ea typeface="ＭＳ 明朝"/>
                        <a:cs typeface="Times New Roman"/>
                      </a:endParaRPr>
                    </a:p>
                  </a:txBody>
                  <a:tcPr marL="68580" marR="68580" marT="0" marB="0"/>
                </a:tc>
                <a:tc>
                  <a:txBody>
                    <a:bodyPr/>
                    <a:lstStyle/>
                    <a:p>
                      <a:pPr algn="ctr">
                        <a:spcAft>
                          <a:spcPts val="0"/>
                        </a:spcAft>
                      </a:pPr>
                      <a:r>
                        <a:rPr lang="en-US" sz="2800" kern="100" dirty="0">
                          <a:effectLst/>
                          <a:latin typeface="ＭＳ ゴシック"/>
                          <a:ea typeface="ＭＳ 明朝"/>
                          <a:cs typeface="Times New Roman"/>
                        </a:rPr>
                        <a:t>3</a:t>
                      </a:r>
                      <a:r>
                        <a:rPr lang="ja-JP" sz="2800" kern="100" dirty="0">
                          <a:effectLst/>
                          <a:latin typeface="Century"/>
                          <a:ea typeface="ＭＳ ゴシック"/>
                          <a:cs typeface="Times New Roman"/>
                        </a:rPr>
                        <a:t>％</a:t>
                      </a:r>
                      <a:endParaRPr lang="ja-JP" sz="2800" kern="100" dirty="0">
                        <a:effectLst/>
                        <a:latin typeface="Century"/>
                        <a:ea typeface="ＭＳ 明朝"/>
                        <a:cs typeface="Times New Roman"/>
                      </a:endParaRPr>
                    </a:p>
                  </a:txBody>
                  <a:tcPr marL="68580" marR="68580" marT="0" marB="0"/>
                </a:tc>
                <a:tc>
                  <a:txBody>
                    <a:bodyPr/>
                    <a:lstStyle/>
                    <a:p>
                      <a:pPr algn="ctr">
                        <a:spcAft>
                          <a:spcPts val="0"/>
                        </a:spcAft>
                      </a:pPr>
                      <a:r>
                        <a:rPr lang="en-US" sz="2800" kern="100" dirty="0">
                          <a:effectLst/>
                          <a:latin typeface="ＭＳ ゴシック"/>
                          <a:ea typeface="ＭＳ 明朝"/>
                          <a:cs typeface="Times New Roman"/>
                        </a:rPr>
                        <a:t> </a:t>
                      </a:r>
                      <a:endParaRPr lang="ja-JP" sz="2800" kern="100" dirty="0">
                        <a:effectLst/>
                        <a:latin typeface="Century"/>
                        <a:ea typeface="ＭＳ 明朝"/>
                        <a:cs typeface="Times New Roman"/>
                      </a:endParaRPr>
                    </a:p>
                  </a:txBody>
                  <a:tcPr marL="68580" marR="68580" marT="0" marB="0"/>
                </a:tc>
              </a:tr>
            </a:tbl>
          </a:graphicData>
        </a:graphic>
      </p:graphicFrame>
    </p:spTree>
    <p:extLst>
      <p:ext uri="{BB962C8B-B14F-4D97-AF65-F5344CB8AC3E}">
        <p14:creationId xmlns:p14="http://schemas.microsoft.com/office/powerpoint/2010/main" val="2272829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84"/>
            <a:ext cx="8229600" cy="1080120"/>
          </a:xfrm>
        </p:spPr>
        <p:txBody>
          <a:bodyPr>
            <a:normAutofit fontScale="90000"/>
          </a:bodyPr>
          <a:lstStyle/>
          <a:p>
            <a:r>
              <a:rPr lang="ja-JP" altLang="ja-JP" b="1" u="sng" dirty="0">
                <a:effectLst/>
              </a:rPr>
              <a:t>社会福祉充実計画の策定</a:t>
            </a:r>
            <a:r>
              <a:rPr lang="ja-JP" altLang="ja-JP" b="1" u="sng" dirty="0" smtClean="0">
                <a:effectLst/>
              </a:rPr>
              <a:t>状況</a:t>
            </a:r>
            <a:r>
              <a:rPr lang="ja-JP" altLang="en-US" b="1" u="sng" dirty="0" smtClean="0">
                <a:effectLst/>
              </a:rPr>
              <a:t>（２）</a:t>
            </a:r>
            <a:endParaRPr kumimoji="1" lang="ja-JP" altLang="en-US" dirty="0"/>
          </a:p>
        </p:txBody>
      </p:sp>
      <p:sp>
        <p:nvSpPr>
          <p:cNvPr id="3" name="コンテンツ プレースホルダー 2"/>
          <p:cNvSpPr>
            <a:spLocks noGrp="1"/>
          </p:cNvSpPr>
          <p:nvPr>
            <p:ph idx="1"/>
          </p:nvPr>
        </p:nvSpPr>
        <p:spPr>
          <a:xfrm>
            <a:off x="457200" y="1124745"/>
            <a:ext cx="8229600" cy="504056"/>
          </a:xfrm>
        </p:spPr>
        <p:txBody>
          <a:bodyPr>
            <a:normAutofit lnSpcReduction="10000"/>
          </a:bodyPr>
          <a:lstStyle/>
          <a:p>
            <a:r>
              <a:rPr lang="ja-JP" altLang="ja-JP" sz="2800" b="1" u="sng" dirty="0"/>
              <a:t>具体的な事業の内容</a:t>
            </a:r>
            <a:endParaRPr lang="en-US" altLang="ja-JP" sz="2400" dirty="0"/>
          </a:p>
          <a:p>
            <a:endParaRPr lang="ja-JP" altLang="ja-JP" sz="2400" dirty="0"/>
          </a:p>
          <a:p>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graphicFrame>
        <p:nvGraphicFramePr>
          <p:cNvPr id="4" name="表 3"/>
          <p:cNvGraphicFramePr>
            <a:graphicFrameLocks noGrp="1"/>
          </p:cNvGraphicFramePr>
          <p:nvPr>
            <p:extLst>
              <p:ext uri="{D42A27DB-BD31-4B8C-83A1-F6EECF244321}">
                <p14:modId xmlns:p14="http://schemas.microsoft.com/office/powerpoint/2010/main" val="3370012194"/>
              </p:ext>
            </p:extLst>
          </p:nvPr>
        </p:nvGraphicFramePr>
        <p:xfrm>
          <a:off x="755577" y="1131534"/>
          <a:ext cx="7632846" cy="3737626"/>
        </p:xfrm>
        <a:graphic>
          <a:graphicData uri="http://schemas.openxmlformats.org/drawingml/2006/table">
            <a:tbl>
              <a:tblPr firstRow="1" bandRow="1">
                <a:tableStyleId>{5C22544A-7EE6-4342-B048-85BDC9FD1C3A}</a:tableStyleId>
              </a:tblPr>
              <a:tblGrid>
                <a:gridCol w="1944215"/>
                <a:gridCol w="1152128"/>
                <a:gridCol w="720080"/>
                <a:gridCol w="2088232"/>
                <a:gridCol w="864096"/>
                <a:gridCol w="864095"/>
              </a:tblGrid>
              <a:tr h="585977">
                <a:tc>
                  <a:txBody>
                    <a:bodyPr/>
                    <a:lstStyle/>
                    <a:p>
                      <a:pPr algn="ctr">
                        <a:spcAft>
                          <a:spcPts val="0"/>
                        </a:spcAft>
                      </a:pPr>
                      <a:r>
                        <a:rPr lang="ja-JP" sz="1800" kern="100" dirty="0">
                          <a:effectLst/>
                          <a:latin typeface="Century"/>
                          <a:ea typeface="ＭＳ ゴシック"/>
                          <a:cs typeface="Times New Roman"/>
                        </a:rPr>
                        <a:t>事業内容</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ja-JP" sz="1800" kern="100" dirty="0">
                          <a:effectLst/>
                          <a:latin typeface="Century"/>
                          <a:ea typeface="ＭＳ ゴシック"/>
                          <a:cs typeface="Times New Roman"/>
                        </a:rPr>
                        <a:t>事業数</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ja-JP" sz="1800" kern="100" dirty="0">
                          <a:effectLst/>
                          <a:latin typeface="Century"/>
                          <a:ea typeface="ＭＳ ゴシック"/>
                          <a:cs typeface="Times New Roman"/>
                        </a:rPr>
                        <a:t>割合</a:t>
                      </a:r>
                      <a:endParaRPr lang="ja-JP" sz="1800" kern="100" dirty="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ja-JP" sz="1800" kern="100" dirty="0">
                          <a:effectLst/>
                          <a:latin typeface="Century"/>
                          <a:ea typeface="ＭＳ ゴシック"/>
                          <a:cs typeface="Times New Roman"/>
                        </a:rPr>
                        <a:t>事業内容</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ja-JP" sz="1800" kern="100">
                          <a:effectLst/>
                          <a:latin typeface="Century"/>
                          <a:ea typeface="ＭＳ ゴシック"/>
                          <a:cs typeface="Times New Roman"/>
                        </a:rPr>
                        <a:t>事業数</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ja-JP" sz="1800" kern="100" dirty="0">
                          <a:effectLst/>
                          <a:latin typeface="Century"/>
                          <a:ea typeface="ＭＳ ゴシック"/>
                          <a:cs typeface="Times New Roman"/>
                        </a:rPr>
                        <a:t>割合</a:t>
                      </a:r>
                      <a:endParaRPr lang="ja-JP" sz="1800" kern="100" dirty="0">
                        <a:effectLst/>
                        <a:latin typeface="Century"/>
                        <a:ea typeface="ＭＳ 明朝"/>
                        <a:cs typeface="Times New Roman"/>
                      </a:endParaRPr>
                    </a:p>
                  </a:txBody>
                  <a:tcPr marL="68580" marR="68580" marT="0" marB="0" anchor="ctr"/>
                </a:tc>
              </a:tr>
              <a:tr h="854183">
                <a:tc>
                  <a:txBody>
                    <a:bodyPr/>
                    <a:lstStyle/>
                    <a:p>
                      <a:pPr algn="l">
                        <a:spcAft>
                          <a:spcPts val="0"/>
                        </a:spcAft>
                      </a:pPr>
                      <a:r>
                        <a:rPr lang="ja-JP" sz="1800" b="1" kern="100" dirty="0">
                          <a:effectLst/>
                          <a:latin typeface="Century"/>
                          <a:ea typeface="ＭＳ ゴシック"/>
                          <a:cs typeface="Times New Roman"/>
                        </a:rPr>
                        <a:t>新規事業の実施</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b="1" kern="100" dirty="0">
                          <a:effectLst/>
                          <a:latin typeface="ＭＳ ゴシック"/>
                          <a:ea typeface="ＭＳ 明朝"/>
                          <a:cs typeface="Times New Roman"/>
                        </a:rPr>
                        <a:t>625</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b="1" kern="100">
                          <a:effectLst/>
                          <a:latin typeface="ＭＳ ゴシック"/>
                          <a:ea typeface="ＭＳ 明朝"/>
                          <a:cs typeface="Times New Roman"/>
                        </a:rPr>
                        <a:t>14</a:t>
                      </a:r>
                      <a:r>
                        <a:rPr lang="ja-JP" sz="1800" b="1"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l">
                        <a:spcAft>
                          <a:spcPts val="0"/>
                        </a:spcAft>
                      </a:pPr>
                      <a:r>
                        <a:rPr lang="ja-JP" sz="1800" kern="100" dirty="0">
                          <a:effectLst/>
                          <a:latin typeface="Century"/>
                          <a:ea typeface="ＭＳ ゴシック"/>
                          <a:cs typeface="Times New Roman"/>
                        </a:rPr>
                        <a:t>サービス向上のための新たな人材の雇入れ</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en-US" sz="1800" kern="100">
                          <a:effectLst/>
                          <a:latin typeface="ＭＳ ゴシック"/>
                          <a:ea typeface="ＭＳ 明朝"/>
                          <a:cs typeface="Times New Roman"/>
                        </a:rPr>
                        <a:t>324</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7</a:t>
                      </a:r>
                      <a:r>
                        <a:rPr lang="ja-JP" sz="1800"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tc>
              </a:tr>
              <a:tr h="44935">
                <a:tc>
                  <a:txBody>
                    <a:bodyPr/>
                    <a:lstStyle/>
                    <a:p>
                      <a:pPr algn="l">
                        <a:spcAft>
                          <a:spcPts val="0"/>
                        </a:spcAft>
                      </a:pPr>
                      <a:r>
                        <a:rPr lang="ja-JP" sz="1800" b="1" kern="100" dirty="0">
                          <a:effectLst/>
                          <a:latin typeface="Century"/>
                          <a:ea typeface="ＭＳ ゴシック"/>
                          <a:cs typeface="Times New Roman"/>
                        </a:rPr>
                        <a:t>職員給与、一時金の増額</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b="1" kern="100" dirty="0">
                          <a:effectLst/>
                          <a:latin typeface="ＭＳ ゴシック"/>
                          <a:ea typeface="ＭＳ 明朝"/>
                          <a:cs typeface="Times New Roman"/>
                        </a:rPr>
                        <a:t>547</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b="1" kern="100" dirty="0">
                          <a:effectLst/>
                          <a:latin typeface="ＭＳ ゴシック"/>
                          <a:ea typeface="ＭＳ 明朝"/>
                          <a:cs typeface="Times New Roman"/>
                        </a:rPr>
                        <a:t>13</a:t>
                      </a:r>
                      <a:r>
                        <a:rPr lang="ja-JP" sz="1800" b="1" kern="100" dirty="0">
                          <a:effectLst/>
                          <a:latin typeface="Century"/>
                          <a:ea typeface="ＭＳ ゴシック"/>
                          <a:cs typeface="Times New Roman"/>
                        </a:rPr>
                        <a:t>％</a:t>
                      </a:r>
                      <a:endParaRPr lang="ja-JP" sz="1800" kern="100" dirty="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l">
                        <a:spcAft>
                          <a:spcPts val="0"/>
                        </a:spcAft>
                      </a:pPr>
                      <a:r>
                        <a:rPr lang="ja-JP" sz="1800" b="1" kern="100" dirty="0">
                          <a:effectLst/>
                          <a:latin typeface="Century"/>
                          <a:ea typeface="ＭＳ ゴシック"/>
                          <a:cs typeface="Times New Roman"/>
                        </a:rPr>
                        <a:t>既存施設の建替、施設整備</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en-US" sz="1800" b="1" kern="100">
                          <a:effectLst/>
                          <a:latin typeface="ＭＳ ゴシック"/>
                          <a:ea typeface="ＭＳ 明朝"/>
                          <a:cs typeface="Times New Roman"/>
                        </a:rPr>
                        <a:t>1,692</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b="1" kern="100">
                          <a:effectLst/>
                          <a:latin typeface="ＭＳ ゴシック"/>
                          <a:ea typeface="ＭＳ 明朝"/>
                          <a:cs typeface="Times New Roman"/>
                        </a:rPr>
                        <a:t>39</a:t>
                      </a:r>
                      <a:r>
                        <a:rPr lang="ja-JP" sz="1800" b="1"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tc>
              </a:tr>
              <a:tr h="651546">
                <a:tc>
                  <a:txBody>
                    <a:bodyPr/>
                    <a:lstStyle/>
                    <a:p>
                      <a:pPr algn="l">
                        <a:spcAft>
                          <a:spcPts val="0"/>
                        </a:spcAft>
                      </a:pPr>
                      <a:r>
                        <a:rPr lang="ja-JP" sz="1800" kern="100">
                          <a:effectLst/>
                          <a:latin typeface="Century"/>
                          <a:ea typeface="ＭＳ ゴシック"/>
                          <a:cs typeface="Times New Roman"/>
                        </a:rPr>
                        <a:t>研修の充実</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394</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9</a:t>
                      </a:r>
                      <a:r>
                        <a:rPr lang="ja-JP" sz="1800"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l">
                        <a:spcAft>
                          <a:spcPts val="0"/>
                        </a:spcAft>
                      </a:pPr>
                      <a:r>
                        <a:rPr lang="ja-JP" sz="1800" kern="100" dirty="0">
                          <a:effectLst/>
                          <a:latin typeface="Century"/>
                          <a:ea typeface="ＭＳ ゴシック"/>
                          <a:cs typeface="Times New Roman"/>
                        </a:rPr>
                        <a:t>その他（職員の福利厚生）</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en-US" sz="1800" kern="100">
                          <a:effectLst/>
                          <a:latin typeface="ＭＳ ゴシック"/>
                          <a:ea typeface="ＭＳ 明朝"/>
                          <a:cs typeface="Times New Roman"/>
                        </a:rPr>
                        <a:t>128</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3</a:t>
                      </a:r>
                      <a:r>
                        <a:rPr lang="ja-JP" sz="1800"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tc>
              </a:tr>
              <a:tr h="487703">
                <a:tc>
                  <a:txBody>
                    <a:bodyPr/>
                    <a:lstStyle/>
                    <a:p>
                      <a:pPr algn="l">
                        <a:spcAft>
                          <a:spcPts val="0"/>
                        </a:spcAft>
                      </a:pPr>
                      <a:r>
                        <a:rPr lang="ja-JP" sz="1800" kern="100" dirty="0">
                          <a:effectLst/>
                          <a:latin typeface="Century"/>
                          <a:ea typeface="ＭＳ ゴシック"/>
                          <a:cs typeface="Times New Roman"/>
                        </a:rPr>
                        <a:t>既存事業の定員、利用者の拡充</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80</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dirty="0">
                          <a:effectLst/>
                          <a:latin typeface="ＭＳ ゴシック"/>
                          <a:ea typeface="ＭＳ 明朝"/>
                          <a:cs typeface="Times New Roman"/>
                        </a:rPr>
                        <a:t>2</a:t>
                      </a:r>
                      <a:r>
                        <a:rPr lang="ja-JP" sz="1800" kern="100" dirty="0">
                          <a:effectLst/>
                          <a:latin typeface="Century"/>
                          <a:ea typeface="ＭＳ ゴシック"/>
                          <a:cs typeface="Times New Roman"/>
                        </a:rPr>
                        <a:t>％</a:t>
                      </a:r>
                      <a:endParaRPr lang="ja-JP" sz="1800" kern="100" dirty="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l">
                        <a:spcAft>
                          <a:spcPts val="0"/>
                        </a:spcAft>
                      </a:pPr>
                      <a:r>
                        <a:rPr lang="ja-JP" sz="1800" kern="100" dirty="0">
                          <a:effectLst/>
                          <a:latin typeface="Century"/>
                          <a:ea typeface="ＭＳ ゴシック"/>
                          <a:cs typeface="Times New Roman"/>
                        </a:rPr>
                        <a:t>その他（上記以外）</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en-US" sz="1800" kern="100" dirty="0">
                          <a:effectLst/>
                          <a:latin typeface="ＭＳ ゴシック"/>
                          <a:ea typeface="ＭＳ 明朝"/>
                          <a:cs typeface="Times New Roman"/>
                        </a:rPr>
                        <a:t>286</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7</a:t>
                      </a:r>
                      <a:r>
                        <a:rPr lang="ja-JP" sz="1800" kern="100">
                          <a:effectLst/>
                          <a:latin typeface="Century"/>
                          <a:ea typeface="ＭＳ ゴシック"/>
                          <a:cs typeface="Times New Roman"/>
                        </a:rPr>
                        <a:t>％</a:t>
                      </a:r>
                      <a:endParaRPr lang="ja-JP" sz="1800" kern="100">
                        <a:effectLst/>
                        <a:latin typeface="Century"/>
                        <a:ea typeface="ＭＳ 明朝"/>
                        <a:cs typeface="Times New Roman"/>
                      </a:endParaRPr>
                    </a:p>
                  </a:txBody>
                  <a:tcPr marL="68580" marR="68580" marT="0" marB="0" anchor="ctr"/>
                </a:tc>
              </a:tr>
              <a:tr h="51374">
                <a:tc>
                  <a:txBody>
                    <a:bodyPr/>
                    <a:lstStyle/>
                    <a:p>
                      <a:pPr algn="l">
                        <a:spcAft>
                          <a:spcPts val="0"/>
                        </a:spcAft>
                      </a:pPr>
                      <a:r>
                        <a:rPr lang="ja-JP" sz="1800" kern="100" dirty="0">
                          <a:effectLst/>
                          <a:latin typeface="Century"/>
                          <a:ea typeface="ＭＳ ゴシック"/>
                          <a:cs typeface="Times New Roman"/>
                        </a:rPr>
                        <a:t>既存事業のサービス内容の充実</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kern="100">
                          <a:effectLst/>
                          <a:latin typeface="ＭＳ ゴシック"/>
                          <a:ea typeface="ＭＳ 明朝"/>
                          <a:cs typeface="Times New Roman"/>
                        </a:rPr>
                        <a:t>283</a:t>
                      </a:r>
                      <a:endParaRPr lang="ja-JP" sz="1800" kern="100">
                        <a:effectLst/>
                        <a:latin typeface="Century"/>
                        <a:ea typeface="ＭＳ 明朝"/>
                        <a:cs typeface="Times New Roman"/>
                      </a:endParaRPr>
                    </a:p>
                  </a:txBody>
                  <a:tcPr marL="68580" marR="68580" marT="0" marB="0" anchor="ctr"/>
                </a:tc>
                <a:tc>
                  <a:txBody>
                    <a:bodyPr/>
                    <a:lstStyle/>
                    <a:p>
                      <a:pPr algn="ctr">
                        <a:spcAft>
                          <a:spcPts val="0"/>
                        </a:spcAft>
                      </a:pPr>
                      <a:r>
                        <a:rPr lang="en-US" sz="1800" kern="100" dirty="0">
                          <a:effectLst/>
                          <a:latin typeface="ＭＳ ゴシック"/>
                          <a:ea typeface="ＭＳ 明朝"/>
                          <a:cs typeface="Times New Roman"/>
                        </a:rPr>
                        <a:t>7</a:t>
                      </a:r>
                      <a:r>
                        <a:rPr lang="ja-JP" sz="1800" kern="100" dirty="0">
                          <a:effectLst/>
                          <a:latin typeface="Century"/>
                          <a:ea typeface="ＭＳ ゴシック"/>
                          <a:cs typeface="Times New Roman"/>
                        </a:rPr>
                        <a:t>％</a:t>
                      </a:r>
                      <a:endParaRPr lang="ja-JP" sz="1800" kern="100" dirty="0">
                        <a:effectLst/>
                        <a:latin typeface="Century"/>
                        <a:ea typeface="ＭＳ 明朝"/>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ja-JP" sz="1800" kern="100" dirty="0">
                          <a:effectLst/>
                          <a:latin typeface="Century"/>
                          <a:ea typeface="ＭＳ ゴシック"/>
                          <a:cs typeface="Times New Roman"/>
                        </a:rPr>
                        <a:t>合計</a:t>
                      </a:r>
                      <a:endParaRPr lang="ja-JP" sz="1800" kern="100" dirty="0">
                        <a:effectLst/>
                        <a:latin typeface="Century"/>
                        <a:ea typeface="ＭＳ 明朝"/>
                        <a:cs typeface="Times New Roman"/>
                      </a:endParaRPr>
                    </a:p>
                  </a:txBody>
                  <a:tcPr marL="68580" marR="68580" marT="0" marB="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en-US" sz="1800" kern="100" dirty="0">
                          <a:effectLst/>
                          <a:latin typeface="ＭＳ ゴシック"/>
                          <a:ea typeface="ＭＳ 明朝"/>
                          <a:cs typeface="Times New Roman"/>
                        </a:rPr>
                        <a:t>4,359</a:t>
                      </a:r>
                      <a:endParaRPr lang="ja-JP" sz="1800" kern="100" dirty="0">
                        <a:effectLst/>
                        <a:latin typeface="Century"/>
                        <a:ea typeface="ＭＳ 明朝"/>
                        <a:cs typeface="Times New Roman"/>
                      </a:endParaRPr>
                    </a:p>
                  </a:txBody>
                  <a:tcPr marL="68580" marR="68580" marT="0" marB="0" anchor="ctr"/>
                </a:tc>
                <a:tc>
                  <a:txBody>
                    <a:bodyPr/>
                    <a:lstStyle/>
                    <a:p>
                      <a:pPr algn="ctr">
                        <a:spcAft>
                          <a:spcPts val="0"/>
                        </a:spcAft>
                      </a:pPr>
                      <a:r>
                        <a:rPr lang="en-US" sz="1800" kern="100" dirty="0">
                          <a:effectLst/>
                          <a:latin typeface="ＭＳ ゴシック"/>
                          <a:ea typeface="ＭＳ 明朝"/>
                          <a:cs typeface="Times New Roman"/>
                        </a:rPr>
                        <a:t> </a:t>
                      </a:r>
                      <a:endParaRPr lang="ja-JP" sz="1800" kern="100" dirty="0">
                        <a:effectLst/>
                        <a:latin typeface="Century"/>
                        <a:ea typeface="ＭＳ 明朝"/>
                        <a:cs typeface="Times New Roman"/>
                      </a:endParaRPr>
                    </a:p>
                  </a:txBody>
                  <a:tcPr marL="68580" marR="68580" marT="0" marB="0" anchor="ctr"/>
                </a:tc>
              </a:tr>
            </a:tbl>
          </a:graphicData>
        </a:graphic>
      </p:graphicFrame>
    </p:spTree>
    <p:extLst>
      <p:ext uri="{BB962C8B-B14F-4D97-AF65-F5344CB8AC3E}">
        <p14:creationId xmlns:p14="http://schemas.microsoft.com/office/powerpoint/2010/main" val="9975107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ja-JP" b="1" u="sng" dirty="0"/>
              <a:t>平成</a:t>
            </a:r>
            <a:r>
              <a:rPr lang="en-US" altLang="ja-JP" b="1" u="sng" dirty="0"/>
              <a:t>30</a:t>
            </a:r>
            <a:r>
              <a:rPr lang="ja-JP" altLang="ja-JP" b="1" u="sng" dirty="0"/>
              <a:t>年度</a:t>
            </a:r>
            <a:r>
              <a:rPr lang="ja-JP" altLang="ja-JP" b="1" u="sng" dirty="0" smtClean="0"/>
              <a:t>の</a:t>
            </a:r>
            <a:r>
              <a:rPr lang="ja-JP" altLang="en-US" b="1" u="sng" dirty="0" smtClean="0"/>
              <a:t>社会福祉充実計画</a:t>
            </a:r>
            <a:r>
              <a:rPr lang="en-US" altLang="ja-JP" b="1" u="sng" dirty="0" smtClean="0"/>
              <a:t/>
            </a:r>
            <a:br>
              <a:rPr lang="en-US" altLang="ja-JP" b="1" u="sng" dirty="0" smtClean="0"/>
            </a:br>
            <a:r>
              <a:rPr lang="ja-JP" altLang="en-US" b="1" u="sng" dirty="0" smtClean="0"/>
              <a:t>関係の</a:t>
            </a:r>
            <a:r>
              <a:rPr lang="en-US" altLang="ja-JP" b="1" u="sng" dirty="0" smtClean="0"/>
              <a:t>Q&amp;A</a:t>
            </a:r>
            <a:r>
              <a:rPr lang="ja-JP" altLang="ja-JP" b="1" u="sng" dirty="0" smtClean="0"/>
              <a:t>改正</a:t>
            </a:r>
            <a:r>
              <a:rPr lang="ja-JP" altLang="ja-JP" b="1" u="sng" dirty="0"/>
              <a:t>に</a:t>
            </a:r>
            <a:r>
              <a:rPr lang="ja-JP" altLang="ja-JP" b="1" u="sng" dirty="0" smtClean="0"/>
              <a:t>ついて</a:t>
            </a:r>
            <a:endParaRPr kumimoji="1" lang="ja-JP" altLang="en-US" dirty="0"/>
          </a:p>
        </p:txBody>
      </p:sp>
      <p:sp>
        <p:nvSpPr>
          <p:cNvPr id="3" name="コンテンツ プレースホルダー 2"/>
          <p:cNvSpPr>
            <a:spLocks noGrp="1"/>
          </p:cNvSpPr>
          <p:nvPr>
            <p:ph idx="1"/>
          </p:nvPr>
        </p:nvSpPr>
        <p:spPr/>
        <p:txBody>
          <a:bodyPr>
            <a:normAutofit fontScale="77500" lnSpcReduction="20000"/>
          </a:bodyPr>
          <a:lstStyle/>
          <a:p>
            <a:r>
              <a:rPr lang="ja-JP" altLang="ja-JP" dirty="0" smtClean="0"/>
              <a:t>＜</a:t>
            </a:r>
            <a:r>
              <a:rPr lang="ja-JP" altLang="en-US" dirty="0"/>
              <a:t>平成</a:t>
            </a:r>
            <a:r>
              <a:rPr lang="en-US" altLang="ja-JP" dirty="0"/>
              <a:t>30</a:t>
            </a:r>
            <a:r>
              <a:rPr lang="ja-JP" altLang="en-US" dirty="0" smtClean="0"/>
              <a:t>年</a:t>
            </a:r>
            <a:r>
              <a:rPr lang="en-US" altLang="ja-JP" dirty="0"/>
              <a:t>1</a:t>
            </a:r>
            <a:r>
              <a:rPr lang="ja-JP" altLang="en-US" dirty="0" smtClean="0"/>
              <a:t>月</a:t>
            </a:r>
            <a:r>
              <a:rPr lang="en-US" altLang="ja-JP" dirty="0"/>
              <a:t>23</a:t>
            </a:r>
            <a:r>
              <a:rPr lang="ja-JP" altLang="en-US" dirty="0" smtClean="0"/>
              <a:t>日</a:t>
            </a:r>
            <a:r>
              <a:rPr lang="en-US" altLang="ja-JP" dirty="0" err="1" smtClean="0"/>
              <a:t>Q&amp;AVol</a:t>
            </a:r>
            <a:r>
              <a:rPr lang="en-US" altLang="ja-JP" dirty="0" smtClean="0"/>
              <a:t>.</a:t>
            </a:r>
            <a:r>
              <a:rPr lang="ja-JP" altLang="en-US" dirty="0" smtClean="0"/>
              <a:t>３の</a:t>
            </a:r>
            <a:r>
              <a:rPr lang="ja-JP" altLang="ja-JP" dirty="0" smtClean="0"/>
              <a:t>主</a:t>
            </a:r>
            <a:r>
              <a:rPr lang="ja-JP" altLang="ja-JP" dirty="0"/>
              <a:t>な追加・修正項目＞</a:t>
            </a:r>
          </a:p>
          <a:p>
            <a:r>
              <a:rPr lang="ja-JP" altLang="ja-JP" dirty="0"/>
              <a:t>社会福祉充実計画として認められる事例・不適切な事例</a:t>
            </a:r>
            <a:r>
              <a:rPr lang="en-US" altLang="ja-JP" dirty="0"/>
              <a:t>(</a:t>
            </a:r>
            <a:r>
              <a:rPr lang="ja-JP" altLang="ja-JP" dirty="0"/>
              <a:t>問</a:t>
            </a:r>
            <a:r>
              <a:rPr lang="en-US" altLang="ja-JP" dirty="0"/>
              <a:t>55</a:t>
            </a:r>
            <a:r>
              <a:rPr lang="ja-JP" altLang="ja-JP" dirty="0"/>
              <a:t>）</a:t>
            </a:r>
          </a:p>
          <a:p>
            <a:r>
              <a:rPr lang="ja-JP" altLang="ja-JP" dirty="0"/>
              <a:t>社会福祉充実計画における職員給与改善の考え方（問</a:t>
            </a:r>
            <a:r>
              <a:rPr lang="en-US" altLang="ja-JP" dirty="0"/>
              <a:t>51</a:t>
            </a:r>
            <a:r>
              <a:rPr lang="ja-JP" altLang="ja-JP" dirty="0"/>
              <a:t>）</a:t>
            </a:r>
          </a:p>
          <a:p>
            <a:r>
              <a:rPr lang="ja-JP" altLang="ja-JP" dirty="0"/>
              <a:t>社会福祉充実計画の記載内容（問</a:t>
            </a:r>
            <a:r>
              <a:rPr lang="en-US" altLang="ja-JP" dirty="0" smtClean="0"/>
              <a:t>43</a:t>
            </a:r>
            <a:r>
              <a:rPr lang="ja-JP" altLang="ja-JP" dirty="0" smtClean="0"/>
              <a:t>対象者・受益的</a:t>
            </a:r>
            <a:r>
              <a:rPr lang="ja-JP" altLang="ja-JP" dirty="0"/>
              <a:t>なサービスや</a:t>
            </a:r>
            <a:r>
              <a:rPr lang="ja-JP" altLang="ja-JP" dirty="0" smtClean="0"/>
              <a:t>給付・</a:t>
            </a:r>
            <a:r>
              <a:rPr lang="ja-JP" altLang="ja-JP" dirty="0"/>
              <a:t>新たに実施又は充実を図るための支出）</a:t>
            </a:r>
          </a:p>
          <a:p>
            <a:r>
              <a:rPr lang="ja-JP" altLang="ja-JP" dirty="0"/>
              <a:t>社会福祉充実計画</a:t>
            </a:r>
            <a:r>
              <a:rPr lang="en-US" altLang="ja-JP" dirty="0"/>
              <a:t>2</a:t>
            </a:r>
            <a:r>
              <a:rPr lang="ja-JP" altLang="ja-JP" dirty="0"/>
              <a:t>年度目以後の事項（問</a:t>
            </a:r>
            <a:r>
              <a:rPr lang="en-US" altLang="ja-JP" dirty="0" smtClean="0"/>
              <a:t>14</a:t>
            </a:r>
            <a:r>
              <a:rPr lang="ja-JP" altLang="ja-JP" dirty="0" smtClean="0"/>
              <a:t>社会</a:t>
            </a:r>
            <a:r>
              <a:rPr lang="ja-JP" altLang="ja-JP" dirty="0"/>
              <a:t>福祉充実計画用財産の取扱い、問</a:t>
            </a:r>
            <a:r>
              <a:rPr lang="en-US" altLang="ja-JP" dirty="0"/>
              <a:t>69</a:t>
            </a:r>
            <a:r>
              <a:rPr lang="ja-JP" altLang="ja-JP" dirty="0"/>
              <a:t>・問</a:t>
            </a:r>
            <a:r>
              <a:rPr lang="en-US" altLang="ja-JP" dirty="0"/>
              <a:t>70</a:t>
            </a:r>
            <a:r>
              <a:rPr lang="ja-JP" altLang="ja-JP" dirty="0"/>
              <a:t>承認社会福祉充実計画の変更手続き、問</a:t>
            </a:r>
            <a:r>
              <a:rPr lang="en-US" altLang="ja-JP" dirty="0"/>
              <a:t>78</a:t>
            </a:r>
            <a:r>
              <a:rPr lang="ja-JP" altLang="ja-JP" dirty="0"/>
              <a:t>　実績公表方法）</a:t>
            </a:r>
          </a:p>
          <a:p>
            <a:endParaRPr lang="en-US" altLang="ja-JP" b="1" u="sng" dirty="0" smtClean="0"/>
          </a:p>
          <a:p>
            <a:r>
              <a:rPr lang="ja-JP" altLang="ja-JP" b="1" u="sng" dirty="0" smtClean="0"/>
              <a:t>別紙</a:t>
            </a:r>
            <a:r>
              <a:rPr lang="ja-JP" altLang="ja-JP" b="1" u="sng" dirty="0"/>
              <a:t>社会福祉充実計画承認</a:t>
            </a:r>
            <a:r>
              <a:rPr lang="en-US" altLang="ja-JP" b="1" u="sng" dirty="0" err="1"/>
              <a:t>Q&amp;AVol</a:t>
            </a:r>
            <a:r>
              <a:rPr lang="ja-JP" altLang="ja-JP" b="1" u="sng" dirty="0"/>
              <a:t>３</a:t>
            </a:r>
            <a:r>
              <a:rPr lang="ja-JP" altLang="ja-JP" b="1" u="sng" dirty="0" smtClean="0"/>
              <a:t>概要</a:t>
            </a:r>
            <a:r>
              <a:rPr lang="ja-JP" altLang="en-US" b="1" u="sng" dirty="0" smtClean="0"/>
              <a:t>にて説明します。</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Tree>
    <p:extLst>
      <p:ext uri="{BB962C8B-B14F-4D97-AF65-F5344CB8AC3E}">
        <p14:creationId xmlns:p14="http://schemas.microsoft.com/office/powerpoint/2010/main" val="2008971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p>
            <a:r>
              <a:rPr lang="ja-JP" altLang="ja-JP" b="1" u="sng" dirty="0">
                <a:effectLst/>
              </a:rPr>
              <a:t>社会福祉充実計画の作成の手順</a:t>
            </a:r>
            <a:endParaRPr kumimoji="1" lang="ja-JP" altLang="en-US" dirty="0"/>
          </a:p>
        </p:txBody>
      </p:sp>
      <p:pic>
        <p:nvPicPr>
          <p:cNvPr id="5" name="コンテンツ プレースホルダー 4"/>
          <p:cNvPicPr>
            <a:picLocks noGrp="1"/>
          </p:cNvPicPr>
          <p:nvPr>
            <p:ph idx="1"/>
          </p:nvPr>
        </p:nvPicPr>
        <p:blipFill rotWithShape="1">
          <a:blip r:embed="rId2"/>
          <a:srcRect l="10086" t="16275" r="10875" b="24518"/>
          <a:stretch/>
        </p:blipFill>
        <p:spPr bwMode="auto">
          <a:xfrm>
            <a:off x="1475656" y="4149081"/>
            <a:ext cx="5786636" cy="2232247"/>
          </a:xfrm>
          <a:prstGeom prst="rect">
            <a:avLst/>
          </a:prstGeom>
          <a:noFill/>
          <a:ln>
            <a:noFill/>
          </a:ln>
          <a:extLst>
            <a:ext uri="{53640926-AAD7-44D8-BBD7-CCE9431645EC}">
              <a14:shadowObscured xmlns:a14="http://schemas.microsoft.com/office/drawing/2010/main"/>
            </a:ext>
          </a:extLst>
        </p:spPr>
      </p:pic>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5</a:t>
            </a:fld>
            <a:endParaRPr kumimoji="1" lang="ja-JP" altLang="en-US"/>
          </a:p>
        </p:txBody>
      </p:sp>
      <p:pic>
        <p:nvPicPr>
          <p:cNvPr id="4" name="図 3"/>
          <p:cNvPicPr/>
          <p:nvPr/>
        </p:nvPicPr>
        <p:blipFill rotWithShape="1">
          <a:blip r:embed="rId3"/>
          <a:srcRect l="12408" t="28467" r="10197" b="8257"/>
          <a:stretch/>
        </p:blipFill>
        <p:spPr bwMode="auto">
          <a:xfrm>
            <a:off x="1691680" y="1196752"/>
            <a:ext cx="5616624" cy="296969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24013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1080120"/>
          </a:xfrm>
        </p:spPr>
        <p:txBody>
          <a:bodyPr>
            <a:normAutofit/>
          </a:bodyPr>
          <a:lstStyle/>
          <a:p>
            <a:r>
              <a:rPr lang="ja-JP" altLang="ja-JP" b="1" u="sng" dirty="0">
                <a:effectLst/>
              </a:rPr>
              <a:t>社会福祉充実計画の作成の手順</a:t>
            </a:r>
            <a:endParaRPr lang="ja-JP" altLang="ja-JP" dirty="0"/>
          </a:p>
        </p:txBody>
      </p:sp>
      <p:sp>
        <p:nvSpPr>
          <p:cNvPr id="3" name="コンテンツ プレースホルダー 2"/>
          <p:cNvSpPr>
            <a:spLocks noGrp="1"/>
          </p:cNvSpPr>
          <p:nvPr>
            <p:ph idx="1"/>
          </p:nvPr>
        </p:nvSpPr>
        <p:spPr>
          <a:xfrm>
            <a:off x="457200" y="1556792"/>
            <a:ext cx="8229600" cy="4896544"/>
          </a:xfrm>
        </p:spPr>
        <p:txBody>
          <a:bodyPr>
            <a:normAutofit/>
          </a:bodyPr>
          <a:lstStyle/>
          <a:p>
            <a:r>
              <a:rPr lang="ja-JP" altLang="ja-JP" sz="2800" dirty="0"/>
              <a:t>社会福祉充実計画を作成する場合</a:t>
            </a:r>
            <a:r>
              <a:rPr lang="ja-JP" altLang="ja-JP" sz="2800" dirty="0" smtClean="0"/>
              <a:t>、社会</a:t>
            </a:r>
            <a:r>
              <a:rPr lang="ja-JP" altLang="ja-JP" sz="2800" dirty="0"/>
              <a:t>福祉充実残額を算定し、残額がある場合には、計画の原案を作成し、公認会計士・税理士等から意見を聴取したうえで評議員会の承認の上、大田区に電子開示システムを経由して届け出をしていただくことに</a:t>
            </a:r>
            <a:r>
              <a:rPr lang="ja-JP" altLang="ja-JP" sz="2800" dirty="0" smtClean="0"/>
              <a:t>な</a:t>
            </a:r>
            <a:r>
              <a:rPr lang="ja-JP" altLang="en-US" sz="2800" dirty="0" smtClean="0"/>
              <a:t>ります</a:t>
            </a:r>
            <a:r>
              <a:rPr lang="ja-JP" altLang="ja-JP" sz="2800" dirty="0" smtClean="0"/>
              <a:t>。</a:t>
            </a:r>
            <a:endParaRPr lang="ja-JP" altLang="ja-JP" sz="2800" dirty="0"/>
          </a:p>
          <a:p>
            <a:pPr marL="0" indent="0">
              <a:buNone/>
            </a:pPr>
            <a:r>
              <a:rPr lang="ja-JP" altLang="ja-JP" sz="2800" b="1" u="sng" dirty="0"/>
              <a:t>地域公益事業を実施する場合の留意点</a:t>
            </a:r>
            <a:endParaRPr lang="ja-JP" altLang="ja-JP" sz="2800" dirty="0"/>
          </a:p>
          <a:p>
            <a:r>
              <a:rPr lang="ja-JP" altLang="ja-JP" sz="2800" dirty="0"/>
              <a:t>地域公益事業を実施する場合、上記の計画作成の中で、評議員会の決議に先立って地域協議会から意見聴取をする必要</a:t>
            </a:r>
            <a:r>
              <a:rPr lang="ja-JP" altLang="ja-JP" sz="2800" dirty="0" smtClean="0"/>
              <a:t>が</a:t>
            </a:r>
            <a:r>
              <a:rPr lang="ja-JP" altLang="en-US" sz="2800" dirty="0"/>
              <a:t>あります</a:t>
            </a:r>
            <a:r>
              <a:rPr lang="ja-JP" altLang="ja-JP" sz="2800" dirty="0" smtClean="0"/>
              <a:t>。</a:t>
            </a:r>
            <a:endParaRPr lang="ja-JP" altLang="ja-JP" sz="28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spTree>
    <p:extLst>
      <p:ext uri="{BB962C8B-B14F-4D97-AF65-F5344CB8AC3E}">
        <p14:creationId xmlns:p14="http://schemas.microsoft.com/office/powerpoint/2010/main" val="2551553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ja-JP" sz="3200" b="1" u="sng" dirty="0">
                <a:effectLst/>
              </a:rPr>
              <a:t>社会福祉充実計画に位置付ける事業の</a:t>
            </a:r>
            <a:r>
              <a:rPr lang="ja-JP" altLang="ja-JP" sz="3200" b="1" u="sng" dirty="0" smtClean="0">
                <a:effectLst/>
              </a:rPr>
              <a:t>順序</a:t>
            </a:r>
            <a:endParaRPr kumimoji="1" lang="ja-JP" altLang="en-US" sz="3200" dirty="0"/>
          </a:p>
        </p:txBody>
      </p:sp>
      <p:sp>
        <p:nvSpPr>
          <p:cNvPr id="3" name="コンテンツ プレースホルダー 2"/>
          <p:cNvSpPr>
            <a:spLocks noGrp="1"/>
          </p:cNvSpPr>
          <p:nvPr>
            <p:ph idx="1"/>
          </p:nvPr>
        </p:nvSpPr>
        <p:spPr/>
        <p:txBody>
          <a:bodyPr>
            <a:normAutofit fontScale="92500" lnSpcReduction="10000"/>
          </a:bodyPr>
          <a:lstStyle/>
          <a:p>
            <a:r>
              <a:rPr lang="ja-JP" altLang="ja-JP" dirty="0"/>
              <a:t>① 社会福祉事業及び法第２条第４項第４号に規定する事業に該当する公益事業</a:t>
            </a:r>
          </a:p>
          <a:p>
            <a:r>
              <a:rPr lang="ja-JP" altLang="ja-JP" dirty="0"/>
              <a:t>② 地域公益事業</a:t>
            </a:r>
          </a:p>
          <a:p>
            <a:r>
              <a:rPr lang="ja-JP" altLang="ja-JP" dirty="0"/>
              <a:t>③ 公益事業のうち、①及び②に掲げる事業以外のもの</a:t>
            </a:r>
          </a:p>
          <a:p>
            <a:r>
              <a:rPr lang="ja-JP" altLang="ja-JP" dirty="0"/>
              <a:t>なお、社会福祉充実計画に位置付ける事業は、①から③までに掲げる事業の順に、その実施について検討を行わなければならず、その検討結果については、社会福祉充実計画に記載することが必要で</a:t>
            </a:r>
            <a:r>
              <a:rPr lang="ja-JP" altLang="ja-JP" dirty="0" smtClean="0"/>
              <a:t>あ</a:t>
            </a:r>
            <a:r>
              <a:rPr lang="ja-JP" altLang="en-US" dirty="0" smtClean="0"/>
              <a:t>ります</a:t>
            </a:r>
            <a:r>
              <a:rPr lang="ja-JP" altLang="ja-JP" dirty="0" smtClean="0"/>
              <a:t>。</a:t>
            </a:r>
            <a:endParaRPr lang="ja-JP"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spTree>
    <p:extLst>
      <p:ext uri="{BB962C8B-B14F-4D97-AF65-F5344CB8AC3E}">
        <p14:creationId xmlns:p14="http://schemas.microsoft.com/office/powerpoint/2010/main" val="4116547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1080120"/>
          </a:xfrm>
        </p:spPr>
        <p:txBody>
          <a:bodyPr>
            <a:normAutofit/>
          </a:bodyPr>
          <a:lstStyle/>
          <a:p>
            <a:r>
              <a:rPr lang="ja-JP" altLang="ja-JP" b="1" u="sng" dirty="0"/>
              <a:t>地域公益事業</a:t>
            </a:r>
            <a:endParaRPr lang="ja-JP" altLang="ja-JP" dirty="0"/>
          </a:p>
        </p:txBody>
      </p:sp>
      <p:sp>
        <p:nvSpPr>
          <p:cNvPr id="3" name="コンテンツ プレースホルダー 2"/>
          <p:cNvSpPr>
            <a:spLocks noGrp="1"/>
          </p:cNvSpPr>
          <p:nvPr>
            <p:ph idx="1"/>
          </p:nvPr>
        </p:nvSpPr>
        <p:spPr>
          <a:xfrm>
            <a:off x="457200" y="1556792"/>
            <a:ext cx="8229600" cy="4608511"/>
          </a:xfrm>
        </p:spPr>
        <p:txBody>
          <a:bodyPr>
            <a:normAutofit/>
          </a:bodyPr>
          <a:lstStyle/>
          <a:p>
            <a:r>
              <a:rPr lang="ja-JP" altLang="ja-JP" sz="3600" dirty="0" smtClean="0"/>
              <a:t>地域</a:t>
            </a:r>
            <a:r>
              <a:rPr lang="ja-JP" altLang="ja-JP" sz="3600" dirty="0"/>
              <a:t>公益事業については、法第５５条の２第４項第２号の規定のとおり、「日常生活又は社会生活上の支援を必要とする事業区域の住民に対し、無料又は低額な料金で、その需要に応じた福祉サービスを提供するもの」と定義されるものであり、法第２６条第１項に規定する公益事業に該当するものであること。</a:t>
            </a:r>
          </a:p>
          <a:p>
            <a:pPr marL="0" indent="0">
              <a:buNone/>
            </a:pPr>
            <a:endParaRPr lang="en-US" altLang="ja-JP" sz="2400" dirty="0"/>
          </a:p>
          <a:p>
            <a:endParaRPr lang="ja-JP" altLang="ja-JP" sz="2400" dirty="0"/>
          </a:p>
          <a:p>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8</a:t>
            </a:fld>
            <a:endParaRPr kumimoji="1" lang="ja-JP" altLang="en-US"/>
          </a:p>
        </p:txBody>
      </p:sp>
    </p:spTree>
    <p:extLst>
      <p:ext uri="{BB962C8B-B14F-4D97-AF65-F5344CB8AC3E}">
        <p14:creationId xmlns:p14="http://schemas.microsoft.com/office/powerpoint/2010/main" val="3342796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32656"/>
            <a:ext cx="8229600" cy="724942"/>
          </a:xfrm>
        </p:spPr>
        <p:txBody>
          <a:bodyPr>
            <a:normAutofit fontScale="90000"/>
          </a:bodyPr>
          <a:lstStyle/>
          <a:p>
            <a:r>
              <a:rPr lang="ja-JP" altLang="ja-JP" b="1" u="sng" dirty="0">
                <a:effectLst/>
              </a:rPr>
              <a:t>平成３０年度の地域協議会に</a:t>
            </a:r>
            <a:r>
              <a:rPr lang="ja-JP" altLang="ja-JP" b="1" u="sng" dirty="0" smtClean="0">
                <a:effectLst/>
              </a:rPr>
              <a:t>ついて</a:t>
            </a:r>
            <a:endParaRPr kumimoji="1" lang="ja-JP" altLang="en-US" dirty="0"/>
          </a:p>
        </p:txBody>
      </p:sp>
      <p:sp>
        <p:nvSpPr>
          <p:cNvPr id="3" name="コンテンツ プレースホルダー 2"/>
          <p:cNvSpPr>
            <a:spLocks noGrp="1"/>
          </p:cNvSpPr>
          <p:nvPr>
            <p:ph idx="1"/>
          </p:nvPr>
        </p:nvSpPr>
        <p:spPr>
          <a:xfrm>
            <a:off x="457200" y="1014307"/>
            <a:ext cx="8229600" cy="5511037"/>
          </a:xfrm>
        </p:spPr>
        <p:txBody>
          <a:bodyPr>
            <a:noAutofit/>
          </a:bodyPr>
          <a:lstStyle/>
          <a:p>
            <a:r>
              <a:rPr lang="ja-JP" altLang="ja-JP" sz="2800" u="sng" dirty="0" smtClean="0"/>
              <a:t>地域</a:t>
            </a:r>
            <a:r>
              <a:rPr lang="ja-JP" altLang="ja-JP" sz="2800" u="sng" dirty="0"/>
              <a:t>公益</a:t>
            </a:r>
            <a:r>
              <a:rPr lang="ja-JP" altLang="ja-JP" sz="2800" u="sng" dirty="0" smtClean="0"/>
              <a:t>事業を</a:t>
            </a:r>
            <a:r>
              <a:rPr lang="ja-JP" altLang="ja-JP" sz="2800" u="sng" dirty="0"/>
              <a:t>行う社会福祉充実計画の作成</a:t>
            </a:r>
            <a:r>
              <a:rPr lang="ja-JP" altLang="ja-JP" sz="2800" dirty="0"/>
              <a:t>に当たっては、当該地域公益事業の内容及び事業区域における需要について、当該事業区域の住民その他の</a:t>
            </a:r>
            <a:r>
              <a:rPr lang="ja-JP" altLang="ja-JP" sz="2800" u="sng" dirty="0"/>
              <a:t>関係者の意見を地域協議会等で聴くこと</a:t>
            </a:r>
            <a:r>
              <a:rPr lang="ja-JP" altLang="ja-JP" sz="2800" dirty="0"/>
              <a:t>になっております。</a:t>
            </a:r>
          </a:p>
          <a:p>
            <a:r>
              <a:rPr lang="ja-JP" altLang="ja-JP" sz="2800" dirty="0" smtClean="0"/>
              <a:t>大田区</a:t>
            </a:r>
            <a:r>
              <a:rPr lang="ja-JP" altLang="en-US" sz="2800" dirty="0" smtClean="0"/>
              <a:t>の</a:t>
            </a:r>
            <a:r>
              <a:rPr lang="ja-JP" altLang="ja-JP" sz="2800" dirty="0" smtClean="0"/>
              <a:t>平成</a:t>
            </a:r>
            <a:r>
              <a:rPr lang="en-US" altLang="ja-JP" sz="2800" dirty="0"/>
              <a:t>30</a:t>
            </a:r>
            <a:r>
              <a:rPr lang="ja-JP" altLang="ja-JP" sz="2800" dirty="0"/>
              <a:t>年度の地域協</a:t>
            </a:r>
            <a:r>
              <a:rPr lang="ja-JP" altLang="ja-JP" sz="2800" dirty="0" smtClean="0"/>
              <a:t>議会</a:t>
            </a:r>
            <a:endParaRPr lang="ja-JP" altLang="ja-JP" sz="2800" dirty="0"/>
          </a:p>
          <a:p>
            <a:pPr marL="127000" lvl="2" indent="0">
              <a:buNone/>
            </a:pPr>
            <a:r>
              <a:rPr lang="ja-JP" altLang="en-US" sz="2800" b="1" dirty="0" smtClean="0"/>
              <a:t>　　</a:t>
            </a:r>
            <a:r>
              <a:rPr lang="ja-JP" altLang="ja-JP" sz="2800" b="1" dirty="0" smtClean="0"/>
              <a:t>日時</a:t>
            </a:r>
            <a:r>
              <a:rPr lang="ja-JP" altLang="ja-JP" sz="2800" b="1" dirty="0"/>
              <a:t>　</a:t>
            </a:r>
            <a:r>
              <a:rPr lang="ja-JP" altLang="ja-JP" sz="2800" b="1" u="sng" dirty="0" smtClean="0"/>
              <a:t>５月</a:t>
            </a:r>
            <a:r>
              <a:rPr lang="ja-JP" altLang="ja-JP" sz="2800" b="1" u="sng" dirty="0"/>
              <a:t>２９日</a:t>
            </a:r>
            <a:r>
              <a:rPr lang="ja-JP" altLang="ja-JP" b="1" u="sng" dirty="0"/>
              <a:t>（火）</a:t>
            </a:r>
            <a:r>
              <a:rPr lang="ja-JP" altLang="ja-JP" sz="2800" b="1" u="sng" dirty="0"/>
              <a:t>午後３時３０分</a:t>
            </a:r>
            <a:r>
              <a:rPr lang="ja-JP" altLang="ja-JP" sz="2000" b="1" u="sng" dirty="0" smtClean="0"/>
              <a:t>～</a:t>
            </a:r>
            <a:endParaRPr lang="ja-JP" altLang="ja-JP" sz="2800" b="1" u="sng" dirty="0"/>
          </a:p>
          <a:p>
            <a:pPr marL="127000" lvl="2" indent="0">
              <a:buNone/>
            </a:pPr>
            <a:r>
              <a:rPr lang="ja-JP" altLang="en-US" sz="2800" b="1" u="sng" dirty="0" smtClean="0"/>
              <a:t>　　</a:t>
            </a:r>
            <a:r>
              <a:rPr lang="ja-JP" altLang="ja-JP" sz="2800" b="1" u="sng" dirty="0" smtClean="0"/>
              <a:t>場所</a:t>
            </a:r>
            <a:r>
              <a:rPr lang="ja-JP" altLang="ja-JP" sz="2800" b="1" u="sng" dirty="0"/>
              <a:t>　大田区社会福祉協議会６階会議室</a:t>
            </a:r>
          </a:p>
          <a:p>
            <a:r>
              <a:rPr lang="ja-JP" altLang="ja-JP" sz="2800" dirty="0"/>
              <a:t>※平成３０年６月１５日（金）を予備日として</a:t>
            </a:r>
            <a:r>
              <a:rPr lang="ja-JP" altLang="ja-JP" sz="2800" dirty="0" smtClean="0"/>
              <a:t>設定。</a:t>
            </a:r>
            <a:endParaRPr lang="en-US" altLang="ja-JP" sz="2800" dirty="0" smtClean="0"/>
          </a:p>
          <a:p>
            <a:r>
              <a:rPr lang="ja-JP" altLang="ja-JP" sz="2800" dirty="0" smtClean="0"/>
              <a:t>また</a:t>
            </a:r>
            <a:r>
              <a:rPr lang="ja-JP" altLang="ja-JP" sz="2800" dirty="0"/>
              <a:t>、具体的な書類の提出等のスケジュールについては区の</a:t>
            </a:r>
            <a:r>
              <a:rPr lang="ja-JP" altLang="ja-JP" sz="2800" dirty="0" smtClean="0"/>
              <a:t>ホームページ等</a:t>
            </a:r>
            <a:r>
              <a:rPr lang="ja-JP" altLang="ja-JP" sz="2800" dirty="0"/>
              <a:t>で周知していきます</a:t>
            </a:r>
            <a:r>
              <a:rPr lang="ja-JP" altLang="ja-JP" sz="2800" dirty="0" smtClean="0"/>
              <a:t>。</a:t>
            </a:r>
            <a:endParaRPr lang="ja-JP" altLang="ja-JP" sz="28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spTree>
    <p:extLst>
      <p:ext uri="{BB962C8B-B14F-4D97-AF65-F5344CB8AC3E}">
        <p14:creationId xmlns:p14="http://schemas.microsoft.com/office/powerpoint/2010/main" val="109686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1014</Words>
  <Application>Microsoft Office PowerPoint</Application>
  <PresentationFormat>画面に合わせる (4:3)</PresentationFormat>
  <Paragraphs>115</Paragraphs>
  <Slides>12</Slides>
  <Notes>1</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平成30年度における 社会福祉充実計画の 作成・変更について</vt:lpstr>
      <vt:lpstr>社会福祉充実計画の策定状況（１）</vt:lpstr>
      <vt:lpstr>社会福祉充実計画の策定状況（２）</vt:lpstr>
      <vt:lpstr>平成30年度の社会福祉充実計画 関係のQ&amp;A改正について</vt:lpstr>
      <vt:lpstr>社会福祉充実計画の作成の手順</vt:lpstr>
      <vt:lpstr>社会福祉充実計画の作成の手順</vt:lpstr>
      <vt:lpstr>社会福祉充実計画に位置付ける事業の順序</vt:lpstr>
      <vt:lpstr>地域公益事業</vt:lpstr>
      <vt:lpstr>平成３０年度の地域協議会について</vt:lpstr>
      <vt:lpstr>社会福祉充実計画に関する 大田区の様式</vt:lpstr>
      <vt:lpstr>平成29年に社会福祉充実計画を 作成した法人</vt:lpstr>
      <vt:lpstr>平成29年に社会福祉充実計画を 作成していない法人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2019-03-04T01:50:55Z</dcterms:created>
  <dcterms:modified xsi:type="dcterms:W3CDTF">2019-03-04T01:51:52Z</dcterms:modified>
</cp:coreProperties>
</file>